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charts/chart1.xml" ContentType="application/vnd.openxmlformats-officedocument.drawingml.chart+xml"/>
  <Override PartName="/ppt/notesSlides/notesSlide58.xml" ContentType="application/vnd.openxmlformats-officedocument.presentationml.notesSlide+xml"/>
  <Override PartName="/ppt/charts/chart2.xml" ContentType="application/vnd.openxmlformats-officedocument.drawingml.chart+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68"/>
  </p:notesMasterIdLst>
  <p:handoutMasterIdLst>
    <p:handoutMasterId r:id="rId69"/>
  </p:handoutMasterIdLst>
  <p:sldIdLst>
    <p:sldId id="256" r:id="rId2"/>
    <p:sldId id="257" r:id="rId3"/>
    <p:sldId id="258" r:id="rId4"/>
    <p:sldId id="259" r:id="rId5"/>
    <p:sldId id="280" r:id="rId6"/>
    <p:sldId id="281" r:id="rId7"/>
    <p:sldId id="282" r:id="rId8"/>
    <p:sldId id="284" r:id="rId9"/>
    <p:sldId id="285" r:id="rId10"/>
    <p:sldId id="286" r:id="rId11"/>
    <p:sldId id="319" r:id="rId12"/>
    <p:sldId id="320" r:id="rId13"/>
    <p:sldId id="311" r:id="rId14"/>
    <p:sldId id="321" r:id="rId15"/>
    <p:sldId id="323" r:id="rId16"/>
    <p:sldId id="322" r:id="rId17"/>
    <p:sldId id="324" r:id="rId18"/>
    <p:sldId id="325" r:id="rId19"/>
    <p:sldId id="260" r:id="rId20"/>
    <p:sldId id="261" r:id="rId21"/>
    <p:sldId id="262" r:id="rId22"/>
    <p:sldId id="264" r:id="rId23"/>
    <p:sldId id="263" r:id="rId24"/>
    <p:sldId id="292" r:id="rId25"/>
    <p:sldId id="283" r:id="rId26"/>
    <p:sldId id="296" r:id="rId27"/>
    <p:sldId id="297" r:id="rId28"/>
    <p:sldId id="298" r:id="rId29"/>
    <p:sldId id="299" r:id="rId30"/>
    <p:sldId id="300" r:id="rId31"/>
    <p:sldId id="302" r:id="rId32"/>
    <p:sldId id="303" r:id="rId33"/>
    <p:sldId id="304" r:id="rId34"/>
    <p:sldId id="305" r:id="rId35"/>
    <p:sldId id="306" r:id="rId36"/>
    <p:sldId id="307" r:id="rId37"/>
    <p:sldId id="309" r:id="rId38"/>
    <p:sldId id="308" r:id="rId39"/>
    <p:sldId id="310" r:id="rId40"/>
    <p:sldId id="326" r:id="rId41"/>
    <p:sldId id="327" r:id="rId42"/>
    <p:sldId id="328" r:id="rId43"/>
    <p:sldId id="330" r:id="rId44"/>
    <p:sldId id="329" r:id="rId45"/>
    <p:sldId id="316" r:id="rId46"/>
    <p:sldId id="317" r:id="rId47"/>
    <p:sldId id="318" r:id="rId48"/>
    <p:sldId id="265" r:id="rId49"/>
    <p:sldId id="275" r:id="rId50"/>
    <p:sldId id="313" r:id="rId51"/>
    <p:sldId id="312" r:id="rId52"/>
    <p:sldId id="267" r:id="rId53"/>
    <p:sldId id="268" r:id="rId54"/>
    <p:sldId id="314" r:id="rId55"/>
    <p:sldId id="276" r:id="rId56"/>
    <p:sldId id="289" r:id="rId57"/>
    <p:sldId id="277" r:id="rId58"/>
    <p:sldId id="293" r:id="rId59"/>
    <p:sldId id="294" r:id="rId60"/>
    <p:sldId id="295" r:id="rId61"/>
    <p:sldId id="273" r:id="rId62"/>
    <p:sldId id="274" r:id="rId63"/>
    <p:sldId id="331" r:id="rId64"/>
    <p:sldId id="332" r:id="rId65"/>
    <p:sldId id="334" r:id="rId66"/>
    <p:sldId id="333" r:id="rId67"/>
  </p:sldIdLst>
  <p:sldSz cx="9144000" cy="6858000" type="screen4x3"/>
  <p:notesSz cx="9926638" cy="6797675"/>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慎一 小澤" initials="慎小" lastIdx="1" clrIdx="0">
    <p:extLst>
      <p:ext uri="{19B8F6BF-5375-455C-9EA6-DF929625EA0E}">
        <p15:presenceInfo xmlns:p15="http://schemas.microsoft.com/office/powerpoint/2012/main" userId="425b250f4ebc6f6e"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Rg st="1" end="62"/>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B4B98B0-60AC-42C2-AFA5-B58CD77FA1E5}" styleName="淡色スタイル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CF1AB2-1976-4502-BF36-3FF5EA218861}" styleName="中間スタイル 4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505E3EF-67EA-436B-97B2-0124C06EBD24}" styleName="中間スタイル 4 - アクセント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22838BEF-8BB2-4498-84A7-C5851F593DF1}" styleName="中間スタイル 4 - アクセント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中間スタイル 4 - アクセント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BC89EF96-8CEA-46FF-86C4-4CE0E7609802}" styleName="淡色スタイル 3 - アクセント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1FECB4D8-DB02-4DC6-A0A2-4F2EBAE1DC90}" styleName="中間スタイル 1 - アクセント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156" autoAdjust="0"/>
    <p:restoredTop sz="82196" autoAdjust="0"/>
  </p:normalViewPr>
  <p:slideViewPr>
    <p:cSldViewPr>
      <p:cViewPr varScale="1">
        <p:scale>
          <a:sx n="70" d="100"/>
          <a:sy n="70" d="100"/>
        </p:scale>
        <p:origin x="654" y="72"/>
      </p:cViewPr>
      <p:guideLst>
        <p:guide orient="horz" pos="2160"/>
        <p:guide pos="2880"/>
      </p:guideLst>
    </p:cSldViewPr>
  </p:slideViewPr>
  <p:notesTextViewPr>
    <p:cViewPr>
      <p:scale>
        <a:sx n="1" d="1"/>
        <a:sy n="1" d="1"/>
      </p:scale>
      <p:origin x="0" y="0"/>
    </p:cViewPr>
  </p:notesTextViewPr>
  <p:notesViewPr>
    <p:cSldViewPr>
      <p:cViewPr varScale="1">
        <p:scale>
          <a:sx n="88" d="100"/>
          <a:sy n="88" d="100"/>
        </p:scale>
        <p:origin x="1452" y="7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oleObject" Target="file:///C:\Users\user\Downloads\&#23567;&#30690;&#37096;&#28165;&#27700;&#22826;&#38525;&#20809;&#24066;&#27665;&#30330;&#38651;&#25152;&#160;2018-07-16&#26085;&#27425;&#12524;&#12509;&#12540;&#12488;.Csv"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4482514175285316"/>
          <c:y val="5.2593749999999995E-2"/>
          <c:w val="0.8551748582471469"/>
          <c:h val="0.76484375000000004"/>
        </c:manualLayout>
      </c:layout>
      <c:barChart>
        <c:barDir val="col"/>
        <c:grouping val="clustered"/>
        <c:varyColors val="0"/>
        <c:ser>
          <c:idx val="0"/>
          <c:order val="0"/>
          <c:tx>
            <c:strRef>
              <c:f>Sheet1!$B$1</c:f>
              <c:strCache>
                <c:ptCount val="1"/>
                <c:pt idx="0">
                  <c:v>予想発電量</c:v>
                </c:pt>
              </c:strCache>
            </c:strRef>
          </c:tx>
          <c:invertIfNegative val="0"/>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#,##0_);[Red]\(#,##0\)</c:formatCode>
                <c:ptCount val="12"/>
                <c:pt idx="0">
                  <c:v>3742.34739408</c:v>
                </c:pt>
                <c:pt idx="1">
                  <c:v>4747.0354041600003</c:v>
                </c:pt>
                <c:pt idx="2">
                  <c:v>6779.1702794399998</c:v>
                </c:pt>
                <c:pt idx="3">
                  <c:v>7980.9917544</c:v>
                </c:pt>
                <c:pt idx="4">
                  <c:v>8942.3243287200003</c:v>
                </c:pt>
                <c:pt idx="5">
                  <c:v>6913.4145408000004</c:v>
                </c:pt>
                <c:pt idx="6">
                  <c:v>7398.3504038399997</c:v>
                </c:pt>
                <c:pt idx="7">
                  <c:v>8234.5275993600007</c:v>
                </c:pt>
                <c:pt idx="8">
                  <c:v>6541.7965199999999</c:v>
                </c:pt>
                <c:pt idx="9">
                  <c:v>6141.81238992</c:v>
                </c:pt>
                <c:pt idx="10">
                  <c:v>4224.1314671999999</c:v>
                </c:pt>
                <c:pt idx="11">
                  <c:v>3353.7976646400002</c:v>
                </c:pt>
              </c:numCache>
            </c:numRef>
          </c:val>
          <c:extLst>
            <c:ext xmlns:c16="http://schemas.microsoft.com/office/drawing/2014/chart" uri="{C3380CC4-5D6E-409C-BE32-E72D297353CC}">
              <c16:uniqueId val="{00000000-AC0B-475E-A2ED-439EE71A7BC8}"/>
            </c:ext>
          </c:extLst>
        </c:ser>
        <c:ser>
          <c:idx val="1"/>
          <c:order val="1"/>
          <c:tx>
            <c:strRef>
              <c:f>Sheet1!$C$1</c:f>
              <c:strCache>
                <c:ptCount val="1"/>
                <c:pt idx="0">
                  <c:v>実際発電量</c:v>
                </c:pt>
              </c:strCache>
            </c:strRef>
          </c:tx>
          <c:invertIfNegative val="0"/>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Sheet1!$C$2:$C$13</c:f>
              <c:numCache>
                <c:formatCode>#,##0_);[Red]\(#,##0\)</c:formatCode>
                <c:ptCount val="12"/>
                <c:pt idx="0">
                  <c:v>2744</c:v>
                </c:pt>
                <c:pt idx="1">
                  <c:v>5105</c:v>
                </c:pt>
                <c:pt idx="2">
                  <c:v>8478</c:v>
                </c:pt>
                <c:pt idx="3">
                  <c:v>8987</c:v>
                </c:pt>
                <c:pt idx="4">
                  <c:v>9183</c:v>
                </c:pt>
                <c:pt idx="5">
                  <c:v>9464</c:v>
                </c:pt>
                <c:pt idx="6">
                  <c:v>10758</c:v>
                </c:pt>
                <c:pt idx="7">
                  <c:v>9578</c:v>
                </c:pt>
                <c:pt idx="8">
                  <c:v>6386</c:v>
                </c:pt>
                <c:pt idx="9">
                  <c:v>7056</c:v>
                </c:pt>
                <c:pt idx="10">
                  <c:v>5001</c:v>
                </c:pt>
                <c:pt idx="11">
                  <c:v>3939</c:v>
                </c:pt>
              </c:numCache>
            </c:numRef>
          </c:val>
          <c:extLst>
            <c:ext xmlns:c16="http://schemas.microsoft.com/office/drawing/2014/chart" uri="{C3380CC4-5D6E-409C-BE32-E72D297353CC}">
              <c16:uniqueId val="{00000001-AC0B-475E-A2ED-439EE71A7BC8}"/>
            </c:ext>
          </c:extLst>
        </c:ser>
        <c:dLbls>
          <c:showLegendKey val="0"/>
          <c:showVal val="0"/>
          <c:showCatName val="0"/>
          <c:showSerName val="0"/>
          <c:showPercent val="0"/>
          <c:showBubbleSize val="0"/>
        </c:dLbls>
        <c:gapWidth val="76"/>
        <c:overlap val="-4"/>
        <c:axId val="139382144"/>
        <c:axId val="139393280"/>
      </c:barChart>
      <c:catAx>
        <c:axId val="139382144"/>
        <c:scaling>
          <c:orientation val="minMax"/>
        </c:scaling>
        <c:delete val="0"/>
        <c:axPos val="b"/>
        <c:numFmt formatCode="General" sourceLinked="1"/>
        <c:majorTickMark val="out"/>
        <c:minorTickMark val="none"/>
        <c:tickLblPos val="nextTo"/>
        <c:crossAx val="139393280"/>
        <c:crosses val="autoZero"/>
        <c:auto val="1"/>
        <c:lblAlgn val="ctr"/>
        <c:lblOffset val="100"/>
        <c:noMultiLvlLbl val="0"/>
      </c:catAx>
      <c:valAx>
        <c:axId val="139393280"/>
        <c:scaling>
          <c:orientation val="minMax"/>
        </c:scaling>
        <c:delete val="0"/>
        <c:axPos val="l"/>
        <c:majorGridlines>
          <c:spPr>
            <a:ln>
              <a:noFill/>
            </a:ln>
          </c:spPr>
        </c:majorGridlines>
        <c:title>
          <c:tx>
            <c:rich>
              <a:bodyPr rot="0" vert="horz"/>
              <a:lstStyle/>
              <a:p>
                <a:pPr>
                  <a:defRPr b="0"/>
                </a:pPr>
                <a:r>
                  <a:rPr lang="en-US" altLang="ja-JP" b="0" dirty="0"/>
                  <a:t>kwh</a:t>
                </a:r>
                <a:endParaRPr lang="ja-JP" altLang="en-US" b="0" dirty="0"/>
              </a:p>
            </c:rich>
          </c:tx>
          <c:layout>
            <c:manualLayout>
              <c:xMode val="edge"/>
              <c:yMode val="edge"/>
              <c:x val="0.11908695804929557"/>
              <c:y val="1.1717519685039369E-3"/>
            </c:manualLayout>
          </c:layout>
          <c:overlay val="0"/>
        </c:title>
        <c:numFmt formatCode="#,##0_);[Red]\(#,##0\)" sourceLinked="1"/>
        <c:majorTickMark val="out"/>
        <c:minorTickMark val="none"/>
        <c:tickLblPos val="nextTo"/>
        <c:crossAx val="139382144"/>
        <c:crosses val="autoZero"/>
        <c:crossBetween val="between"/>
      </c:valAx>
    </c:plotArea>
    <c:legend>
      <c:legendPos val="r"/>
      <c:layout>
        <c:manualLayout>
          <c:xMode val="edge"/>
          <c:yMode val="edge"/>
          <c:x val="0.79514942309354053"/>
          <c:y val="6.1302165354330702E-2"/>
          <c:w val="0.18223912917558069"/>
          <c:h val="0.20864566929133857"/>
        </c:manualLayout>
      </c:layout>
      <c:overlay val="0"/>
    </c:legend>
    <c:plotVisOnly val="1"/>
    <c:dispBlanksAs val="gap"/>
    <c:showDLblsOverMax val="0"/>
  </c:chart>
  <c:txPr>
    <a:bodyPr/>
    <a:lstStyle/>
    <a:p>
      <a:pPr>
        <a:defRPr sz="1800"/>
      </a:pPr>
      <a:endParaRPr lang="ja-JP"/>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3344930400857178E-2"/>
          <c:y val="0.12313920735808027"/>
          <c:w val="0.930167559643441"/>
          <c:h val="0.77721796671667431"/>
        </c:manualLayout>
      </c:layout>
      <c:areaChart>
        <c:grouping val="standard"/>
        <c:varyColors val="0"/>
        <c:ser>
          <c:idx val="0"/>
          <c:order val="0"/>
          <c:tx>
            <c:strRef>
              <c:f>'[小矢部清水太陽光市民発電所 2018-07-16日次レポート.Csv]小矢部清水太陽光市民発電所 2018-07-16日次レポート'!$B$1</c:f>
              <c:strCache>
                <c:ptCount val="1"/>
                <c:pt idx="0">
                  <c:v>電力</c:v>
                </c:pt>
              </c:strCache>
            </c:strRef>
          </c:tx>
          <c:spPr>
            <a:solidFill>
              <a:schemeClr val="accent1"/>
            </a:solidFill>
            <a:ln>
              <a:noFill/>
            </a:ln>
            <a:effectLst/>
          </c:spPr>
          <c:cat>
            <c:numRef>
              <c:f>'[小矢部清水太陽光市民発電所 2018-07-16日次レポート.Csv]小矢部清水太陽光市民発電所 2018-07-16日次レポート'!$A$2:$A$62</c:f>
              <c:numCache>
                <c:formatCode>h:mm;@</c:formatCode>
                <c:ptCount val="61"/>
                <c:pt idx="0">
                  <c:v>43297.208333333336</c:v>
                </c:pt>
                <c:pt idx="1">
                  <c:v>43297.21875</c:v>
                </c:pt>
                <c:pt idx="2">
                  <c:v>43297.229166666664</c:v>
                </c:pt>
                <c:pt idx="3">
                  <c:v>43297.239583333336</c:v>
                </c:pt>
                <c:pt idx="4">
                  <c:v>43297.25</c:v>
                </c:pt>
                <c:pt idx="5">
                  <c:v>43297.260416666664</c:v>
                </c:pt>
                <c:pt idx="6">
                  <c:v>43297.270833333336</c:v>
                </c:pt>
                <c:pt idx="7">
                  <c:v>43297.28125</c:v>
                </c:pt>
                <c:pt idx="8">
                  <c:v>43297.291666666664</c:v>
                </c:pt>
                <c:pt idx="9">
                  <c:v>43297.302083333336</c:v>
                </c:pt>
                <c:pt idx="10">
                  <c:v>43297.3125</c:v>
                </c:pt>
                <c:pt idx="11">
                  <c:v>43297.322916666664</c:v>
                </c:pt>
                <c:pt idx="12">
                  <c:v>43297.333333333336</c:v>
                </c:pt>
                <c:pt idx="13">
                  <c:v>43297.34375</c:v>
                </c:pt>
                <c:pt idx="14">
                  <c:v>43297.354166666664</c:v>
                </c:pt>
                <c:pt idx="15">
                  <c:v>43297.364583333336</c:v>
                </c:pt>
                <c:pt idx="16">
                  <c:v>43297.375</c:v>
                </c:pt>
                <c:pt idx="17">
                  <c:v>43297.385416666664</c:v>
                </c:pt>
                <c:pt idx="18">
                  <c:v>43297.395833333336</c:v>
                </c:pt>
                <c:pt idx="19">
                  <c:v>43297.40625</c:v>
                </c:pt>
                <c:pt idx="20">
                  <c:v>43297.416666666664</c:v>
                </c:pt>
                <c:pt idx="21">
                  <c:v>43297.427083333336</c:v>
                </c:pt>
                <c:pt idx="22">
                  <c:v>43297.4375</c:v>
                </c:pt>
                <c:pt idx="23">
                  <c:v>43297.447916666664</c:v>
                </c:pt>
                <c:pt idx="24">
                  <c:v>43297.458333333336</c:v>
                </c:pt>
                <c:pt idx="25">
                  <c:v>43297.46875</c:v>
                </c:pt>
                <c:pt idx="26">
                  <c:v>43297.479166666664</c:v>
                </c:pt>
                <c:pt idx="27">
                  <c:v>43297.489583333336</c:v>
                </c:pt>
                <c:pt idx="28">
                  <c:v>43297.5</c:v>
                </c:pt>
                <c:pt idx="29">
                  <c:v>43297.510416666664</c:v>
                </c:pt>
                <c:pt idx="30">
                  <c:v>43297.520833333336</c:v>
                </c:pt>
                <c:pt idx="31">
                  <c:v>43297.53125</c:v>
                </c:pt>
                <c:pt idx="32">
                  <c:v>43297.541666666664</c:v>
                </c:pt>
                <c:pt idx="33">
                  <c:v>43297.552083333336</c:v>
                </c:pt>
                <c:pt idx="34">
                  <c:v>43297.5625</c:v>
                </c:pt>
                <c:pt idx="35">
                  <c:v>43297.572916666664</c:v>
                </c:pt>
                <c:pt idx="36">
                  <c:v>43297.583333333336</c:v>
                </c:pt>
                <c:pt idx="37">
                  <c:v>43297.59375</c:v>
                </c:pt>
                <c:pt idx="38">
                  <c:v>43297.604166666664</c:v>
                </c:pt>
                <c:pt idx="39">
                  <c:v>43297.614583333336</c:v>
                </c:pt>
                <c:pt idx="40">
                  <c:v>43297.625</c:v>
                </c:pt>
                <c:pt idx="41">
                  <c:v>43297.635416666664</c:v>
                </c:pt>
                <c:pt idx="42">
                  <c:v>43297.645833333336</c:v>
                </c:pt>
                <c:pt idx="43">
                  <c:v>43297.65625</c:v>
                </c:pt>
                <c:pt idx="44">
                  <c:v>43297.666666666664</c:v>
                </c:pt>
                <c:pt idx="45">
                  <c:v>43297.677083333336</c:v>
                </c:pt>
                <c:pt idx="46">
                  <c:v>43297.6875</c:v>
                </c:pt>
                <c:pt idx="47">
                  <c:v>43297.697916666664</c:v>
                </c:pt>
                <c:pt idx="48">
                  <c:v>43297.708333333336</c:v>
                </c:pt>
                <c:pt idx="49">
                  <c:v>43297.71875</c:v>
                </c:pt>
                <c:pt idx="50">
                  <c:v>43297.729166666664</c:v>
                </c:pt>
                <c:pt idx="51">
                  <c:v>43297.739583333336</c:v>
                </c:pt>
                <c:pt idx="52">
                  <c:v>43297.75</c:v>
                </c:pt>
                <c:pt idx="53">
                  <c:v>43297.760416666664</c:v>
                </c:pt>
                <c:pt idx="54">
                  <c:v>43297.770833333336</c:v>
                </c:pt>
                <c:pt idx="55">
                  <c:v>43297.78125</c:v>
                </c:pt>
                <c:pt idx="56">
                  <c:v>43297.791666666664</c:v>
                </c:pt>
                <c:pt idx="57">
                  <c:v>43297.802083333336</c:v>
                </c:pt>
                <c:pt idx="58">
                  <c:v>43297.8125</c:v>
                </c:pt>
                <c:pt idx="59">
                  <c:v>43297.822916666664</c:v>
                </c:pt>
                <c:pt idx="60">
                  <c:v>43297.833333333336</c:v>
                </c:pt>
              </c:numCache>
            </c:numRef>
          </c:cat>
          <c:val>
            <c:numRef>
              <c:f>'[小矢部清水太陽光市民発電所 2018-07-16日次レポート.Csv]小矢部清水太陽光市民発電所 2018-07-16日次レポート'!$B$2:$B$62</c:f>
              <c:numCache>
                <c:formatCode>General</c:formatCode>
                <c:ptCount val="61"/>
                <c:pt idx="0">
                  <c:v>0.37</c:v>
                </c:pt>
                <c:pt idx="1">
                  <c:v>1.55</c:v>
                </c:pt>
                <c:pt idx="2">
                  <c:v>1.66</c:v>
                </c:pt>
                <c:pt idx="3">
                  <c:v>1.75</c:v>
                </c:pt>
                <c:pt idx="4">
                  <c:v>4.9000000000000004</c:v>
                </c:pt>
                <c:pt idx="5">
                  <c:v>7.01</c:v>
                </c:pt>
                <c:pt idx="6">
                  <c:v>6.33</c:v>
                </c:pt>
                <c:pt idx="7">
                  <c:v>11.74</c:v>
                </c:pt>
                <c:pt idx="8">
                  <c:v>18.09</c:v>
                </c:pt>
                <c:pt idx="9">
                  <c:v>20.66</c:v>
                </c:pt>
                <c:pt idx="10">
                  <c:v>18.02</c:v>
                </c:pt>
                <c:pt idx="11">
                  <c:v>27.68</c:v>
                </c:pt>
                <c:pt idx="12">
                  <c:v>31.96</c:v>
                </c:pt>
                <c:pt idx="13">
                  <c:v>36.909999999999997</c:v>
                </c:pt>
                <c:pt idx="14">
                  <c:v>33.479999999999997</c:v>
                </c:pt>
                <c:pt idx="15">
                  <c:v>39.04</c:v>
                </c:pt>
                <c:pt idx="16">
                  <c:v>45.12</c:v>
                </c:pt>
                <c:pt idx="17">
                  <c:v>46.23</c:v>
                </c:pt>
                <c:pt idx="18">
                  <c:v>47.39</c:v>
                </c:pt>
                <c:pt idx="19">
                  <c:v>44.49</c:v>
                </c:pt>
                <c:pt idx="20">
                  <c:v>47.88</c:v>
                </c:pt>
                <c:pt idx="21">
                  <c:v>47.88</c:v>
                </c:pt>
                <c:pt idx="22">
                  <c:v>43.55</c:v>
                </c:pt>
                <c:pt idx="23">
                  <c:v>43.08</c:v>
                </c:pt>
                <c:pt idx="24">
                  <c:v>43.02</c:v>
                </c:pt>
                <c:pt idx="25">
                  <c:v>42.84</c:v>
                </c:pt>
                <c:pt idx="26">
                  <c:v>43</c:v>
                </c:pt>
                <c:pt idx="27">
                  <c:v>42.59</c:v>
                </c:pt>
                <c:pt idx="28">
                  <c:v>37.369999999999997</c:v>
                </c:pt>
                <c:pt idx="29">
                  <c:v>42.57</c:v>
                </c:pt>
                <c:pt idx="30">
                  <c:v>42.3</c:v>
                </c:pt>
                <c:pt idx="31">
                  <c:v>40.49</c:v>
                </c:pt>
                <c:pt idx="32">
                  <c:v>42.28</c:v>
                </c:pt>
                <c:pt idx="33">
                  <c:v>41.87</c:v>
                </c:pt>
                <c:pt idx="34">
                  <c:v>46.47</c:v>
                </c:pt>
                <c:pt idx="35">
                  <c:v>45.26</c:v>
                </c:pt>
                <c:pt idx="36">
                  <c:v>45.36</c:v>
                </c:pt>
                <c:pt idx="37">
                  <c:v>44.31</c:v>
                </c:pt>
                <c:pt idx="38">
                  <c:v>40.33</c:v>
                </c:pt>
                <c:pt idx="39">
                  <c:v>43.78</c:v>
                </c:pt>
                <c:pt idx="40">
                  <c:v>42.74</c:v>
                </c:pt>
                <c:pt idx="41">
                  <c:v>38.65</c:v>
                </c:pt>
                <c:pt idx="42">
                  <c:v>37.31</c:v>
                </c:pt>
                <c:pt idx="43">
                  <c:v>34.479999999999997</c:v>
                </c:pt>
                <c:pt idx="44">
                  <c:v>29.63</c:v>
                </c:pt>
                <c:pt idx="45">
                  <c:v>27.76</c:v>
                </c:pt>
                <c:pt idx="46">
                  <c:v>25.09</c:v>
                </c:pt>
                <c:pt idx="47">
                  <c:v>21.49</c:v>
                </c:pt>
                <c:pt idx="48">
                  <c:v>16.05</c:v>
                </c:pt>
                <c:pt idx="49">
                  <c:v>12.48</c:v>
                </c:pt>
                <c:pt idx="50">
                  <c:v>8.94</c:v>
                </c:pt>
                <c:pt idx="51">
                  <c:v>6.18</c:v>
                </c:pt>
                <c:pt idx="52">
                  <c:v>4.67</c:v>
                </c:pt>
                <c:pt idx="53">
                  <c:v>5.37</c:v>
                </c:pt>
                <c:pt idx="54">
                  <c:v>4.5199999999999996</c:v>
                </c:pt>
                <c:pt idx="55">
                  <c:v>3.27</c:v>
                </c:pt>
                <c:pt idx="56">
                  <c:v>1.72</c:v>
                </c:pt>
                <c:pt idx="57">
                  <c:v>0</c:v>
                </c:pt>
                <c:pt idx="58">
                  <c:v>0</c:v>
                </c:pt>
                <c:pt idx="59">
                  <c:v>0</c:v>
                </c:pt>
                <c:pt idx="60">
                  <c:v>0</c:v>
                </c:pt>
              </c:numCache>
            </c:numRef>
          </c:val>
          <c:extLst>
            <c:ext xmlns:c16="http://schemas.microsoft.com/office/drawing/2014/chart" uri="{C3380CC4-5D6E-409C-BE32-E72D297353CC}">
              <c16:uniqueId val="{00000000-687F-4943-BCA5-F1BC1E139D7A}"/>
            </c:ext>
          </c:extLst>
        </c:ser>
        <c:dLbls>
          <c:showLegendKey val="0"/>
          <c:showVal val="0"/>
          <c:showCatName val="0"/>
          <c:showSerName val="0"/>
          <c:showPercent val="0"/>
          <c:showBubbleSize val="0"/>
        </c:dLbls>
        <c:axId val="24491520"/>
        <c:axId val="24493056"/>
      </c:areaChart>
      <c:catAx>
        <c:axId val="24491520"/>
        <c:scaling>
          <c:orientation val="minMax"/>
        </c:scaling>
        <c:delete val="0"/>
        <c:axPos val="b"/>
        <c:majorGridlines>
          <c:spPr>
            <a:ln>
              <a:noFill/>
            </a:ln>
          </c:spPr>
        </c:majorGridlines>
        <c:numFmt formatCode="h:mm;@"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ja-JP"/>
          </a:p>
        </c:txPr>
        <c:crossAx val="24493056"/>
        <c:crosses val="autoZero"/>
        <c:auto val="0"/>
        <c:lblAlgn val="ctr"/>
        <c:lblOffset val="100"/>
        <c:noMultiLvlLbl val="0"/>
      </c:catAx>
      <c:valAx>
        <c:axId val="2449305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24491520"/>
        <c:crosses val="autoZero"/>
        <c:crossBetween val="midCat"/>
      </c:valAx>
    </c:plotArea>
    <c:plotVisOnly val="1"/>
    <c:dispBlanksAs val="gap"/>
    <c:extLst>
      <c:ext xmlns:c16r3="http://schemas.microsoft.com/office/drawing/2017/03/chart" uri="{56B9EC1D-385E-4148-901F-78D8002777C0}">
        <c16r3:dataDisplayOptions16>
          <c16r3:dispNaAsBlank val="1"/>
        </c16r3:dataDisplayOptions16>
      </c:ext>
    </c:extLst>
    <c:showDLblsOverMax val="0"/>
  </c:chart>
  <c:txPr>
    <a:bodyPr/>
    <a:lstStyle/>
    <a:p>
      <a:pPr>
        <a:defRPr/>
      </a:pPr>
      <a:endParaRPr lang="ja-JP"/>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4301543" cy="339884"/>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5622799" y="0"/>
            <a:ext cx="4301543" cy="339884"/>
          </a:xfrm>
          <a:prstGeom prst="rect">
            <a:avLst/>
          </a:prstGeom>
        </p:spPr>
        <p:txBody>
          <a:bodyPr vert="horz" lIns="91440" tIns="45720" rIns="91440" bIns="45720" rtlCol="0"/>
          <a:lstStyle>
            <a:lvl1pPr algn="r">
              <a:defRPr sz="1200"/>
            </a:lvl1pPr>
          </a:lstStyle>
          <a:p>
            <a:fld id="{698913A8-7C95-4809-912B-479EDAA6A947}" type="datetimeFigureOut">
              <a:rPr kumimoji="1" lang="ja-JP" altLang="en-US" smtClean="0"/>
              <a:t>2024/11/15</a:t>
            </a:fld>
            <a:endParaRPr kumimoji="1" lang="ja-JP" altLang="en-US"/>
          </a:p>
        </p:txBody>
      </p:sp>
      <p:sp>
        <p:nvSpPr>
          <p:cNvPr id="4" name="フッター プレースホルダー 3"/>
          <p:cNvSpPr>
            <a:spLocks noGrp="1"/>
          </p:cNvSpPr>
          <p:nvPr>
            <p:ph type="ftr" sz="quarter" idx="2"/>
          </p:nvPr>
        </p:nvSpPr>
        <p:spPr>
          <a:xfrm>
            <a:off x="1" y="6456612"/>
            <a:ext cx="4301543" cy="339884"/>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5622799" y="6456612"/>
            <a:ext cx="4301543" cy="339884"/>
          </a:xfrm>
          <a:prstGeom prst="rect">
            <a:avLst/>
          </a:prstGeom>
        </p:spPr>
        <p:txBody>
          <a:bodyPr vert="horz" lIns="91440" tIns="45720" rIns="91440" bIns="45720" rtlCol="0" anchor="b"/>
          <a:lstStyle>
            <a:lvl1pPr algn="r">
              <a:defRPr sz="1200"/>
            </a:lvl1pPr>
          </a:lstStyle>
          <a:p>
            <a:fld id="{1E6D4A98-E4D1-4533-B24A-352DFB95BA93}" type="slidenum">
              <a:rPr kumimoji="1" lang="ja-JP" altLang="en-US" smtClean="0"/>
              <a:t>‹#›</a:t>
            </a:fld>
            <a:endParaRPr kumimoji="1" lang="ja-JP" altLang="en-US"/>
          </a:p>
        </p:txBody>
      </p:sp>
    </p:spTree>
    <p:extLst>
      <p:ext uri="{BB962C8B-B14F-4D97-AF65-F5344CB8AC3E}">
        <p14:creationId xmlns:p14="http://schemas.microsoft.com/office/powerpoint/2010/main" val="32482718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4301543" cy="339884"/>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5622799" y="0"/>
            <a:ext cx="4301543" cy="339884"/>
          </a:xfrm>
          <a:prstGeom prst="rect">
            <a:avLst/>
          </a:prstGeom>
        </p:spPr>
        <p:txBody>
          <a:bodyPr vert="horz" lIns="91440" tIns="45720" rIns="91440" bIns="45720" rtlCol="0"/>
          <a:lstStyle>
            <a:lvl1pPr algn="r">
              <a:defRPr sz="1200"/>
            </a:lvl1pPr>
          </a:lstStyle>
          <a:p>
            <a:fld id="{57CDE893-FE47-4324-AA04-B6AE9CC6B615}" type="datetimeFigureOut">
              <a:rPr kumimoji="1" lang="ja-JP" altLang="en-US" smtClean="0"/>
              <a:t>2024/11/15</a:t>
            </a:fld>
            <a:endParaRPr kumimoji="1" lang="ja-JP" altLang="en-US"/>
          </a:p>
        </p:txBody>
      </p:sp>
      <p:sp>
        <p:nvSpPr>
          <p:cNvPr id="4" name="スライド イメージ プレースホルダー 3"/>
          <p:cNvSpPr>
            <a:spLocks noGrp="1" noRot="1" noChangeAspect="1"/>
          </p:cNvSpPr>
          <p:nvPr>
            <p:ph type="sldImg" idx="2"/>
          </p:nvPr>
        </p:nvSpPr>
        <p:spPr>
          <a:xfrm>
            <a:off x="3263900" y="509588"/>
            <a:ext cx="3398838" cy="2549525"/>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992665" y="3228896"/>
            <a:ext cx="7941310" cy="3058954"/>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1" y="6456612"/>
            <a:ext cx="4301543" cy="339884"/>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5622799" y="6456612"/>
            <a:ext cx="4301543" cy="339884"/>
          </a:xfrm>
          <a:prstGeom prst="rect">
            <a:avLst/>
          </a:prstGeom>
        </p:spPr>
        <p:txBody>
          <a:bodyPr vert="horz" lIns="91440" tIns="45720" rIns="91440" bIns="45720" rtlCol="0" anchor="b"/>
          <a:lstStyle>
            <a:lvl1pPr algn="r">
              <a:defRPr sz="1200"/>
            </a:lvl1pPr>
          </a:lstStyle>
          <a:p>
            <a:fld id="{8E9AAB92-91F3-4932-8B8F-5E80E417D6C9}" type="slidenum">
              <a:rPr kumimoji="1" lang="ja-JP" altLang="en-US" smtClean="0"/>
              <a:t>‹#›</a:t>
            </a:fld>
            <a:endParaRPr kumimoji="1" lang="ja-JP" altLang="en-US"/>
          </a:p>
        </p:txBody>
      </p:sp>
    </p:spTree>
    <p:extLst>
      <p:ext uri="{BB962C8B-B14F-4D97-AF65-F5344CB8AC3E}">
        <p14:creationId xmlns:p14="http://schemas.microsoft.com/office/powerpoint/2010/main" val="253923638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1</a:t>
            </a:fld>
            <a:endParaRPr kumimoji="1" lang="ja-JP" altLang="en-US" dirty="0"/>
          </a:p>
        </p:txBody>
      </p:sp>
    </p:spTree>
    <p:extLst>
      <p:ext uri="{BB962C8B-B14F-4D97-AF65-F5344CB8AC3E}">
        <p14:creationId xmlns:p14="http://schemas.microsoft.com/office/powerpoint/2010/main" val="34936006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r>
              <a:rPr lang="ja-JP" altLang="en-US" dirty="0"/>
              <a:t>日本では、ヨーロッパと違い毎年台風の通り道になっているので洋上風力発電の難易度は格段に高いなどとして導入が難しいと考えられていました。しかし、</a:t>
            </a:r>
            <a:r>
              <a:rPr lang="en-US" altLang="ja-JP" dirty="0"/>
              <a:t>2020</a:t>
            </a:r>
            <a:r>
              <a:rPr lang="ja-JP" altLang="en-US" dirty="0"/>
              <a:t>年</a:t>
            </a:r>
            <a:r>
              <a:rPr lang="en-US" altLang="ja-JP" dirty="0"/>
              <a:t>12</a:t>
            </a:r>
            <a:r>
              <a:rPr lang="ja-JP" altLang="en-US" dirty="0"/>
              <a:t>月</a:t>
            </a:r>
            <a:r>
              <a:rPr lang="en-US" altLang="ja-JP" dirty="0"/>
              <a:t>25</a:t>
            </a:r>
            <a:r>
              <a:rPr lang="ja-JP" altLang="en-US" dirty="0"/>
              <a:t>日の経済産業省の審議会において、</a:t>
            </a:r>
            <a:r>
              <a:rPr lang="en-US" altLang="ja-JP" dirty="0"/>
              <a:t>2040</a:t>
            </a:r>
            <a:r>
              <a:rPr lang="ja-JP" altLang="en-US" dirty="0"/>
              <a:t>年に最大</a:t>
            </a:r>
            <a:r>
              <a:rPr lang="en-US" altLang="ja-JP" dirty="0"/>
              <a:t>4500</a:t>
            </a:r>
            <a:r>
              <a:rPr lang="ja-JP" altLang="en-US" dirty="0"/>
              <a:t>万キロワット、原発</a:t>
            </a:r>
            <a:r>
              <a:rPr lang="en-US" altLang="ja-JP" dirty="0"/>
              <a:t>45</a:t>
            </a:r>
            <a:r>
              <a:rPr lang="ja-JP" altLang="en-US" dirty="0"/>
              <a:t>基分の発電能力を目指す方針を打ち出しました。鍵は、官民が本気で洋上風力発電所に取り組んで競争力を高め、設置コストを削減することであり、従来のような小規模な取り組みでは単価が下がらないので、ヨーロッパのように大規模で展開することが望ましいとして、洋上風力発電に対する投資を促進する必要があるとされました。</a:t>
            </a:r>
          </a:p>
          <a:p>
            <a:r>
              <a:rPr lang="en-US" altLang="ja-JP" dirty="0"/>
              <a:t>2010</a:t>
            </a:r>
            <a:r>
              <a:rPr lang="ja-JP" altLang="en-US" dirty="0"/>
              <a:t>年</a:t>
            </a:r>
            <a:r>
              <a:rPr lang="en-US" altLang="ja-JP" dirty="0"/>
              <a:t>3</a:t>
            </a:r>
            <a:r>
              <a:rPr lang="ja-JP" altLang="en-US" dirty="0"/>
              <a:t>月に稼働した沿岸部における着床式のウインド・パワーかみす第</a:t>
            </a:r>
            <a:r>
              <a:rPr lang="en-US" altLang="ja-JP" dirty="0"/>
              <a:t>1</a:t>
            </a:r>
            <a:r>
              <a:rPr lang="ja-JP" altLang="en-US" dirty="0"/>
              <a:t>洋上風力発電所が日本初の洋上風力発電です。</a:t>
            </a:r>
          </a:p>
          <a:p>
            <a:r>
              <a:rPr lang="ja-JP" altLang="en-US" dirty="0"/>
              <a:t>日本では、</a:t>
            </a:r>
            <a:r>
              <a:rPr lang="en-US" altLang="ja-JP" dirty="0"/>
              <a:t>2012</a:t>
            </a:r>
            <a:r>
              <a:rPr lang="ja-JP" altLang="en-US" dirty="0"/>
              <a:t>年</a:t>
            </a:r>
            <a:r>
              <a:rPr lang="en-US" altLang="ja-JP" dirty="0"/>
              <a:t>6</a:t>
            </a:r>
            <a:r>
              <a:rPr lang="ja-JP" altLang="en-US" dirty="0"/>
              <a:t>月から</a:t>
            </a:r>
            <a:r>
              <a:rPr lang="en-US" altLang="ja-JP" dirty="0"/>
              <a:t>100kw</a:t>
            </a:r>
            <a:r>
              <a:rPr lang="ja-JP" altLang="en-US" dirty="0"/>
              <a:t>級試験機を用いた初の浮体式実証試験が長崎県五島市の椛島沖で実施されました。</a:t>
            </a:r>
            <a:endParaRPr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b="0" i="0" dirty="0">
                <a:solidFill>
                  <a:srgbClr val="202122"/>
                </a:solidFill>
                <a:effectLst/>
                <a:latin typeface="Arial" panose="020B0604020202020204" pitchFamily="34" charset="0"/>
              </a:rPr>
              <a:t>2021</a:t>
            </a:r>
            <a:r>
              <a:rPr lang="ja-JP" altLang="en-US" b="0" i="0" dirty="0">
                <a:solidFill>
                  <a:srgbClr val="202122"/>
                </a:solidFill>
                <a:effectLst/>
                <a:latin typeface="Arial" panose="020B0604020202020204" pitchFamily="34" charset="0"/>
              </a:rPr>
              <a:t>年</a:t>
            </a:r>
            <a:r>
              <a:rPr lang="en-US" altLang="ja-JP" b="0" i="0" dirty="0">
                <a:solidFill>
                  <a:srgbClr val="202122"/>
                </a:solidFill>
                <a:effectLst/>
                <a:latin typeface="Arial" panose="020B0604020202020204" pitchFamily="34" charset="0"/>
              </a:rPr>
              <a:t>12</a:t>
            </a:r>
            <a:r>
              <a:rPr lang="ja-JP" altLang="en-US" b="0" i="0" dirty="0">
                <a:solidFill>
                  <a:srgbClr val="202122"/>
                </a:solidFill>
                <a:effectLst/>
                <a:latin typeface="Arial" panose="020B0604020202020204" pitchFamily="34" charset="0"/>
              </a:rPr>
              <a:t>月現在、日本の洋上風力発電の導入量は各種実証事業を含め</a:t>
            </a:r>
            <a:r>
              <a:rPr lang="en-US" altLang="ja-JP" b="0" i="0" dirty="0">
                <a:solidFill>
                  <a:srgbClr val="202122"/>
                </a:solidFill>
                <a:effectLst/>
                <a:latin typeface="Arial" panose="020B0604020202020204" pitchFamily="34" charset="0"/>
              </a:rPr>
              <a:t>26</a:t>
            </a:r>
            <a:r>
              <a:rPr lang="ja-JP" altLang="en-US" b="0" i="0" dirty="0">
                <a:solidFill>
                  <a:srgbClr val="202122"/>
                </a:solidFill>
                <a:effectLst/>
                <a:latin typeface="Arial" panose="020B0604020202020204" pitchFamily="34" charset="0"/>
              </a:rPr>
              <a:t>基</a:t>
            </a:r>
            <a:r>
              <a:rPr lang="en-US" altLang="ja-JP" b="0" i="0" dirty="0">
                <a:solidFill>
                  <a:srgbClr val="202122"/>
                </a:solidFill>
                <a:effectLst/>
                <a:latin typeface="Arial" panose="020B0604020202020204" pitchFamily="34" charset="0"/>
              </a:rPr>
              <a:t>51.6MW</a:t>
            </a:r>
            <a:r>
              <a:rPr lang="ja-JP" altLang="en-US" b="0" i="0" dirty="0">
                <a:solidFill>
                  <a:srgbClr val="202122"/>
                </a:solidFill>
                <a:effectLst/>
                <a:latin typeface="Arial" panose="020B0604020202020204" pitchFamily="34" charset="0"/>
              </a:rPr>
              <a:t>でこのうち</a:t>
            </a:r>
            <a:r>
              <a:rPr lang="en-US" altLang="ja-JP" b="0" i="0" dirty="0">
                <a:solidFill>
                  <a:srgbClr val="202122"/>
                </a:solidFill>
                <a:effectLst/>
                <a:latin typeface="Arial" panose="020B0604020202020204" pitchFamily="34" charset="0"/>
              </a:rPr>
              <a:t>3</a:t>
            </a:r>
            <a:r>
              <a:rPr lang="ja-JP" altLang="en-US" b="0" i="0" dirty="0">
                <a:solidFill>
                  <a:srgbClr val="202122"/>
                </a:solidFill>
                <a:effectLst/>
                <a:latin typeface="Arial" panose="020B0604020202020204" pitchFamily="34" charset="0"/>
              </a:rPr>
              <a:t>基</a:t>
            </a:r>
            <a:r>
              <a:rPr lang="en-US" altLang="ja-JP" b="0" i="0" dirty="0">
                <a:solidFill>
                  <a:srgbClr val="202122"/>
                </a:solidFill>
                <a:effectLst/>
                <a:latin typeface="Arial" panose="020B0604020202020204" pitchFamily="34" charset="0"/>
              </a:rPr>
              <a:t>7.4MW</a:t>
            </a:r>
            <a:r>
              <a:rPr lang="ja-JP" altLang="en-US" b="0" i="0" dirty="0">
                <a:solidFill>
                  <a:srgbClr val="202122"/>
                </a:solidFill>
                <a:effectLst/>
                <a:latin typeface="Arial" panose="020B0604020202020204" pitchFamily="34" charset="0"/>
              </a:rPr>
              <a:t>が離岸距離</a:t>
            </a:r>
            <a:r>
              <a:rPr lang="en-US" altLang="ja-JP" b="0" i="0" dirty="0">
                <a:solidFill>
                  <a:srgbClr val="202122"/>
                </a:solidFill>
                <a:effectLst/>
                <a:latin typeface="Arial" panose="020B0604020202020204" pitchFamily="34" charset="0"/>
              </a:rPr>
              <a:t>2㎞</a:t>
            </a:r>
            <a:r>
              <a:rPr lang="ja-JP" altLang="en-US" b="0" i="0" dirty="0">
                <a:solidFill>
                  <a:srgbClr val="202122"/>
                </a:solidFill>
                <a:effectLst/>
                <a:latin typeface="Arial" panose="020B0604020202020204" pitchFamily="34" charset="0"/>
              </a:rPr>
              <a:t>以上の沖合型です。</a:t>
            </a:r>
            <a:endParaRPr lang="ja-JP" altLang="en-US" dirty="0"/>
          </a:p>
          <a:p>
            <a:endParaRPr lang="ja-JP" altLang="en-US" dirty="0"/>
          </a:p>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10</a:t>
            </a:fld>
            <a:endParaRPr kumimoji="1" lang="ja-JP" altLang="en-US" dirty="0"/>
          </a:p>
        </p:txBody>
      </p:sp>
    </p:spTree>
    <p:extLst>
      <p:ext uri="{BB962C8B-B14F-4D97-AF65-F5344CB8AC3E}">
        <p14:creationId xmlns:p14="http://schemas.microsoft.com/office/powerpoint/2010/main" val="15070579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r>
              <a:rPr lang="ja-JP" altLang="en-US" dirty="0"/>
              <a:t>一般海域における国内洋上風力の入札では、第</a:t>
            </a:r>
            <a:r>
              <a:rPr lang="en-US" altLang="ja-JP" dirty="0"/>
              <a:t>1</a:t>
            </a:r>
            <a:r>
              <a:rPr lang="ja-JP" altLang="en-US" dirty="0"/>
              <a:t>回の入札まで</a:t>
            </a:r>
            <a:r>
              <a:rPr lang="en-US" altLang="ja-JP" dirty="0"/>
              <a:t>FIT</a:t>
            </a:r>
            <a:r>
              <a:rPr lang="ja-JP" altLang="en-US" dirty="0"/>
              <a:t>が適用され、環境価値は持たないものの落札価格で売電できた。第</a:t>
            </a:r>
            <a:r>
              <a:rPr lang="en-US" altLang="ja-JP" dirty="0"/>
              <a:t>2</a:t>
            </a:r>
            <a:r>
              <a:rPr lang="ja-JP" altLang="en-US" dirty="0"/>
              <a:t>回の入札から</a:t>
            </a:r>
            <a:r>
              <a:rPr lang="en-US" altLang="ja-JP" dirty="0"/>
              <a:t>FIP</a:t>
            </a:r>
            <a:r>
              <a:rPr lang="ja-JP" altLang="en-US" dirty="0"/>
              <a:t>になるため、電力市場への卸売のほか、特定の小売電気事業者や需要家に環境価値と電気をセットで販売することも可能になるなど、相対で売電単価を決めるコーポレート</a:t>
            </a:r>
            <a:r>
              <a:rPr lang="en-US" altLang="ja-JP" dirty="0"/>
              <a:t>PPA</a:t>
            </a:r>
            <a:r>
              <a:rPr lang="ja-JP" altLang="en-US" dirty="0"/>
              <a:t>（電力購入契約）の要素が入ってくる。</a:t>
            </a:r>
            <a:endParaRPr lang="en-US" altLang="ja-JP" dirty="0"/>
          </a:p>
          <a:p>
            <a:r>
              <a:rPr lang="ja-JP" altLang="en-US" dirty="0">
                <a:latin typeface="ＭＳ Ｐゴシック" panose="020B0600070205080204" pitchFamily="50" charset="-128"/>
              </a:rPr>
              <a:t>今回、</a:t>
            </a:r>
            <a:r>
              <a:rPr lang="en-US" altLang="ja-JP" dirty="0">
                <a:latin typeface="ＭＳ Ｐゴシック" panose="020B0600070205080204" pitchFamily="50" charset="-128"/>
              </a:rPr>
              <a:t>3</a:t>
            </a:r>
            <a:r>
              <a:rPr lang="ja-JP" altLang="en-US" dirty="0">
                <a:latin typeface="ＭＳ Ｐゴシック" panose="020B0600070205080204" pitchFamily="50" charset="-128"/>
              </a:rPr>
              <a:t>海域で</a:t>
            </a:r>
            <a:r>
              <a:rPr lang="en-US" altLang="ja-JP" dirty="0">
                <a:latin typeface="ＭＳ Ｐゴシック" panose="020B0600070205080204" pitchFamily="50" charset="-128"/>
              </a:rPr>
              <a:t>3</a:t>
            </a:r>
            <a:r>
              <a:rPr lang="ja-JP" altLang="en-US" dirty="0">
                <a:latin typeface="ＭＳ Ｐゴシック" panose="020B0600070205080204" pitchFamily="50" charset="-128"/>
              </a:rPr>
              <a:t>円</a:t>
            </a:r>
            <a:r>
              <a:rPr lang="en-US" altLang="ja-JP" dirty="0">
                <a:latin typeface="ＭＳ Ｐゴシック" panose="020B0600070205080204" pitchFamily="50" charset="-128"/>
              </a:rPr>
              <a:t>/kWh</a:t>
            </a:r>
            <a:r>
              <a:rPr lang="ja-JP" altLang="en-US" dirty="0">
                <a:latin typeface="ＭＳ Ｐゴシック" panose="020B0600070205080204" pitchFamily="50" charset="-128"/>
              </a:rPr>
              <a:t>の「ゼロプレミアム水準」での落札となったのは、オフサイト型</a:t>
            </a:r>
            <a:r>
              <a:rPr lang="en-US" altLang="ja-JP" dirty="0">
                <a:latin typeface="ＭＳ Ｐゴシック" panose="020B0600070205080204" pitchFamily="50" charset="-128"/>
              </a:rPr>
              <a:t>PPA</a:t>
            </a:r>
            <a:r>
              <a:rPr lang="ja-JP" altLang="en-US" dirty="0">
                <a:latin typeface="ＭＳ Ｐゴシック" panose="020B0600070205080204" pitchFamily="50" charset="-128"/>
              </a:rPr>
              <a:t>スキームで環境価値も含めて売電することで事業性を確保できるめどを付けられたからと推察できる。</a:t>
            </a:r>
            <a:endParaRPr lang="en-US" altLang="ja-JP" dirty="0"/>
          </a:p>
          <a:p>
            <a:endParaRPr lang="ja-JP" altLang="en-US" dirty="0"/>
          </a:p>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11</a:t>
            </a:fld>
            <a:endParaRPr kumimoji="1" lang="ja-JP" altLang="en-US" dirty="0"/>
          </a:p>
        </p:txBody>
      </p:sp>
    </p:spTree>
    <p:extLst>
      <p:ext uri="{BB962C8B-B14F-4D97-AF65-F5344CB8AC3E}">
        <p14:creationId xmlns:p14="http://schemas.microsoft.com/office/powerpoint/2010/main" val="6423813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r>
              <a:rPr lang="ja-JP" altLang="en-US" dirty="0">
                <a:latin typeface="ＭＳ Ｐゴシック" panose="020B0600070205080204" pitchFamily="50" charset="-128"/>
                <a:ea typeface="ＭＳ Ｐゴシック" panose="020B0600070205080204" pitchFamily="50" charset="-128"/>
              </a:rPr>
              <a:t>今回事前に設定された上限価格と現在の洋上風力の</a:t>
            </a:r>
            <a:r>
              <a:rPr lang="en-US" altLang="ja-JP" dirty="0">
                <a:latin typeface="ＭＳ Ｐゴシック" panose="020B0600070205080204" pitchFamily="50" charset="-128"/>
                <a:ea typeface="ＭＳ Ｐゴシック" panose="020B0600070205080204" pitchFamily="50" charset="-128"/>
              </a:rPr>
              <a:t>LCOE</a:t>
            </a:r>
            <a:r>
              <a:rPr lang="ja-JP" altLang="en-US" dirty="0">
                <a:latin typeface="ＭＳ Ｐゴシック" panose="020B0600070205080204" pitchFamily="50" charset="-128"/>
                <a:ea typeface="ＭＳ Ｐゴシック" panose="020B0600070205080204" pitchFamily="50" charset="-128"/>
              </a:rPr>
              <a:t>（均等化発電コスト）の水準から考えると、参加者の札入れでは</a:t>
            </a:r>
            <a:r>
              <a:rPr lang="en-US" altLang="ja-JP" dirty="0">
                <a:latin typeface="ＭＳ Ｐゴシック" panose="020B0600070205080204" pitchFamily="50" charset="-128"/>
                <a:ea typeface="ＭＳ Ｐゴシック" panose="020B0600070205080204" pitchFamily="50" charset="-128"/>
              </a:rPr>
              <a:t>14</a:t>
            </a:r>
            <a:r>
              <a:rPr lang="ja-JP" altLang="en-US" dirty="0">
                <a:latin typeface="ＭＳ Ｐゴシック" panose="020B0600070205080204" pitchFamily="50" charset="-128"/>
                <a:ea typeface="ＭＳ Ｐゴシック" panose="020B0600070205080204" pitchFamily="50" charset="-128"/>
              </a:rPr>
              <a:t>～</a:t>
            </a:r>
            <a:r>
              <a:rPr lang="en-US" altLang="ja-JP" dirty="0">
                <a:latin typeface="ＭＳ Ｐゴシック" panose="020B0600070205080204" pitchFamily="50" charset="-128"/>
                <a:ea typeface="ＭＳ Ｐゴシック" panose="020B0600070205080204" pitchFamily="50" charset="-128"/>
              </a:rPr>
              <a:t>15</a:t>
            </a:r>
            <a:r>
              <a:rPr lang="ja-JP" altLang="en-US" dirty="0">
                <a:latin typeface="ＭＳ Ｐゴシック" panose="020B0600070205080204" pitchFamily="50" charset="-128"/>
                <a:ea typeface="ＭＳ Ｐゴシック" panose="020B0600070205080204" pitchFamily="50" charset="-128"/>
              </a:rPr>
              <a:t>円</a:t>
            </a:r>
            <a:r>
              <a:rPr lang="en-US" altLang="ja-JP" dirty="0">
                <a:latin typeface="ＭＳ Ｐゴシック" panose="020B0600070205080204" pitchFamily="50" charset="-128"/>
                <a:ea typeface="ＭＳ Ｐゴシック" panose="020B0600070205080204" pitchFamily="50" charset="-128"/>
              </a:rPr>
              <a:t>/kWh</a:t>
            </a:r>
            <a:r>
              <a:rPr lang="ja-JP" altLang="en-US" dirty="0">
                <a:latin typeface="ＭＳ Ｐゴシック" panose="020B0600070205080204" pitchFamily="50" charset="-128"/>
                <a:ea typeface="ＭＳ Ｐゴシック" panose="020B0600070205080204" pitchFamily="50" charset="-128"/>
              </a:rPr>
              <a:t>前後での攻防になると見られていたが、太陽光発電の</a:t>
            </a:r>
            <a:r>
              <a:rPr lang="en-US" altLang="ja-JP" dirty="0">
                <a:latin typeface="ＭＳ Ｐゴシック" panose="020B0600070205080204" pitchFamily="50" charset="-128"/>
                <a:ea typeface="ＭＳ Ｐゴシック" panose="020B0600070205080204" pitchFamily="50" charset="-128"/>
              </a:rPr>
              <a:t>PPA</a:t>
            </a:r>
            <a:r>
              <a:rPr lang="ja-JP" altLang="en-US" dirty="0">
                <a:latin typeface="ＭＳ Ｐゴシック" panose="020B0600070205080204" pitchFamily="50" charset="-128"/>
                <a:ea typeface="ＭＳ Ｐゴシック" panose="020B0600070205080204" pitchFamily="50" charset="-128"/>
              </a:rPr>
              <a:t>市場で</a:t>
            </a:r>
            <a:r>
              <a:rPr lang="en-US" altLang="ja-JP" dirty="0">
                <a:latin typeface="ＭＳ Ｐゴシック" panose="020B0600070205080204" pitchFamily="50" charset="-128"/>
                <a:ea typeface="ＭＳ Ｐゴシック" panose="020B0600070205080204" pitchFamily="50" charset="-128"/>
              </a:rPr>
              <a:t>20</a:t>
            </a:r>
            <a:r>
              <a:rPr lang="ja-JP" altLang="en-US" dirty="0">
                <a:latin typeface="ＭＳ Ｐゴシック" panose="020B0600070205080204" pitchFamily="50" charset="-128"/>
                <a:ea typeface="ＭＳ Ｐゴシック" panose="020B0600070205080204" pitchFamily="50" charset="-128"/>
              </a:rPr>
              <a:t>円</a:t>
            </a:r>
            <a:r>
              <a:rPr lang="en-US" altLang="ja-JP" dirty="0">
                <a:latin typeface="ＭＳ Ｐゴシック" panose="020B0600070205080204" pitchFamily="50" charset="-128"/>
                <a:ea typeface="ＭＳ Ｐゴシック" panose="020B0600070205080204" pitchFamily="50" charset="-128"/>
              </a:rPr>
              <a:t>/kWh</a:t>
            </a:r>
            <a:r>
              <a:rPr lang="ja-JP" altLang="en-US" dirty="0">
                <a:latin typeface="ＭＳ Ｐゴシック" panose="020B0600070205080204" pitchFamily="50" charset="-128"/>
                <a:ea typeface="ＭＳ Ｐゴシック" panose="020B0600070205080204" pitchFamily="50" charset="-128"/>
              </a:rPr>
              <a:t>近い長期契約も出てきたことから、洋上風力でも</a:t>
            </a:r>
            <a:r>
              <a:rPr lang="en-US" altLang="ja-JP" dirty="0">
                <a:latin typeface="ＭＳ Ｐゴシック" panose="020B0600070205080204" pitchFamily="50" charset="-128"/>
                <a:ea typeface="ＭＳ Ｐゴシック" panose="020B0600070205080204" pitchFamily="50" charset="-128"/>
              </a:rPr>
              <a:t>PPA</a:t>
            </a:r>
            <a:r>
              <a:rPr lang="ja-JP" altLang="en-US" dirty="0">
                <a:latin typeface="ＭＳ Ｐゴシック" panose="020B0600070205080204" pitchFamily="50" charset="-128"/>
                <a:ea typeface="ＭＳ Ｐゴシック" panose="020B0600070205080204" pitchFamily="50" charset="-128"/>
              </a:rPr>
              <a:t>スキームで事業性を確保できる環境になってきたことを物語る。</a:t>
            </a:r>
            <a:endParaRPr lang="en-US" altLang="ja-JP" dirty="0">
              <a:latin typeface="ＭＳ Ｐゴシック" panose="020B0600070205080204" pitchFamily="50" charset="-128"/>
              <a:ea typeface="ＭＳ Ｐゴシック" panose="020B0600070205080204" pitchFamily="50" charset="-128"/>
            </a:endParaRPr>
          </a:p>
          <a:p>
            <a:r>
              <a:rPr lang="ja-JP" altLang="en-US" dirty="0">
                <a:latin typeface="ＭＳ Ｐゴシック" panose="020B0600070205080204" pitchFamily="50" charset="-128"/>
                <a:ea typeface="ＭＳ Ｐゴシック" panose="020B0600070205080204" pitchFamily="50" charset="-128"/>
              </a:rPr>
              <a:t>加えて、前回の入札で落札した三菱商事などのコンソーシアムが単機容量</a:t>
            </a:r>
            <a:r>
              <a:rPr lang="en-US" altLang="ja-JP" dirty="0">
                <a:latin typeface="ＭＳ Ｐゴシック" panose="020B0600070205080204" pitchFamily="50" charset="-128"/>
                <a:ea typeface="ＭＳ Ｐゴシック" panose="020B0600070205080204" pitchFamily="50" charset="-128"/>
              </a:rPr>
              <a:t>12.6MW</a:t>
            </a:r>
            <a:r>
              <a:rPr lang="ja-JP" altLang="en-US" dirty="0">
                <a:latin typeface="ＭＳ Ｐゴシック" panose="020B0600070205080204" pitchFamily="50" charset="-128"/>
                <a:ea typeface="ＭＳ Ｐゴシック" panose="020B0600070205080204" pitchFamily="50" charset="-128"/>
              </a:rPr>
              <a:t>機の風車を採用したのに対し、今回の落札案件では、</a:t>
            </a:r>
            <a:r>
              <a:rPr lang="en-US" altLang="ja-JP" dirty="0">
                <a:latin typeface="ＭＳ Ｐゴシック" panose="020B0600070205080204" pitchFamily="50" charset="-128"/>
                <a:ea typeface="ＭＳ Ｐゴシック" panose="020B0600070205080204" pitchFamily="50" charset="-128"/>
              </a:rPr>
              <a:t>15MW</a:t>
            </a:r>
            <a:r>
              <a:rPr lang="ja-JP" altLang="en-US" dirty="0">
                <a:latin typeface="ＭＳ Ｐゴシック" panose="020B0600070205080204" pitchFamily="50" charset="-128"/>
                <a:ea typeface="ＭＳ Ｐゴシック" panose="020B0600070205080204" pitchFamily="50" charset="-128"/>
              </a:rPr>
              <a:t>機と</a:t>
            </a:r>
            <a:r>
              <a:rPr lang="en-US" altLang="ja-JP" dirty="0">
                <a:latin typeface="ＭＳ Ｐゴシック" panose="020B0600070205080204" pitchFamily="50" charset="-128"/>
                <a:ea typeface="ＭＳ Ｐゴシック" panose="020B0600070205080204" pitchFamily="50" charset="-128"/>
              </a:rPr>
              <a:t>18MW</a:t>
            </a:r>
            <a:r>
              <a:rPr lang="ja-JP" altLang="en-US" dirty="0">
                <a:latin typeface="ＭＳ Ｐゴシック" panose="020B0600070205080204" pitchFamily="50" charset="-128"/>
                <a:ea typeface="ＭＳ Ｐゴシック" panose="020B0600070205080204" pitchFamily="50" charset="-128"/>
              </a:rPr>
              <a:t>機というさらに大出力の風車を採用し設置基数を減らせたことも、</a:t>
            </a:r>
            <a:r>
              <a:rPr lang="en-US" altLang="ja-JP" dirty="0">
                <a:latin typeface="ＭＳ Ｐゴシック" panose="020B0600070205080204" pitchFamily="50" charset="-128"/>
                <a:ea typeface="ＭＳ Ｐゴシック" panose="020B0600070205080204" pitchFamily="50" charset="-128"/>
              </a:rPr>
              <a:t>LCOE</a:t>
            </a:r>
            <a:r>
              <a:rPr lang="ja-JP" altLang="en-US" dirty="0">
                <a:latin typeface="ＭＳ Ｐゴシック" panose="020B0600070205080204" pitchFamily="50" charset="-128"/>
                <a:ea typeface="ＭＳ Ｐゴシック" panose="020B0600070205080204" pitchFamily="50" charset="-128"/>
              </a:rPr>
              <a:t>低下に寄与したと思われる。</a:t>
            </a:r>
          </a:p>
          <a:p>
            <a:r>
              <a:rPr lang="ja-JP" altLang="en-US" dirty="0">
                <a:latin typeface="ＭＳ Ｐゴシック" panose="020B0600070205080204" pitchFamily="50" charset="-128"/>
                <a:ea typeface="ＭＳ Ｐゴシック" panose="020B0600070205080204" pitchFamily="50" charset="-128"/>
              </a:rPr>
              <a:t>　すでに洋上風力のコストが下がっている海外での</a:t>
            </a:r>
            <a:r>
              <a:rPr lang="en-US" altLang="ja-JP" dirty="0">
                <a:latin typeface="ＭＳ Ｐゴシック" panose="020B0600070205080204" pitchFamily="50" charset="-128"/>
                <a:ea typeface="ＭＳ Ｐゴシック" panose="020B0600070205080204" pitchFamily="50" charset="-128"/>
              </a:rPr>
              <a:t>FIP</a:t>
            </a:r>
            <a:r>
              <a:rPr lang="ja-JP" altLang="en-US" dirty="0">
                <a:latin typeface="ＭＳ Ｐゴシック" panose="020B0600070205080204" pitchFamily="50" charset="-128"/>
                <a:ea typeface="ＭＳ Ｐゴシック" panose="020B0600070205080204" pitchFamily="50" charset="-128"/>
              </a:rPr>
              <a:t>入札では、</a:t>
            </a:r>
            <a:r>
              <a:rPr lang="en-US" altLang="ja-JP" dirty="0">
                <a:latin typeface="ＭＳ Ｐゴシック" panose="020B0600070205080204" pitchFamily="50" charset="-128"/>
                <a:ea typeface="ＭＳ Ｐゴシック" panose="020B0600070205080204" pitchFamily="50" charset="-128"/>
              </a:rPr>
              <a:t>PPA</a:t>
            </a:r>
            <a:r>
              <a:rPr lang="ja-JP" altLang="en-US" dirty="0">
                <a:latin typeface="ＭＳ Ｐゴシック" panose="020B0600070205080204" pitchFamily="50" charset="-128"/>
                <a:ea typeface="ＭＳ Ｐゴシック" panose="020B0600070205080204" pitchFamily="50" charset="-128"/>
              </a:rPr>
              <a:t>で事業計画を構築しておき、</a:t>
            </a:r>
            <a:r>
              <a:rPr lang="en-US" altLang="ja-JP" dirty="0">
                <a:latin typeface="ＭＳ Ｐゴシック" panose="020B0600070205080204" pitchFamily="50" charset="-128"/>
                <a:ea typeface="ＭＳ Ｐゴシック" panose="020B0600070205080204" pitchFamily="50" charset="-128"/>
              </a:rPr>
              <a:t>FIP</a:t>
            </a:r>
            <a:r>
              <a:rPr lang="ja-JP" altLang="en-US" dirty="0">
                <a:latin typeface="ＭＳ Ｐゴシック" panose="020B0600070205080204" pitchFamily="50" charset="-128"/>
                <a:ea typeface="ＭＳ Ｐゴシック" panose="020B0600070205080204" pitchFamily="50" charset="-128"/>
              </a:rPr>
              <a:t>入札ではゼロ価格の札を入れ、</a:t>
            </a:r>
            <a:r>
              <a:rPr lang="en-US" altLang="ja-JP" dirty="0">
                <a:latin typeface="ＭＳ Ｐゴシック" panose="020B0600070205080204" pitchFamily="50" charset="-128"/>
                <a:ea typeface="ＭＳ Ｐゴシック" panose="020B0600070205080204" pitchFamily="50" charset="-128"/>
              </a:rPr>
              <a:t>FIP</a:t>
            </a:r>
            <a:r>
              <a:rPr lang="ja-JP" altLang="en-US" dirty="0">
                <a:latin typeface="ＭＳ Ｐゴシック" panose="020B0600070205080204" pitchFamily="50" charset="-128"/>
                <a:ea typeface="ＭＳ Ｐゴシック" panose="020B0600070205080204" pitchFamily="50" charset="-128"/>
              </a:rPr>
              <a:t>を利用しない（</a:t>
            </a:r>
            <a:r>
              <a:rPr lang="en-US" altLang="ja-JP" dirty="0">
                <a:latin typeface="ＭＳ Ｐゴシック" panose="020B0600070205080204" pitchFamily="50" charset="-128"/>
                <a:ea typeface="ＭＳ Ｐゴシック" panose="020B0600070205080204" pitchFamily="50" charset="-128"/>
              </a:rPr>
              <a:t>FIP</a:t>
            </a:r>
            <a:r>
              <a:rPr lang="ja-JP" altLang="en-US" dirty="0">
                <a:latin typeface="ＭＳ Ｐゴシック" panose="020B0600070205080204" pitchFamily="50" charset="-128"/>
                <a:ea typeface="ＭＳ Ｐゴシック" panose="020B0600070205080204" pitchFamily="50" charset="-128"/>
              </a:rPr>
              <a:t>によるプレミアムを受け取らない）ような落札事例もあった。そこで、今回の公募指針では、こうしたケースも想定し、「ゼロプレミアム水準」を</a:t>
            </a:r>
            <a:r>
              <a:rPr lang="en-US" altLang="ja-JP" dirty="0">
                <a:latin typeface="ＭＳ Ｐゴシック" panose="020B0600070205080204" pitchFamily="50" charset="-128"/>
                <a:ea typeface="ＭＳ Ｐゴシック" panose="020B0600070205080204" pitchFamily="50" charset="-128"/>
              </a:rPr>
              <a:t>3</a:t>
            </a:r>
            <a:r>
              <a:rPr lang="ja-JP" altLang="en-US" dirty="0">
                <a:latin typeface="ＭＳ Ｐゴシック" panose="020B0600070205080204" pitchFamily="50" charset="-128"/>
                <a:ea typeface="ＭＳ Ｐゴシック" panose="020B0600070205080204" pitchFamily="50" charset="-128"/>
              </a:rPr>
              <a:t>円</a:t>
            </a:r>
            <a:r>
              <a:rPr lang="en-US" altLang="ja-JP" dirty="0">
                <a:latin typeface="ＭＳ Ｐゴシック" panose="020B0600070205080204" pitchFamily="50" charset="-128"/>
                <a:ea typeface="ＭＳ Ｐゴシック" panose="020B0600070205080204" pitchFamily="50" charset="-128"/>
              </a:rPr>
              <a:t>/kWh</a:t>
            </a:r>
            <a:r>
              <a:rPr lang="ja-JP" altLang="en-US" dirty="0">
                <a:latin typeface="ＭＳ Ｐゴシック" panose="020B0600070205080204" pitchFamily="50" charset="-128"/>
                <a:ea typeface="ＭＳ Ｐゴシック" panose="020B0600070205080204" pitchFamily="50" charset="-128"/>
              </a:rPr>
              <a:t>とした。</a:t>
            </a:r>
            <a:r>
              <a:rPr lang="en-US" altLang="ja-JP" dirty="0">
                <a:latin typeface="ＭＳ Ｐゴシック" panose="020B0600070205080204" pitchFamily="50" charset="-128"/>
                <a:ea typeface="ＭＳ Ｐゴシック" panose="020B0600070205080204" pitchFamily="50" charset="-128"/>
              </a:rPr>
              <a:t>4</a:t>
            </a:r>
            <a:r>
              <a:rPr lang="ja-JP" altLang="en-US" dirty="0">
                <a:latin typeface="ＭＳ Ｐゴシック" panose="020B0600070205080204" pitchFamily="50" charset="-128"/>
                <a:ea typeface="ＭＳ Ｐゴシック" panose="020B0600070205080204" pitchFamily="50" charset="-128"/>
              </a:rPr>
              <a:t>海域のうち、</a:t>
            </a:r>
            <a:r>
              <a:rPr lang="en-US" altLang="ja-JP" dirty="0">
                <a:latin typeface="ＭＳ Ｐゴシック" panose="020B0600070205080204" pitchFamily="50" charset="-128"/>
                <a:ea typeface="ＭＳ Ｐゴシック" panose="020B0600070205080204" pitchFamily="50" charset="-128"/>
              </a:rPr>
              <a:t>3</a:t>
            </a:r>
            <a:r>
              <a:rPr lang="ja-JP" altLang="en-US" dirty="0">
                <a:latin typeface="ＭＳ Ｐゴシック" panose="020B0600070205080204" pitchFamily="50" charset="-128"/>
                <a:ea typeface="ＭＳ Ｐゴシック" panose="020B0600070205080204" pitchFamily="50" charset="-128"/>
              </a:rPr>
              <a:t>海域でそれが適用されたことは、国内洋上風力のコストも大幅に低下してきた一方、電力料金の高騰を経験し、再エネのコスト競争力が高まっていることを示している。</a:t>
            </a:r>
            <a:endParaRPr lang="en-US" altLang="ja-JP" dirty="0">
              <a:latin typeface="ＭＳ Ｐゴシック" panose="020B0600070205080204" pitchFamily="50" charset="-128"/>
              <a:ea typeface="ＭＳ Ｐゴシック" panose="020B0600070205080204" pitchFamily="50" charset="-128"/>
            </a:endParaRPr>
          </a:p>
          <a:p>
            <a:r>
              <a:rPr lang="ja-JP" altLang="en-US" dirty="0">
                <a:latin typeface="ＭＳ Ｐゴシック" panose="020B0600070205080204" pitchFamily="50" charset="-128"/>
              </a:rPr>
              <a:t>「長崎県西海市江島沖」が</a:t>
            </a:r>
            <a:r>
              <a:rPr lang="en-US" altLang="ja-JP" dirty="0">
                <a:latin typeface="ＭＳ Ｐゴシック" panose="020B0600070205080204" pitchFamily="50" charset="-128"/>
              </a:rPr>
              <a:t>22.18</a:t>
            </a:r>
            <a:r>
              <a:rPr lang="ja-JP" altLang="en-US" dirty="0">
                <a:latin typeface="ＭＳ Ｐゴシック" panose="020B0600070205080204" pitchFamily="50" charset="-128"/>
              </a:rPr>
              <a:t>円</a:t>
            </a:r>
            <a:r>
              <a:rPr lang="en-US" altLang="ja-JP" dirty="0">
                <a:latin typeface="ＭＳ Ｐゴシック" panose="020B0600070205080204" pitchFamily="50" charset="-128"/>
              </a:rPr>
              <a:t>/kWh</a:t>
            </a:r>
            <a:r>
              <a:rPr lang="ja-JP" altLang="en-US" dirty="0">
                <a:latin typeface="ＭＳ Ｐゴシック" panose="020B0600070205080204" pitchFamily="50" charset="-128"/>
              </a:rPr>
              <a:t>での落札となったのは、同海域だけは海底地盤の構造上、コストの上がるジャケット式基礎になることがわかっていたため、建設コストを下げにくく、</a:t>
            </a:r>
            <a:r>
              <a:rPr lang="en-US" altLang="ja-JP" dirty="0">
                <a:latin typeface="ＭＳ Ｐゴシック" panose="020B0600070205080204" pitchFamily="50" charset="-128"/>
              </a:rPr>
              <a:t>20</a:t>
            </a:r>
            <a:r>
              <a:rPr lang="ja-JP" altLang="en-US" dirty="0">
                <a:latin typeface="ＭＳ Ｐゴシック" panose="020B0600070205080204" pitchFamily="50" charset="-128"/>
              </a:rPr>
              <a:t>円</a:t>
            </a:r>
            <a:r>
              <a:rPr lang="en-US" altLang="ja-JP" dirty="0">
                <a:latin typeface="ＭＳ Ｐゴシック" panose="020B0600070205080204" pitchFamily="50" charset="-128"/>
              </a:rPr>
              <a:t>/kWh</a:t>
            </a:r>
            <a:r>
              <a:rPr lang="ja-JP" altLang="en-US" dirty="0">
                <a:latin typeface="ＭＳ Ｐゴシック" panose="020B0600070205080204" pitchFamily="50" charset="-128"/>
              </a:rPr>
              <a:t>以下の</a:t>
            </a:r>
            <a:r>
              <a:rPr lang="en-US" altLang="ja-JP" dirty="0">
                <a:latin typeface="ＭＳ Ｐゴシック" panose="020B0600070205080204" pitchFamily="50" charset="-128"/>
              </a:rPr>
              <a:t>PPA</a:t>
            </a:r>
            <a:r>
              <a:rPr lang="ja-JP" altLang="en-US" dirty="0">
                <a:latin typeface="ＭＳ Ｐゴシック" panose="020B0600070205080204" pitchFamily="50" charset="-128"/>
              </a:rPr>
              <a:t>スキームの可能な</a:t>
            </a:r>
            <a:r>
              <a:rPr lang="en-US" altLang="ja-JP" dirty="0">
                <a:latin typeface="ＭＳ Ｐゴシック" panose="020B0600070205080204" pitchFamily="50" charset="-128"/>
              </a:rPr>
              <a:t>LCOE</a:t>
            </a:r>
            <a:r>
              <a:rPr lang="ja-JP" altLang="en-US" dirty="0">
                <a:latin typeface="ＭＳ Ｐゴシック" panose="020B0600070205080204" pitchFamily="50" charset="-128"/>
              </a:rPr>
              <a:t>水準に達しなかったとも考えられる。</a:t>
            </a:r>
            <a:endParaRPr lang="ja-JP" altLang="en-US" dirty="0">
              <a:latin typeface="ＭＳ Ｐゴシック" panose="020B0600070205080204" pitchFamily="50" charset="-128"/>
              <a:ea typeface="ＭＳ Ｐゴシック" panose="020B0600070205080204" pitchFamily="50" charset="-128"/>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12</a:t>
            </a:fld>
            <a:endParaRPr kumimoji="1" lang="ja-JP" altLang="en-US" dirty="0"/>
          </a:p>
        </p:txBody>
      </p:sp>
    </p:spTree>
    <p:extLst>
      <p:ext uri="{BB962C8B-B14F-4D97-AF65-F5344CB8AC3E}">
        <p14:creationId xmlns:p14="http://schemas.microsoft.com/office/powerpoint/2010/main" val="40767544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r>
              <a:rPr lang="ja-JP" altLang="en-US" dirty="0"/>
              <a:t>入善洋上風力発電所（にゅうぜんようじょうふうりょくはつでんしょ）は、富山県下新川郡入善町横山沖にあるウェンティ・ジャパンにより建設された海上風力発電所です。</a:t>
            </a:r>
            <a:endParaRPr lang="en-US" altLang="ja-JP" dirty="0"/>
          </a:p>
          <a:p>
            <a:r>
              <a:rPr lang="ja-JP" altLang="en-US" dirty="0"/>
              <a:t>日本初の民間資金による一般海域洋上風力発電事業として整備されています。</a:t>
            </a:r>
          </a:p>
          <a:p>
            <a:r>
              <a:rPr lang="ja-JP" altLang="en-US" dirty="0"/>
              <a:t>事業はウェンティ・ジャパンと</a:t>
            </a:r>
            <a:r>
              <a:rPr lang="en-US" altLang="ja-JP" dirty="0"/>
              <a:t>JFE</a:t>
            </a:r>
            <a:r>
              <a:rPr lang="ja-JP" altLang="en-US" dirty="0"/>
              <a:t>エンジニアリング（東京）、北陸電力でつくる入善マリンウィンド合同会社が手掛けて、建設工事は清水建設が担当しました。</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i="0" dirty="0">
                <a:solidFill>
                  <a:srgbClr val="202122"/>
                </a:solidFill>
                <a:effectLst/>
                <a:latin typeface="Arial" panose="020B0604020202020204" pitchFamily="34" charset="0"/>
              </a:rPr>
              <a:t>入善町沖の水深</a:t>
            </a:r>
            <a:r>
              <a:rPr lang="en-US" altLang="ja-JP" b="0" i="0" dirty="0">
                <a:solidFill>
                  <a:srgbClr val="202122"/>
                </a:solidFill>
                <a:effectLst/>
                <a:latin typeface="Arial" panose="020B0604020202020204" pitchFamily="34" charset="0"/>
              </a:rPr>
              <a:t>10 - 12m</a:t>
            </a:r>
            <a:r>
              <a:rPr lang="ja-JP" altLang="en-US" b="0" i="0" dirty="0">
                <a:solidFill>
                  <a:srgbClr val="202122"/>
                </a:solidFill>
                <a:effectLst/>
                <a:latin typeface="Arial" panose="020B0604020202020204" pitchFamily="34" charset="0"/>
              </a:rPr>
              <a:t>の沿岸から</a:t>
            </a:r>
            <a:r>
              <a:rPr lang="en-US" altLang="ja-JP" b="0" i="0" dirty="0">
                <a:solidFill>
                  <a:srgbClr val="202122"/>
                </a:solidFill>
                <a:effectLst/>
                <a:latin typeface="Arial" panose="020B0604020202020204" pitchFamily="34" charset="0"/>
              </a:rPr>
              <a:t>676m</a:t>
            </a:r>
            <a:r>
              <a:rPr lang="ja-JP" altLang="en-US" b="0" i="0" dirty="0">
                <a:solidFill>
                  <a:srgbClr val="202122"/>
                </a:solidFill>
                <a:effectLst/>
                <a:latin typeface="Arial" panose="020B0604020202020204" pitchFamily="34" charset="0"/>
              </a:rPr>
              <a:t>地点に</a:t>
            </a:r>
            <a:r>
              <a:rPr lang="en-US" altLang="ja-JP" b="0" i="0" dirty="0">
                <a:solidFill>
                  <a:srgbClr val="202122"/>
                </a:solidFill>
                <a:effectLst/>
                <a:latin typeface="Arial" panose="020B0604020202020204" pitchFamily="34" charset="0"/>
              </a:rPr>
              <a:t>2</a:t>
            </a:r>
            <a:r>
              <a:rPr lang="ja-JP" altLang="en-US" b="0" i="0" dirty="0">
                <a:solidFill>
                  <a:srgbClr val="202122"/>
                </a:solidFill>
                <a:effectLst/>
                <a:latin typeface="Arial" panose="020B0604020202020204" pitchFamily="34" charset="0"/>
              </a:rPr>
              <a:t>基、</a:t>
            </a:r>
            <a:r>
              <a:rPr lang="en-US" altLang="ja-JP" b="0" i="0" dirty="0">
                <a:solidFill>
                  <a:srgbClr val="202122"/>
                </a:solidFill>
                <a:effectLst/>
                <a:latin typeface="Arial" panose="020B0604020202020204" pitchFamily="34" charset="0"/>
              </a:rPr>
              <a:t>938m</a:t>
            </a:r>
            <a:r>
              <a:rPr lang="ja-JP" altLang="en-US" b="0" i="0" dirty="0">
                <a:solidFill>
                  <a:srgbClr val="202122"/>
                </a:solidFill>
                <a:effectLst/>
                <a:latin typeface="Arial" panose="020B0604020202020204" pitchFamily="34" charset="0"/>
              </a:rPr>
              <a:t>地点に</a:t>
            </a:r>
            <a:r>
              <a:rPr lang="en-US" altLang="ja-JP" b="0" i="0" dirty="0">
                <a:solidFill>
                  <a:srgbClr val="202122"/>
                </a:solidFill>
                <a:effectLst/>
                <a:latin typeface="Arial" panose="020B0604020202020204" pitchFamily="34" charset="0"/>
              </a:rPr>
              <a:t>1</a:t>
            </a:r>
            <a:r>
              <a:rPr lang="ja-JP" altLang="en-US" b="0" i="0" dirty="0">
                <a:solidFill>
                  <a:srgbClr val="202122"/>
                </a:solidFill>
                <a:effectLst/>
                <a:latin typeface="Arial" panose="020B0604020202020204" pitchFamily="34" charset="0"/>
              </a:rPr>
              <a:t>基設置された。</a:t>
            </a:r>
            <a:br>
              <a:rPr lang="en-US" altLang="ja-JP" b="0" i="0" dirty="0">
                <a:solidFill>
                  <a:srgbClr val="202122"/>
                </a:solidFill>
                <a:effectLst/>
                <a:latin typeface="Arial" panose="020B0604020202020204" pitchFamily="34" charset="0"/>
              </a:rPr>
            </a:br>
            <a:r>
              <a:rPr lang="ja-JP" altLang="en-US" b="0" i="0" dirty="0">
                <a:solidFill>
                  <a:srgbClr val="202122"/>
                </a:solidFill>
                <a:effectLst/>
                <a:latin typeface="Arial" panose="020B0604020202020204" pitchFamily="34" charset="0"/>
              </a:rPr>
              <a:t>高さ</a:t>
            </a:r>
            <a:r>
              <a:rPr lang="en-US" altLang="ja-JP" b="0" i="0" dirty="0">
                <a:solidFill>
                  <a:srgbClr val="202122"/>
                </a:solidFill>
                <a:effectLst/>
                <a:latin typeface="Arial" panose="020B0604020202020204" pitchFamily="34" charset="0"/>
              </a:rPr>
              <a:t>152m</a:t>
            </a:r>
            <a:r>
              <a:rPr lang="ja-JP" altLang="en-US" b="0" i="0" dirty="0">
                <a:solidFill>
                  <a:srgbClr val="202122"/>
                </a:solidFill>
                <a:effectLst/>
                <a:latin typeface="Arial" panose="020B0604020202020204" pitchFamily="34" charset="0"/>
              </a:rPr>
              <a:t>、羽根の直径</a:t>
            </a:r>
            <a:r>
              <a:rPr lang="en-US" altLang="ja-JP" b="0" i="0" dirty="0">
                <a:solidFill>
                  <a:srgbClr val="202122"/>
                </a:solidFill>
                <a:effectLst/>
                <a:latin typeface="Arial" panose="020B0604020202020204" pitchFamily="34" charset="0"/>
              </a:rPr>
              <a:t>133m</a:t>
            </a:r>
            <a:r>
              <a:rPr lang="ja-JP" altLang="en-US" b="0" i="0" dirty="0">
                <a:solidFill>
                  <a:srgbClr val="202122"/>
                </a:solidFill>
                <a:effectLst/>
                <a:latin typeface="Arial" panose="020B0604020202020204" pitchFamily="34" charset="0"/>
              </a:rPr>
              <a:t>、出力</a:t>
            </a:r>
            <a:r>
              <a:rPr lang="en-US" altLang="ja-JP" b="0" i="0" dirty="0">
                <a:solidFill>
                  <a:srgbClr val="202122"/>
                </a:solidFill>
                <a:effectLst/>
                <a:latin typeface="Arial" panose="020B0604020202020204" pitchFamily="34" charset="0"/>
              </a:rPr>
              <a:t>3,000kw</a:t>
            </a:r>
            <a:r>
              <a:rPr lang="ja-JP" altLang="en-US" b="0" i="0" dirty="0">
                <a:solidFill>
                  <a:srgbClr val="202122"/>
                </a:solidFill>
                <a:effectLst/>
                <a:latin typeface="Arial" panose="020B0604020202020204" pitchFamily="34" charset="0"/>
              </a:rPr>
              <a:t>級の風車</a:t>
            </a:r>
            <a:r>
              <a:rPr lang="en-US" altLang="ja-JP" b="0" i="0" dirty="0">
                <a:solidFill>
                  <a:srgbClr val="202122"/>
                </a:solidFill>
                <a:effectLst/>
                <a:latin typeface="Arial" panose="020B0604020202020204" pitchFamily="34" charset="0"/>
              </a:rPr>
              <a:t>3</a:t>
            </a:r>
            <a:r>
              <a:rPr lang="ja-JP" altLang="en-US" b="0" i="0" dirty="0">
                <a:solidFill>
                  <a:srgbClr val="202122"/>
                </a:solidFill>
                <a:effectLst/>
                <a:latin typeface="Arial" panose="020B0604020202020204" pitchFamily="34" charset="0"/>
              </a:rPr>
              <a:t>基。総事業費は約</a:t>
            </a:r>
            <a:r>
              <a:rPr lang="en-US" altLang="ja-JP" b="0" i="0" dirty="0">
                <a:solidFill>
                  <a:srgbClr val="202122"/>
                </a:solidFill>
                <a:effectLst/>
                <a:latin typeface="Arial" panose="020B0604020202020204" pitchFamily="34" charset="0"/>
              </a:rPr>
              <a:t>60</a:t>
            </a:r>
            <a:r>
              <a:rPr lang="ja-JP" altLang="en-US" b="0" i="0" dirty="0">
                <a:solidFill>
                  <a:srgbClr val="202122"/>
                </a:solidFill>
                <a:effectLst/>
                <a:latin typeface="Arial" panose="020B0604020202020204" pitchFamily="34" charset="0"/>
              </a:rPr>
              <a:t>億円。</a:t>
            </a:r>
            <a:endParaRPr lang="ja-JP" altLang="en-US" dirty="0"/>
          </a:p>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13</a:t>
            </a:fld>
            <a:endParaRPr kumimoji="1" lang="ja-JP" altLang="en-US" dirty="0"/>
          </a:p>
        </p:txBody>
      </p:sp>
    </p:spTree>
    <p:extLst>
      <p:ext uri="{BB962C8B-B14F-4D97-AF65-F5344CB8AC3E}">
        <p14:creationId xmlns:p14="http://schemas.microsoft.com/office/powerpoint/2010/main" val="4350756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r>
              <a:rPr lang="ja-JP" altLang="en-US" dirty="0"/>
              <a:t>入善洋上風力発電所（にゅうぜんようじょうふうりょくはつでんしょ）は、富山県下新川郡入善町横山沖にあるウェンティ・ジャパンにより建設された海上風力発電所です。</a:t>
            </a:r>
            <a:endParaRPr lang="en-US" altLang="ja-JP" dirty="0"/>
          </a:p>
          <a:p>
            <a:r>
              <a:rPr lang="ja-JP" altLang="en-US" dirty="0"/>
              <a:t>日本初の民間資金による一般海域洋上風力発電事業として整備されています。</a:t>
            </a:r>
          </a:p>
          <a:p>
            <a:r>
              <a:rPr lang="ja-JP" altLang="en-US" dirty="0"/>
              <a:t>事業はウェンティ・ジャパンと</a:t>
            </a:r>
            <a:r>
              <a:rPr lang="en-US" altLang="ja-JP" dirty="0"/>
              <a:t>JFE</a:t>
            </a:r>
            <a:r>
              <a:rPr lang="ja-JP" altLang="en-US" dirty="0"/>
              <a:t>エンジニアリング（東京）、北陸電力でつくる入善マリンウィンド合同会社が手掛けて、建設工事は清水建設が担当しました。</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i="0" dirty="0">
                <a:solidFill>
                  <a:srgbClr val="202122"/>
                </a:solidFill>
                <a:effectLst/>
                <a:latin typeface="Arial" panose="020B0604020202020204" pitchFamily="34" charset="0"/>
              </a:rPr>
              <a:t>入善町沖の水深</a:t>
            </a:r>
            <a:r>
              <a:rPr lang="en-US" altLang="ja-JP" b="0" i="0" dirty="0">
                <a:solidFill>
                  <a:srgbClr val="202122"/>
                </a:solidFill>
                <a:effectLst/>
                <a:latin typeface="Arial" panose="020B0604020202020204" pitchFamily="34" charset="0"/>
              </a:rPr>
              <a:t>10 - 12m</a:t>
            </a:r>
            <a:r>
              <a:rPr lang="ja-JP" altLang="en-US" b="0" i="0" dirty="0">
                <a:solidFill>
                  <a:srgbClr val="202122"/>
                </a:solidFill>
                <a:effectLst/>
                <a:latin typeface="Arial" panose="020B0604020202020204" pitchFamily="34" charset="0"/>
              </a:rPr>
              <a:t>の沿岸から</a:t>
            </a:r>
            <a:r>
              <a:rPr lang="en-US" altLang="ja-JP" b="0" i="0" dirty="0">
                <a:solidFill>
                  <a:srgbClr val="202122"/>
                </a:solidFill>
                <a:effectLst/>
                <a:latin typeface="Arial" panose="020B0604020202020204" pitchFamily="34" charset="0"/>
              </a:rPr>
              <a:t>676m</a:t>
            </a:r>
            <a:r>
              <a:rPr lang="ja-JP" altLang="en-US" b="0" i="0" dirty="0">
                <a:solidFill>
                  <a:srgbClr val="202122"/>
                </a:solidFill>
                <a:effectLst/>
                <a:latin typeface="Arial" panose="020B0604020202020204" pitchFamily="34" charset="0"/>
              </a:rPr>
              <a:t>地点に</a:t>
            </a:r>
            <a:r>
              <a:rPr lang="en-US" altLang="ja-JP" b="0" i="0" dirty="0">
                <a:solidFill>
                  <a:srgbClr val="202122"/>
                </a:solidFill>
                <a:effectLst/>
                <a:latin typeface="Arial" panose="020B0604020202020204" pitchFamily="34" charset="0"/>
              </a:rPr>
              <a:t>2</a:t>
            </a:r>
            <a:r>
              <a:rPr lang="ja-JP" altLang="en-US" b="0" i="0" dirty="0">
                <a:solidFill>
                  <a:srgbClr val="202122"/>
                </a:solidFill>
                <a:effectLst/>
                <a:latin typeface="Arial" panose="020B0604020202020204" pitchFamily="34" charset="0"/>
              </a:rPr>
              <a:t>基、</a:t>
            </a:r>
            <a:r>
              <a:rPr lang="en-US" altLang="ja-JP" b="0" i="0" dirty="0">
                <a:solidFill>
                  <a:srgbClr val="202122"/>
                </a:solidFill>
                <a:effectLst/>
                <a:latin typeface="Arial" panose="020B0604020202020204" pitchFamily="34" charset="0"/>
              </a:rPr>
              <a:t>938m</a:t>
            </a:r>
            <a:r>
              <a:rPr lang="ja-JP" altLang="en-US" b="0" i="0" dirty="0">
                <a:solidFill>
                  <a:srgbClr val="202122"/>
                </a:solidFill>
                <a:effectLst/>
                <a:latin typeface="Arial" panose="020B0604020202020204" pitchFamily="34" charset="0"/>
              </a:rPr>
              <a:t>地点に</a:t>
            </a:r>
            <a:r>
              <a:rPr lang="en-US" altLang="ja-JP" b="0" i="0" dirty="0">
                <a:solidFill>
                  <a:srgbClr val="202122"/>
                </a:solidFill>
                <a:effectLst/>
                <a:latin typeface="Arial" panose="020B0604020202020204" pitchFamily="34" charset="0"/>
              </a:rPr>
              <a:t>1</a:t>
            </a:r>
            <a:r>
              <a:rPr lang="ja-JP" altLang="en-US" b="0" i="0" dirty="0">
                <a:solidFill>
                  <a:srgbClr val="202122"/>
                </a:solidFill>
                <a:effectLst/>
                <a:latin typeface="Arial" panose="020B0604020202020204" pitchFamily="34" charset="0"/>
              </a:rPr>
              <a:t>基設置された。</a:t>
            </a:r>
            <a:br>
              <a:rPr lang="en-US" altLang="ja-JP" b="0" i="0" dirty="0">
                <a:solidFill>
                  <a:srgbClr val="202122"/>
                </a:solidFill>
                <a:effectLst/>
                <a:latin typeface="Arial" panose="020B0604020202020204" pitchFamily="34" charset="0"/>
              </a:rPr>
            </a:br>
            <a:r>
              <a:rPr lang="ja-JP" altLang="en-US" b="0" i="0" dirty="0">
                <a:solidFill>
                  <a:srgbClr val="202122"/>
                </a:solidFill>
                <a:effectLst/>
                <a:latin typeface="Arial" panose="020B0604020202020204" pitchFamily="34" charset="0"/>
              </a:rPr>
              <a:t>高さ</a:t>
            </a:r>
            <a:r>
              <a:rPr lang="en-US" altLang="ja-JP" b="0" i="0" dirty="0">
                <a:solidFill>
                  <a:srgbClr val="202122"/>
                </a:solidFill>
                <a:effectLst/>
                <a:latin typeface="Arial" panose="020B0604020202020204" pitchFamily="34" charset="0"/>
              </a:rPr>
              <a:t>152m</a:t>
            </a:r>
            <a:r>
              <a:rPr lang="ja-JP" altLang="en-US" b="0" i="0" dirty="0">
                <a:solidFill>
                  <a:srgbClr val="202122"/>
                </a:solidFill>
                <a:effectLst/>
                <a:latin typeface="Arial" panose="020B0604020202020204" pitchFamily="34" charset="0"/>
              </a:rPr>
              <a:t>、羽根の直径</a:t>
            </a:r>
            <a:r>
              <a:rPr lang="en-US" altLang="ja-JP" b="0" i="0" dirty="0">
                <a:solidFill>
                  <a:srgbClr val="202122"/>
                </a:solidFill>
                <a:effectLst/>
                <a:latin typeface="Arial" panose="020B0604020202020204" pitchFamily="34" charset="0"/>
              </a:rPr>
              <a:t>133m</a:t>
            </a:r>
            <a:r>
              <a:rPr lang="ja-JP" altLang="en-US" b="0" i="0" dirty="0">
                <a:solidFill>
                  <a:srgbClr val="202122"/>
                </a:solidFill>
                <a:effectLst/>
                <a:latin typeface="Arial" panose="020B0604020202020204" pitchFamily="34" charset="0"/>
              </a:rPr>
              <a:t>、出力</a:t>
            </a:r>
            <a:r>
              <a:rPr lang="en-US" altLang="ja-JP" b="0" i="0" dirty="0">
                <a:solidFill>
                  <a:srgbClr val="202122"/>
                </a:solidFill>
                <a:effectLst/>
                <a:latin typeface="Arial" panose="020B0604020202020204" pitchFamily="34" charset="0"/>
              </a:rPr>
              <a:t>3,000kw</a:t>
            </a:r>
            <a:r>
              <a:rPr lang="ja-JP" altLang="en-US" b="0" i="0" dirty="0">
                <a:solidFill>
                  <a:srgbClr val="202122"/>
                </a:solidFill>
                <a:effectLst/>
                <a:latin typeface="Arial" panose="020B0604020202020204" pitchFamily="34" charset="0"/>
              </a:rPr>
              <a:t>級の風車</a:t>
            </a:r>
            <a:r>
              <a:rPr lang="en-US" altLang="ja-JP" b="0" i="0" dirty="0">
                <a:solidFill>
                  <a:srgbClr val="202122"/>
                </a:solidFill>
                <a:effectLst/>
                <a:latin typeface="Arial" panose="020B0604020202020204" pitchFamily="34" charset="0"/>
              </a:rPr>
              <a:t>3</a:t>
            </a:r>
            <a:r>
              <a:rPr lang="ja-JP" altLang="en-US" b="0" i="0" dirty="0">
                <a:solidFill>
                  <a:srgbClr val="202122"/>
                </a:solidFill>
                <a:effectLst/>
                <a:latin typeface="Arial" panose="020B0604020202020204" pitchFamily="34" charset="0"/>
              </a:rPr>
              <a:t>基。総事業費は約</a:t>
            </a:r>
            <a:r>
              <a:rPr lang="en-US" altLang="ja-JP" b="0" i="0" dirty="0">
                <a:solidFill>
                  <a:srgbClr val="202122"/>
                </a:solidFill>
                <a:effectLst/>
                <a:latin typeface="Arial" panose="020B0604020202020204" pitchFamily="34" charset="0"/>
              </a:rPr>
              <a:t>60</a:t>
            </a:r>
            <a:r>
              <a:rPr lang="ja-JP" altLang="en-US" b="0" i="0" dirty="0">
                <a:solidFill>
                  <a:srgbClr val="202122"/>
                </a:solidFill>
                <a:effectLst/>
                <a:latin typeface="Arial" panose="020B0604020202020204" pitchFamily="34" charset="0"/>
              </a:rPr>
              <a:t>億円。</a:t>
            </a:r>
            <a:endParaRPr lang="ja-JP" altLang="en-US" dirty="0"/>
          </a:p>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14</a:t>
            </a:fld>
            <a:endParaRPr kumimoji="1" lang="ja-JP" altLang="en-US" dirty="0"/>
          </a:p>
        </p:txBody>
      </p:sp>
    </p:spTree>
    <p:extLst>
      <p:ext uri="{BB962C8B-B14F-4D97-AF65-F5344CB8AC3E}">
        <p14:creationId xmlns:p14="http://schemas.microsoft.com/office/powerpoint/2010/main" val="39583993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r>
              <a:rPr lang="ja-JP" altLang="en-US" dirty="0">
                <a:latin typeface="ＭＳ Ｐゴシック" panose="020B0600070205080204" pitchFamily="50" charset="-128"/>
                <a:ea typeface="ＭＳ Ｐゴシック" panose="020B0600070205080204" pitchFamily="50" charset="-128"/>
              </a:rPr>
              <a:t>日本の地熱発電所は、火山や地熱地域の分布から東北と九州に集中しています。</a:t>
            </a:r>
            <a:endParaRPr lang="en-US" altLang="ja-JP" dirty="0">
              <a:latin typeface="ＭＳ Ｐゴシック" panose="020B0600070205080204" pitchFamily="50" charset="-128"/>
              <a:ea typeface="ＭＳ Ｐゴシック" panose="020B0600070205080204" pitchFamily="50" charset="-128"/>
            </a:endParaRPr>
          </a:p>
          <a:p>
            <a:r>
              <a:rPr lang="ja-JP" altLang="en-US" dirty="0">
                <a:latin typeface="ＭＳ Ｐゴシック" panose="020B0600070205080204" pitchFamily="50" charset="-128"/>
                <a:ea typeface="ＭＳ Ｐゴシック" panose="020B0600070205080204" pitchFamily="50" charset="-128"/>
              </a:rPr>
              <a:t>全国の地熱発電所の発電設備容量を合計すると約</a:t>
            </a:r>
            <a:r>
              <a:rPr lang="en-US" altLang="ja-JP" dirty="0">
                <a:latin typeface="ＭＳ Ｐゴシック" panose="020B0600070205080204" pitchFamily="50" charset="-128"/>
                <a:ea typeface="ＭＳ Ｐゴシック" panose="020B0600070205080204" pitchFamily="50" charset="-128"/>
              </a:rPr>
              <a:t>54</a:t>
            </a:r>
            <a:r>
              <a:rPr lang="ja-JP" altLang="en-US" dirty="0">
                <a:latin typeface="ＭＳ Ｐゴシック" panose="020B0600070205080204" pitchFamily="50" charset="-128"/>
                <a:ea typeface="ＭＳ Ｐゴシック" panose="020B0600070205080204" pitchFamily="50" charset="-128"/>
              </a:rPr>
              <a:t>万</a:t>
            </a:r>
            <a:r>
              <a:rPr lang="en-US" altLang="ja-JP" dirty="0">
                <a:latin typeface="ＭＳ Ｐゴシック" panose="020B0600070205080204" pitchFamily="50" charset="-128"/>
                <a:ea typeface="ＭＳ Ｐゴシック" panose="020B0600070205080204" pitchFamily="50" charset="-128"/>
              </a:rPr>
              <a:t>kW</a:t>
            </a:r>
            <a:r>
              <a:rPr lang="ja-JP" altLang="en-US" dirty="0">
                <a:latin typeface="ＭＳ Ｐゴシック" panose="020B0600070205080204" pitchFamily="50" charset="-128"/>
                <a:ea typeface="ＭＳ Ｐゴシック" panose="020B0600070205080204" pitchFamily="50" charset="-128"/>
              </a:rPr>
              <a:t>、発電電力量</a:t>
            </a:r>
            <a:r>
              <a:rPr lang="en-US" altLang="ja-JP" dirty="0">
                <a:latin typeface="ＭＳ Ｐゴシック" panose="020B0600070205080204" pitchFamily="50" charset="-128"/>
                <a:ea typeface="ＭＳ Ｐゴシック" panose="020B0600070205080204" pitchFamily="50" charset="-128"/>
              </a:rPr>
              <a:t>2,472GWh(2019</a:t>
            </a:r>
            <a:r>
              <a:rPr lang="ja-JP" altLang="en-US" dirty="0">
                <a:latin typeface="ＭＳ Ｐゴシック" panose="020B0600070205080204" pitchFamily="50" charset="-128"/>
                <a:ea typeface="ＭＳ Ｐゴシック" panose="020B0600070205080204" pitchFamily="50" charset="-128"/>
              </a:rPr>
              <a:t>年度</a:t>
            </a:r>
            <a:r>
              <a:rPr lang="en-US" altLang="ja-JP" dirty="0">
                <a:latin typeface="ＭＳ Ｐゴシック" panose="020B0600070205080204" pitchFamily="50" charset="-128"/>
                <a:ea typeface="ＭＳ Ｐゴシック" panose="020B0600070205080204" pitchFamily="50" charset="-128"/>
              </a:rPr>
              <a:t>)</a:t>
            </a:r>
            <a:r>
              <a:rPr lang="ja-JP" altLang="en-US" dirty="0">
                <a:latin typeface="ＭＳ Ｐゴシック" panose="020B0600070205080204" pitchFamily="50" charset="-128"/>
                <a:ea typeface="ＭＳ Ｐゴシック" panose="020B0600070205080204" pitchFamily="50" charset="-128"/>
              </a:rPr>
              <a:t>となっており、日本の電力需要の約</a:t>
            </a:r>
            <a:r>
              <a:rPr lang="en-US" altLang="ja-JP" dirty="0">
                <a:latin typeface="ＭＳ Ｐゴシック" panose="020B0600070205080204" pitchFamily="50" charset="-128"/>
                <a:ea typeface="ＭＳ Ｐゴシック" panose="020B0600070205080204" pitchFamily="50" charset="-128"/>
              </a:rPr>
              <a:t>0.2%</a:t>
            </a:r>
            <a:r>
              <a:rPr lang="ja-JP" altLang="en-US" dirty="0">
                <a:latin typeface="ＭＳ Ｐゴシック" panose="020B0600070205080204" pitchFamily="50" charset="-128"/>
                <a:ea typeface="ＭＳ Ｐゴシック" panose="020B0600070205080204" pitchFamily="50" charset="-128"/>
              </a:rPr>
              <a:t>を賄っています。国内最大の発電所は大分県の八丁原発電所で、</a:t>
            </a:r>
            <a:r>
              <a:rPr lang="en-US" altLang="ja-JP" dirty="0">
                <a:latin typeface="ＭＳ Ｐゴシック" panose="020B0600070205080204" pitchFamily="50" charset="-128"/>
                <a:ea typeface="ＭＳ Ｐゴシック" panose="020B0600070205080204" pitchFamily="50" charset="-128"/>
              </a:rPr>
              <a:t>11</a:t>
            </a:r>
            <a:r>
              <a:rPr lang="ja-JP" altLang="en-US" dirty="0">
                <a:latin typeface="ＭＳ Ｐゴシック" panose="020B0600070205080204" pitchFamily="50" charset="-128"/>
                <a:ea typeface="ＭＳ Ｐゴシック" panose="020B0600070205080204" pitchFamily="50" charset="-128"/>
              </a:rPr>
              <a:t>万</a:t>
            </a:r>
            <a:r>
              <a:rPr lang="en-US" altLang="ja-JP" dirty="0">
                <a:latin typeface="ＭＳ Ｐゴシック" panose="020B0600070205080204" pitchFamily="50" charset="-128"/>
                <a:ea typeface="ＭＳ Ｐゴシック" panose="020B0600070205080204" pitchFamily="50" charset="-128"/>
              </a:rPr>
              <a:t>kW</a:t>
            </a:r>
            <a:r>
              <a:rPr lang="ja-JP" altLang="en-US" dirty="0">
                <a:latin typeface="ＭＳ Ｐゴシック" panose="020B0600070205080204" pitchFamily="50" charset="-128"/>
                <a:ea typeface="ＭＳ Ｐゴシック" panose="020B0600070205080204" pitchFamily="50" charset="-128"/>
              </a:rPr>
              <a:t>。国内で初めて商用運転を開始してから</a:t>
            </a:r>
            <a:r>
              <a:rPr lang="en-US" altLang="ja-JP" dirty="0">
                <a:latin typeface="ＭＳ Ｐゴシック" panose="020B0600070205080204" pitchFamily="50" charset="-128"/>
                <a:ea typeface="ＭＳ Ｐゴシック" panose="020B0600070205080204" pitchFamily="50" charset="-128"/>
              </a:rPr>
              <a:t>50</a:t>
            </a:r>
            <a:r>
              <a:rPr lang="ja-JP" altLang="en-US" dirty="0">
                <a:latin typeface="ＭＳ Ｐゴシック" panose="020B0600070205080204" pitchFamily="50" charset="-128"/>
                <a:ea typeface="ＭＳ Ｐゴシック" panose="020B0600070205080204" pitchFamily="50" charset="-128"/>
              </a:rPr>
              <a:t>年以上の歴史を誇る岩手県の松川地熱発電所などがあります。</a:t>
            </a:r>
          </a:p>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15</a:t>
            </a:fld>
            <a:endParaRPr kumimoji="1" lang="ja-JP" altLang="en-US" dirty="0"/>
          </a:p>
        </p:txBody>
      </p:sp>
    </p:spTree>
    <p:extLst>
      <p:ext uri="{BB962C8B-B14F-4D97-AF65-F5344CB8AC3E}">
        <p14:creationId xmlns:p14="http://schemas.microsoft.com/office/powerpoint/2010/main" val="17164013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r>
              <a:rPr lang="ja-JP" altLang="en-US" sz="1200" dirty="0">
                <a:latin typeface="HG丸ｺﾞｼｯｸM-PRO" panose="020F0600000000000000" pitchFamily="50" charset="-128"/>
                <a:ea typeface="HG丸ｺﾞｼｯｸM-PRO" panose="020F0600000000000000" pitchFamily="50" charset="-128"/>
              </a:rPr>
              <a:t>「奥飛騨温泉郷　中尾地熱発電所」は、焼岳を熱源とする新穂高温泉・中尾地区の豊富な地熱資源を利用した地熱発電所で、中部地区初となる「フラッシュ発電方式</a:t>
            </a:r>
            <a:r>
              <a:rPr lang="en-US" altLang="ja-JP" sz="1200" dirty="0">
                <a:latin typeface="HG丸ｺﾞｼｯｸM-PRO" panose="020F0600000000000000" pitchFamily="50" charset="-128"/>
                <a:ea typeface="HG丸ｺﾞｼｯｸM-PRO" panose="020F0600000000000000" pitchFamily="50" charset="-128"/>
              </a:rPr>
              <a:t>(</a:t>
            </a:r>
            <a:r>
              <a:rPr lang="ja-JP" altLang="en-US" sz="1200" dirty="0">
                <a:latin typeface="HG丸ｺﾞｼｯｸM-PRO" panose="020F0600000000000000" pitchFamily="50" charset="-128"/>
                <a:ea typeface="HG丸ｺﾞｼｯｸM-PRO" panose="020F0600000000000000" pitchFamily="50" charset="-128"/>
              </a:rPr>
              <a:t>蒸気発電方式</a:t>
            </a:r>
            <a:r>
              <a:rPr lang="en-US" altLang="ja-JP" sz="1200" dirty="0">
                <a:latin typeface="HG丸ｺﾞｼｯｸM-PRO" panose="020F0600000000000000" pitchFamily="50" charset="-128"/>
                <a:ea typeface="HG丸ｺﾞｼｯｸM-PRO" panose="020F0600000000000000" pitchFamily="50" charset="-128"/>
              </a:rPr>
              <a:t>)</a:t>
            </a:r>
            <a:r>
              <a:rPr lang="ja-JP" altLang="en-US" sz="1200" dirty="0">
                <a:latin typeface="HG丸ｺﾞｼｯｸM-PRO" panose="020F0600000000000000" pitchFamily="50" charset="-128"/>
                <a:ea typeface="HG丸ｺﾞｼｯｸM-PRO" panose="020F0600000000000000" pitchFamily="50" charset="-128"/>
              </a:rPr>
              <a:t>」を採用しており、地下から噴出する地熱流体を蒸気と熱水に分離し、蒸気は地熱発電に、熱水は温泉の集中管理を行う有限会社中尾温泉に全量供給するシステムを構築しました。</a:t>
            </a:r>
            <a:endParaRPr lang="en-US" altLang="ja-JP" sz="1200" dirty="0">
              <a:latin typeface="HG丸ｺﾞｼｯｸM-PRO" panose="020F0600000000000000" pitchFamily="50" charset="-128"/>
              <a:ea typeface="HG丸ｺﾞｼｯｸM-PRO" panose="020F0600000000000000" pitchFamily="50" charset="-128"/>
            </a:endParaRPr>
          </a:p>
          <a:p>
            <a:r>
              <a:rPr lang="ja-JP" altLang="en-US" sz="1200" dirty="0">
                <a:latin typeface="HG丸ｺﾞｼｯｸM-PRO" panose="020F0600000000000000" pitchFamily="50" charset="-128"/>
                <a:ea typeface="HG丸ｺﾞｼｯｸM-PRO" panose="020F0600000000000000" pitchFamily="50" charset="-128"/>
              </a:rPr>
              <a:t>当社と東芝エネルギーシステムズ株式会社が共同で出資する「中尾地熱発電株式会社」において、</a:t>
            </a:r>
            <a:r>
              <a:rPr lang="en-US" altLang="ja-JP" sz="1200" dirty="0">
                <a:latin typeface="HG丸ｺﾞｼｯｸM-PRO" panose="020F0600000000000000" pitchFamily="50" charset="-128"/>
                <a:ea typeface="HG丸ｺﾞｼｯｸM-PRO" panose="020F0600000000000000" pitchFamily="50" charset="-128"/>
              </a:rPr>
              <a:t>2022</a:t>
            </a:r>
            <a:r>
              <a:rPr lang="ja-JP" altLang="en-US" sz="1200" dirty="0">
                <a:latin typeface="HG丸ｺﾞｼｯｸM-PRO" panose="020F0600000000000000" pitchFamily="50" charset="-128"/>
                <a:ea typeface="HG丸ｺﾞｼｯｸM-PRO" panose="020F0600000000000000" pitchFamily="50" charset="-128"/>
              </a:rPr>
              <a:t>年</a:t>
            </a:r>
            <a:r>
              <a:rPr lang="en-US" altLang="ja-JP" sz="1200" dirty="0">
                <a:latin typeface="HG丸ｺﾞｼｯｸM-PRO" panose="020F0600000000000000" pitchFamily="50" charset="-128"/>
                <a:ea typeface="HG丸ｺﾞｼｯｸM-PRO" panose="020F0600000000000000" pitchFamily="50" charset="-128"/>
              </a:rPr>
              <a:t>12</a:t>
            </a:r>
            <a:r>
              <a:rPr lang="ja-JP" altLang="en-US" sz="1200" dirty="0">
                <a:latin typeface="HG丸ｺﾞｼｯｸM-PRO" panose="020F0600000000000000" pitchFamily="50" charset="-128"/>
                <a:ea typeface="HG丸ｺﾞｼｯｸM-PRO" panose="020F0600000000000000" pitchFamily="50" charset="-128"/>
              </a:rPr>
              <a:t>月</a:t>
            </a:r>
            <a:r>
              <a:rPr lang="en-US" altLang="ja-JP" sz="1200" dirty="0">
                <a:latin typeface="HG丸ｺﾞｼｯｸM-PRO" panose="020F0600000000000000" pitchFamily="50" charset="-128"/>
                <a:ea typeface="HG丸ｺﾞｼｯｸM-PRO" panose="020F0600000000000000" pitchFamily="50" charset="-128"/>
              </a:rPr>
              <a:t>1</a:t>
            </a:r>
            <a:r>
              <a:rPr lang="ja-JP" altLang="en-US" sz="1200" dirty="0">
                <a:latin typeface="HG丸ｺﾞｼｯｸM-PRO" panose="020F0600000000000000" pitchFamily="50" charset="-128"/>
                <a:ea typeface="HG丸ｺﾞｼｯｸM-PRO" panose="020F0600000000000000" pitchFamily="50" charset="-128"/>
              </a:rPr>
              <a:t>日より営業運転を開始しております。</a:t>
            </a:r>
          </a:p>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16</a:t>
            </a:fld>
            <a:endParaRPr kumimoji="1" lang="ja-JP" altLang="en-US" dirty="0"/>
          </a:p>
        </p:txBody>
      </p:sp>
    </p:spTree>
    <p:extLst>
      <p:ext uri="{BB962C8B-B14F-4D97-AF65-F5344CB8AC3E}">
        <p14:creationId xmlns:p14="http://schemas.microsoft.com/office/powerpoint/2010/main" val="20089074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r>
              <a:rPr lang="ja-JP" altLang="en-US" sz="1200" b="1" i="0" dirty="0">
                <a:solidFill>
                  <a:srgbClr val="000000"/>
                </a:solidFill>
                <a:effectLst/>
                <a:latin typeface="Arial" panose="020B0604020202020204" pitchFamily="34" charset="0"/>
              </a:rPr>
              <a:t>ドライスチーム</a:t>
            </a:r>
            <a:endParaRPr lang="en-US" altLang="ja-JP" sz="1200" dirty="0"/>
          </a:p>
          <a:p>
            <a:r>
              <a:rPr lang="ja-JP" altLang="en-US" sz="1200" dirty="0"/>
              <a:t>蒸気発電を行う場合、蒸気井から得られた蒸気がほとんど熱水を含まなければ、簡単な湿分除去を行うだけで蒸気タービンに送って発電を行う。このような発電方式をドライスチーム</a:t>
            </a:r>
            <a:r>
              <a:rPr lang="en-US" altLang="ja-JP" sz="1200" dirty="0"/>
              <a:t>(dry steam)</a:t>
            </a:r>
            <a:r>
              <a:rPr lang="ja-JP" altLang="en-US" sz="1200" dirty="0"/>
              <a:t>式と呼ぶ。日本での実施例に松川地熱発電所、八丈島発電所などがある。</a:t>
            </a:r>
          </a:p>
          <a:p>
            <a:r>
              <a:rPr lang="ja-JP" altLang="en-US" sz="1200" b="1" dirty="0"/>
              <a:t>シングルフラッシュサイクル</a:t>
            </a:r>
          </a:p>
          <a:p>
            <a:r>
              <a:rPr lang="ja-JP" altLang="en-US" sz="1200" dirty="0"/>
              <a:t>得られた蒸気に多くの熱水が含まれている場合、蒸気タービンに送る前に汽水分離器で蒸気だけを取り分ける必要がある。これをシングルフラッシュサイクルという。日本の地熱発電所では主流の方式である。</a:t>
            </a:r>
          </a:p>
          <a:p>
            <a:r>
              <a:rPr lang="ja-JP" altLang="en-US" sz="1200" b="1" dirty="0"/>
              <a:t>ダブルフラッシュサイクル</a:t>
            </a:r>
          </a:p>
          <a:p>
            <a:r>
              <a:rPr lang="ja-JP" altLang="en-US" sz="1200" dirty="0"/>
              <a:t>蒸気を分離した後の熱水を減圧すれば、更に蒸気が得られる。この蒸気をタービンに投入すれば、設備は複雑となるが、</a:t>
            </a:r>
            <a:r>
              <a:rPr lang="en-US" altLang="ja-JP" sz="1200" dirty="0"/>
              <a:t>15</a:t>
            </a:r>
            <a:r>
              <a:rPr lang="ja-JP" altLang="en-US" sz="1200" dirty="0"/>
              <a:t>～</a:t>
            </a:r>
            <a:r>
              <a:rPr lang="en-US" altLang="ja-JP" sz="1200" dirty="0"/>
              <a:t>25%</a:t>
            </a:r>
            <a:r>
              <a:rPr lang="ja-JP" altLang="en-US" sz="1200" dirty="0"/>
              <a:t>前後の出力の向上及び地熱エネルギーの有効利用が可能となる。</a:t>
            </a:r>
            <a:endParaRPr lang="en-US" altLang="ja-JP" sz="1200" dirty="0"/>
          </a:p>
          <a:p>
            <a:r>
              <a:rPr lang="ja-JP" altLang="en-US" sz="1200" dirty="0"/>
              <a:t>これをダブルフラッシュサイクルという。日本では八丁原発電所、中尾地熱発電所及び森発電所で採用されている。</a:t>
            </a:r>
          </a:p>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17</a:t>
            </a:fld>
            <a:endParaRPr kumimoji="1" lang="ja-JP" altLang="en-US" dirty="0"/>
          </a:p>
        </p:txBody>
      </p:sp>
    </p:spTree>
    <p:extLst>
      <p:ext uri="{BB962C8B-B14F-4D97-AF65-F5344CB8AC3E}">
        <p14:creationId xmlns:p14="http://schemas.microsoft.com/office/powerpoint/2010/main" val="25530146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r>
              <a:rPr lang="ja-JP" altLang="en-US" sz="1200" b="1" i="0" dirty="0">
                <a:solidFill>
                  <a:srgbClr val="000000"/>
                </a:solidFill>
                <a:effectLst/>
                <a:latin typeface="Arial" panose="020B0604020202020204" pitchFamily="34" charset="0"/>
              </a:rPr>
              <a:t>バイナリーサイクル</a:t>
            </a:r>
            <a:endParaRPr lang="en-US" altLang="ja-JP" sz="1200" b="1" i="0" dirty="0">
              <a:solidFill>
                <a:srgbClr val="000000"/>
              </a:solidFill>
              <a:effectLst/>
              <a:latin typeface="Arial" panose="020B0604020202020204" pitchFamily="34" charset="0"/>
            </a:endParaRPr>
          </a:p>
          <a:p>
            <a:r>
              <a:rPr lang="ja-JP" altLang="en-US" sz="1200" i="0" dirty="0">
                <a:solidFill>
                  <a:srgbClr val="000000"/>
                </a:solidFill>
                <a:effectLst/>
                <a:latin typeface="Arial" panose="020B0604020202020204" pitchFamily="34" charset="0"/>
              </a:rPr>
              <a:t>地下の温度や圧力が低いため地熱発電を行うことが不可能であり、熱水しか得られない場合でも、アンモニア、ペンタン、フロンなど水よりも低沸点の熱媒体</a:t>
            </a:r>
            <a:r>
              <a:rPr lang="en-US" altLang="ja-JP" sz="1200" i="0" dirty="0">
                <a:solidFill>
                  <a:srgbClr val="000000"/>
                </a:solidFill>
                <a:effectLst/>
                <a:latin typeface="Arial" panose="020B0604020202020204" pitchFamily="34" charset="0"/>
              </a:rPr>
              <a:t>[</a:t>
            </a:r>
            <a:r>
              <a:rPr lang="ja-JP" altLang="en-US" sz="1200" i="0" dirty="0">
                <a:solidFill>
                  <a:srgbClr val="000000"/>
                </a:solidFill>
                <a:effectLst/>
                <a:latin typeface="Arial" panose="020B0604020202020204" pitchFamily="34" charset="0"/>
              </a:rPr>
              <a:t>注 </a:t>
            </a:r>
            <a:r>
              <a:rPr lang="en-US" altLang="ja-JP" sz="1200" i="0" dirty="0">
                <a:solidFill>
                  <a:srgbClr val="000000"/>
                </a:solidFill>
                <a:effectLst/>
                <a:latin typeface="Arial" panose="020B0604020202020204" pitchFamily="34" charset="0"/>
              </a:rPr>
              <a:t>1]</a:t>
            </a:r>
            <a:r>
              <a:rPr lang="ja-JP" altLang="en-US" sz="1200" i="0" dirty="0">
                <a:solidFill>
                  <a:srgbClr val="000000"/>
                </a:solidFill>
                <a:effectLst/>
                <a:latin typeface="Arial" panose="020B0604020202020204" pitchFamily="34" charset="0"/>
              </a:rPr>
              <a:t>を、熱温水で沸騰させタービンを回して発電させることが可能な場合がある。これをバイナリー発電（</a:t>
            </a:r>
            <a:r>
              <a:rPr lang="en-US" altLang="ja-JP" sz="1200" i="0" dirty="0">
                <a:solidFill>
                  <a:srgbClr val="000000"/>
                </a:solidFill>
                <a:effectLst/>
                <a:latin typeface="Arial" panose="020B0604020202020204" pitchFamily="34" charset="0"/>
              </a:rPr>
              <a:t>binary cycle</a:t>
            </a:r>
            <a:r>
              <a:rPr lang="ja-JP" altLang="en-US" sz="1200" i="0" dirty="0">
                <a:solidFill>
                  <a:srgbClr val="000000"/>
                </a:solidFill>
                <a:effectLst/>
                <a:latin typeface="Arial" panose="020B0604020202020204" pitchFamily="34" charset="0"/>
              </a:rPr>
              <a:t>）という。</a:t>
            </a:r>
            <a:endParaRPr lang="en-US" altLang="ja-JP" sz="1200" i="0" dirty="0">
              <a:solidFill>
                <a:srgbClr val="000000"/>
              </a:solidFill>
              <a:effectLst/>
              <a:latin typeface="Arial" panose="020B0604020202020204" pitchFamily="34" charset="0"/>
            </a:endParaRPr>
          </a:p>
          <a:p>
            <a:r>
              <a:rPr lang="ja-JP" altLang="en-US" sz="1200" dirty="0"/>
              <a:t>温泉発電（温泉水温度差発電）</a:t>
            </a:r>
          </a:p>
          <a:p>
            <a:r>
              <a:rPr lang="ja-JP" altLang="en-US" sz="1200" dirty="0"/>
              <a:t>直接入浴に利用するには高温すぎる温泉、例えば</a:t>
            </a:r>
            <a:r>
              <a:rPr lang="en-US" altLang="ja-JP" sz="1200" dirty="0"/>
              <a:t>70</a:t>
            </a:r>
            <a:r>
              <a:rPr lang="ja-JP" altLang="en-US" sz="1200" dirty="0"/>
              <a:t>～</a:t>
            </a:r>
            <a:r>
              <a:rPr lang="en-US" altLang="ja-JP" sz="1200" dirty="0"/>
              <a:t>120℃</a:t>
            </a:r>
            <a:r>
              <a:rPr lang="ja-JP" altLang="en-US" sz="1200" dirty="0"/>
              <a:t>の源泉を</a:t>
            </a:r>
            <a:r>
              <a:rPr lang="en-US" altLang="ja-JP" sz="1200" dirty="0"/>
              <a:t>50℃</a:t>
            </a:r>
            <a:r>
              <a:rPr lang="ja-JP" altLang="en-US" sz="1200" dirty="0"/>
              <a:t>程度の温度に下げる際、余剰の熱エネルギーを利用して発電する方式である。熱交換には専らバイナリーサイクル式が採用される。</a:t>
            </a:r>
          </a:p>
          <a:p>
            <a:r>
              <a:rPr lang="ja-JP" altLang="en-US" sz="1200" dirty="0"/>
              <a:t>発電能力は小さいが、占有面積が比較的小規模ですみ、熱水の熱交換を利用するだけなので、既存の温泉の源泉の湯温調節設備（温泉発電）として設置した場合、源泉の枯渇問題や、有毒物による汚染問題、熱汚染問題とは無関係に発電可能な方式である。 新規に井戸を掘るなどの工事は不要であり確実性が高く、地熱発電ができない温泉地でも適応可能といった利点がある。</a:t>
            </a:r>
          </a:p>
          <a:p>
            <a:r>
              <a:rPr lang="ja-JP" altLang="en-US" sz="1200" dirty="0"/>
              <a:t>日本ではイスラエルのオーマット社製が開発したペンタンを利用する発電設備が八丁原発電所で採用されている。発電設備</a:t>
            </a:r>
            <a:r>
              <a:rPr lang="en-US" altLang="ja-JP" sz="1200" dirty="0"/>
              <a:t>1</a:t>
            </a:r>
            <a:r>
              <a:rPr lang="ja-JP" altLang="en-US" sz="1200" dirty="0"/>
              <a:t>基あたりの能力は</a:t>
            </a:r>
            <a:r>
              <a:rPr lang="en-US" altLang="ja-JP" sz="1200" dirty="0"/>
              <a:t>2MW</a:t>
            </a:r>
            <a:r>
              <a:rPr lang="ja-JP" altLang="en-US" sz="1200" dirty="0"/>
              <a:t>で、設置スペースは幅</a:t>
            </a:r>
            <a:r>
              <a:rPr lang="en-US" altLang="ja-JP" sz="1200" dirty="0"/>
              <a:t>16</a:t>
            </a:r>
            <a:r>
              <a:rPr lang="ja-JP" altLang="en-US" sz="1200" dirty="0"/>
              <a:t>メートル、奥行き</a:t>
            </a:r>
            <a:r>
              <a:rPr lang="en-US" altLang="ja-JP" sz="1200" dirty="0"/>
              <a:t>24</a:t>
            </a:r>
            <a:r>
              <a:rPr lang="ja-JP" altLang="en-US" sz="1200" dirty="0"/>
              <a:t>メートルとコンビニエンスストア程度の敷地内に発電設備が設置されている。</a:t>
            </a:r>
            <a:r>
              <a:rPr lang="en-US" altLang="ja-JP" sz="1200" dirty="0"/>
              <a:t>『</a:t>
            </a:r>
            <a:r>
              <a:rPr lang="ja-JP" altLang="en-US" sz="1200" dirty="0"/>
              <a:t>朝日新聞</a:t>
            </a:r>
            <a:r>
              <a:rPr lang="en-US" altLang="ja-JP" sz="1200" dirty="0"/>
              <a:t>』</a:t>
            </a:r>
            <a:r>
              <a:rPr lang="ja-JP" altLang="en-US" sz="1200" dirty="0"/>
              <a:t>の報道によれば、日本国内にはバイナリー発電に適した地域が多く、全国に普及すれば原子力発電所</a:t>
            </a:r>
            <a:r>
              <a:rPr lang="en-US" altLang="ja-JP" sz="1200" dirty="0"/>
              <a:t>8</a:t>
            </a:r>
            <a:r>
              <a:rPr lang="ja-JP" altLang="en-US" sz="1200" dirty="0"/>
              <a:t>基に相当する電力を恒久的に賄うことが可能であるとの経済産業省の見解がある。</a:t>
            </a:r>
          </a:p>
          <a:p>
            <a:endParaRPr lang="ja-JP" altLang="en-US" sz="1200" dirty="0"/>
          </a:p>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18</a:t>
            </a:fld>
            <a:endParaRPr kumimoji="1" lang="ja-JP" altLang="en-US" dirty="0"/>
          </a:p>
        </p:txBody>
      </p:sp>
    </p:spTree>
    <p:extLst>
      <p:ext uri="{BB962C8B-B14F-4D97-AF65-F5344CB8AC3E}">
        <p14:creationId xmlns:p14="http://schemas.microsoft.com/office/powerpoint/2010/main" val="9462578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r>
              <a:rPr lang="ja-JP" altLang="en-US" sz="1200" dirty="0"/>
              <a:t>「再生可能エネルギーの固定価格買取制度」は、再生可能エネルギーで発電した電気を、電力会社が一定価格で買い取ることを国が約束する制度です。</a:t>
            </a:r>
          </a:p>
          <a:p>
            <a:r>
              <a:rPr lang="ja-JP" altLang="en-US" sz="1200" dirty="0"/>
              <a:t>電力会社が買い取る費用を電気をご利用の皆様から賦課金という形で集め、今はまだコストの高い再生可能エネルギーの導入を支えていきます。</a:t>
            </a:r>
          </a:p>
          <a:p>
            <a:r>
              <a:rPr lang="ja-JP" altLang="en-US" sz="1200" dirty="0"/>
              <a:t>この制度により、発電設備の高い建設コストも回収の見通しが立ちやすくなり、より普及が進みます。</a:t>
            </a:r>
          </a:p>
          <a:p>
            <a:r>
              <a:rPr lang="ja-JP" altLang="en-US" sz="1200" dirty="0"/>
              <a:t>平成</a:t>
            </a:r>
            <a:r>
              <a:rPr lang="en-US" altLang="ja-JP" sz="1200" dirty="0"/>
              <a:t>29</a:t>
            </a:r>
            <a:r>
              <a:rPr lang="ja-JP" altLang="en-US" sz="1200" dirty="0"/>
              <a:t>年</a:t>
            </a:r>
            <a:r>
              <a:rPr lang="en-US" altLang="ja-JP" sz="1200" dirty="0"/>
              <a:t>4</a:t>
            </a:r>
            <a:r>
              <a:rPr lang="ja-JP" altLang="en-US" sz="1200" dirty="0"/>
              <a:t>月</a:t>
            </a:r>
            <a:r>
              <a:rPr lang="en-US" altLang="ja-JP" sz="1200" dirty="0"/>
              <a:t>1</a:t>
            </a:r>
            <a:r>
              <a:rPr lang="ja-JP" altLang="en-US" sz="1200" dirty="0"/>
              <a:t>日より改正ＦＩＴ法が施行されます。これにより平成</a:t>
            </a:r>
            <a:r>
              <a:rPr lang="en-US" altLang="ja-JP" sz="1200" dirty="0"/>
              <a:t>29</a:t>
            </a:r>
            <a:r>
              <a:rPr lang="ja-JP" altLang="en-US" sz="1200" dirty="0"/>
              <a:t>年</a:t>
            </a:r>
            <a:r>
              <a:rPr lang="en-US" altLang="ja-JP" sz="1200" dirty="0"/>
              <a:t>3</a:t>
            </a:r>
            <a:r>
              <a:rPr lang="ja-JP" altLang="en-US" sz="1200" dirty="0"/>
              <a:t>月</a:t>
            </a:r>
            <a:r>
              <a:rPr lang="en-US" altLang="ja-JP" sz="1200" dirty="0"/>
              <a:t>31</a:t>
            </a:r>
            <a:r>
              <a:rPr lang="ja-JP" altLang="en-US" sz="1200" dirty="0"/>
              <a:t>日までに認定を受け、接続契約を締結したみなし認定事業者は、既に売電している方も含めてすべて新制度へ移行するため事業計画を提出する必要があります。</a:t>
            </a:r>
          </a:p>
          <a:p>
            <a:r>
              <a:rPr kumimoji="1" lang="ja-JP" altLang="en-US" sz="1200" dirty="0"/>
              <a:t>これは従来の</a:t>
            </a:r>
            <a:r>
              <a:rPr kumimoji="1" lang="en-US" altLang="ja-JP" sz="1200" dirty="0"/>
              <a:t>FIT</a:t>
            </a:r>
            <a:r>
              <a:rPr kumimoji="1" lang="ja-JP" altLang="en-US" sz="1200" dirty="0"/>
              <a:t>法が設備認定だったのに対して、新</a:t>
            </a:r>
            <a:r>
              <a:rPr kumimoji="1" lang="en-US" altLang="ja-JP" sz="1200" dirty="0"/>
              <a:t>FIT</a:t>
            </a:r>
            <a:r>
              <a:rPr kumimoji="1" lang="ja-JP" altLang="en-US" sz="1200" dirty="0"/>
              <a:t>法が事業認定と</a:t>
            </a:r>
            <a:r>
              <a:rPr lang="ja-JP" altLang="en-US" sz="1200" dirty="0"/>
              <a:t>いう形式に変更されたことに伴うものです。</a:t>
            </a:r>
            <a:endParaRPr kumimoji="1" lang="ja-JP" altLang="en-US" sz="1200" dirty="0"/>
          </a:p>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19</a:t>
            </a:fld>
            <a:endParaRPr kumimoji="1" lang="ja-JP" altLang="en-US" dirty="0"/>
          </a:p>
        </p:txBody>
      </p:sp>
    </p:spTree>
    <p:extLst>
      <p:ext uri="{BB962C8B-B14F-4D97-AF65-F5344CB8AC3E}">
        <p14:creationId xmlns:p14="http://schemas.microsoft.com/office/powerpoint/2010/main" val="28788757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r>
              <a:rPr kumimoji="1" lang="ja-JP" altLang="en-US" dirty="0"/>
              <a:t>再生可能エネルギーによる発電は、太陽光発電の他にも風力発電、バイオマス発電、小水力発電、地熱発電が実用化されています。</a:t>
            </a:r>
          </a:p>
          <a:p>
            <a:r>
              <a:rPr kumimoji="1" lang="ja-JP" altLang="en-US" dirty="0"/>
              <a:t>これらの発電方法もそれぞれ一長一短があり、万能ということはないのですが、この中でも太陽光発電は比較的容易に発電施設が設置できて、採算性もかなり向上しているので、最も普及しているといえます。ただし、かなり広い遊休地を必要とするので、ある程度大規模な発電施設を設置しようとすると場所探しに苦労することになります。逆に場所さえ確保してあれば、最も容易に実現できる発電方法となります。</a:t>
            </a:r>
          </a:p>
          <a:p>
            <a:r>
              <a:rPr kumimoji="1" lang="ja-JP" altLang="en-US" dirty="0"/>
              <a:t>バイオマス発電、地熱発電は、かなり大規模な施設が必要となり、それなりの大規模事業者でないとなかなか参入できないといえます。</a:t>
            </a:r>
          </a:p>
          <a:p>
            <a:r>
              <a:rPr kumimoji="1" lang="ja-JP" altLang="en-US" dirty="0"/>
              <a:t>風力発電は、太陽光発電の次に有望な発電方法といえますが、まさに風頼みの発電であり、風力が弱いと発電ができないので、不安定な発電方法といえます。</a:t>
            </a:r>
          </a:p>
          <a:p>
            <a:r>
              <a:rPr kumimoji="1" lang="ja-JP" altLang="en-US" dirty="0"/>
              <a:t>ですから適地を探すのがかなり困難であり、やはり我々が参入するのはリスクが大きいということになります。</a:t>
            </a:r>
          </a:p>
          <a:p>
            <a:r>
              <a:rPr kumimoji="1" lang="ja-JP" altLang="en-US" dirty="0"/>
              <a:t>小水力発電は、場所としては最も狭い土地で実施できるのですが、用排水路や小河川での発電となると、管理者からの許可がかなり難しいものとなります。</a:t>
            </a:r>
          </a:p>
          <a:p>
            <a:r>
              <a:rPr kumimoji="1" lang="ja-JP" altLang="en-US" dirty="0"/>
              <a:t>また採算性も必ずしも良好とは言えず、参入するのは躊躇してしまいます。</a:t>
            </a:r>
          </a:p>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2</a:t>
            </a:fld>
            <a:endParaRPr kumimoji="1" lang="ja-JP" altLang="en-US" dirty="0"/>
          </a:p>
        </p:txBody>
      </p:sp>
    </p:spTree>
    <p:extLst>
      <p:ext uri="{BB962C8B-B14F-4D97-AF65-F5344CB8AC3E}">
        <p14:creationId xmlns:p14="http://schemas.microsoft.com/office/powerpoint/2010/main" val="22663867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r>
              <a:rPr lang="ja-JP" altLang="en-US" dirty="0"/>
              <a:t>固定価格買取制度は、あらかじめ決められた売電単価により、発電事業者が電力会社に電力を売電し、電力会社は、再生可能エネルギー賦課金を加算した電気料を消費者から徴収して、売電収入に充てています。</a:t>
            </a:r>
          </a:p>
          <a:p>
            <a:r>
              <a:rPr lang="en-US" altLang="ja-JP" dirty="0"/>
              <a:t>2024</a:t>
            </a:r>
            <a:r>
              <a:rPr lang="ja-JP" altLang="en-US" dirty="0"/>
              <a:t>年度は、これが</a:t>
            </a:r>
            <a:r>
              <a:rPr lang="en-US" altLang="ja-JP" dirty="0"/>
              <a:t>3.49</a:t>
            </a:r>
            <a:r>
              <a:rPr lang="ja-JP" altLang="en-US" dirty="0"/>
              <a:t>円／</a:t>
            </a:r>
            <a:r>
              <a:rPr lang="en-US" altLang="ja-JP" dirty="0"/>
              <a:t>kWh</a:t>
            </a:r>
            <a:r>
              <a:rPr lang="ja-JP" altLang="en-US" dirty="0"/>
              <a:t>となっています。</a:t>
            </a:r>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20</a:t>
            </a:fld>
            <a:endParaRPr kumimoji="1" lang="ja-JP" altLang="en-US" dirty="0"/>
          </a:p>
        </p:txBody>
      </p:sp>
    </p:spTree>
    <p:extLst>
      <p:ext uri="{BB962C8B-B14F-4D97-AF65-F5344CB8AC3E}">
        <p14:creationId xmlns:p14="http://schemas.microsoft.com/office/powerpoint/2010/main" val="5554574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r>
              <a:rPr lang="en-US" altLang="ja-JP" dirty="0"/>
              <a:t>250kw</a:t>
            </a:r>
            <a:r>
              <a:rPr lang="ja-JP" altLang="en-US" dirty="0"/>
              <a:t>以上、地上設置は入札となっていて、</a:t>
            </a:r>
            <a:r>
              <a:rPr lang="en-US" altLang="ja-JP" dirty="0"/>
              <a:t>2024</a:t>
            </a:r>
            <a:r>
              <a:rPr lang="ja-JP" altLang="en-US" dirty="0"/>
              <a:t>年度第</a:t>
            </a:r>
            <a:r>
              <a:rPr lang="en-US" altLang="ja-JP" dirty="0"/>
              <a:t>23</a:t>
            </a:r>
            <a:r>
              <a:rPr lang="ja-JP" altLang="en-US" dirty="0"/>
              <a:t>回入札は</a:t>
            </a:r>
            <a:r>
              <a:rPr lang="en-US" altLang="ja-JP" dirty="0"/>
              <a:t>8.98</a:t>
            </a:r>
            <a:r>
              <a:rPr lang="ja-JP" altLang="en-US" dirty="0"/>
              <a:t>円となっています。</a:t>
            </a:r>
            <a:r>
              <a:rPr lang="en-US" altLang="ja-JP" dirty="0"/>
              <a:t>50kw</a:t>
            </a:r>
            <a:r>
              <a:rPr lang="ja-JP" altLang="en-US" dirty="0"/>
              <a:t>以上屋根設置の買取価格は</a:t>
            </a:r>
            <a:r>
              <a:rPr lang="en-US" altLang="ja-JP" dirty="0"/>
              <a:t>12</a:t>
            </a:r>
            <a:r>
              <a:rPr lang="ja-JP" altLang="en-US" dirty="0"/>
              <a:t>円で、屋根設置の方が有利です。</a:t>
            </a:r>
          </a:p>
          <a:p>
            <a:r>
              <a:rPr lang="ja-JP" altLang="en-US" dirty="0"/>
              <a:t>住宅用</a:t>
            </a:r>
            <a:r>
              <a:rPr lang="en-US" altLang="ja-JP" dirty="0"/>
              <a:t>10kw</a:t>
            </a:r>
            <a:r>
              <a:rPr lang="ja-JP" altLang="en-US" dirty="0"/>
              <a:t>未満の場合、</a:t>
            </a:r>
            <a:r>
              <a:rPr lang="en-US" altLang="ja-JP" dirty="0"/>
              <a:t>2025</a:t>
            </a:r>
            <a:r>
              <a:rPr lang="ja-JP" altLang="en-US" dirty="0"/>
              <a:t>年度買取価格が</a:t>
            </a:r>
            <a:r>
              <a:rPr lang="en-US" altLang="ja-JP" dirty="0"/>
              <a:t>15</a:t>
            </a:r>
            <a:r>
              <a:rPr lang="ja-JP" altLang="en-US" dirty="0"/>
              <a:t>円程度になります。</a:t>
            </a:r>
          </a:p>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21</a:t>
            </a:fld>
            <a:endParaRPr kumimoji="1" lang="ja-JP" altLang="en-US" dirty="0"/>
          </a:p>
        </p:txBody>
      </p:sp>
    </p:spTree>
    <p:extLst>
      <p:ext uri="{BB962C8B-B14F-4D97-AF65-F5344CB8AC3E}">
        <p14:creationId xmlns:p14="http://schemas.microsoft.com/office/powerpoint/2010/main" val="32166451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r>
              <a:rPr lang="ja-JP" altLang="en-US" dirty="0"/>
              <a:t>小水力発電（</a:t>
            </a:r>
            <a:r>
              <a:rPr lang="en-US" altLang="ja-JP" dirty="0"/>
              <a:t>200KW</a:t>
            </a:r>
            <a:r>
              <a:rPr lang="ja-JP" altLang="en-US" dirty="0"/>
              <a:t>未満）は、買取価格が</a:t>
            </a:r>
            <a:r>
              <a:rPr lang="en-US" altLang="ja-JP" dirty="0"/>
              <a:t>34</a:t>
            </a:r>
            <a:r>
              <a:rPr lang="ja-JP" altLang="en-US" dirty="0"/>
              <a:t>円とまだまだ高いので、コストが低くなれば十分採算性があると思われますが、場所を選ぶので、敷居は高いと思われます。</a:t>
            </a:r>
          </a:p>
          <a:p>
            <a:r>
              <a:rPr lang="ja-JP" altLang="en-US" dirty="0"/>
              <a:t>農村部にある用排水路などは、発電に適した場所もあると考えられますが、土地改良区の許可が必要ですので、やはりハードルが高いということになります。</a:t>
            </a:r>
          </a:p>
          <a:p>
            <a:r>
              <a:rPr lang="ja-JP" altLang="en-US" dirty="0"/>
              <a:t>水力発電は、</a:t>
            </a:r>
            <a:r>
              <a:rPr lang="en-US" altLang="ja-JP" dirty="0"/>
              <a:t>24</a:t>
            </a:r>
            <a:r>
              <a:rPr lang="ja-JP" altLang="en-US" dirty="0"/>
              <a:t>時間稼働できるというメリットがありますが、その反面、渇水時には発電ができなくなるリスクもあります。</a:t>
            </a:r>
          </a:p>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22</a:t>
            </a:fld>
            <a:endParaRPr kumimoji="1" lang="ja-JP" altLang="en-US" dirty="0"/>
          </a:p>
        </p:txBody>
      </p:sp>
    </p:spTree>
    <p:extLst>
      <p:ext uri="{BB962C8B-B14F-4D97-AF65-F5344CB8AC3E}">
        <p14:creationId xmlns:p14="http://schemas.microsoft.com/office/powerpoint/2010/main" val="32968386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latin typeface="HG丸ｺﾞｼｯｸM-PRO" panose="020F0600000000000000" pitchFamily="50" charset="-128"/>
                <a:ea typeface="HG丸ｺﾞｼｯｸM-PRO" panose="020F0600000000000000" pitchFamily="50" charset="-128"/>
              </a:rPr>
              <a:t>陸上風力は、買取単価が低く、採算性が見込めなくなっていますが、洋上風力はまだ単価か高く、大規模開発により採算性が見込めるので、最近では注目されています。ヨーロッパでは大規模な洋上風力発電が開発されていますが、日本近海は気象条件が厳しいので、難易度が高いのも事実です。</a:t>
            </a:r>
          </a:p>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23</a:t>
            </a:fld>
            <a:endParaRPr kumimoji="1" lang="ja-JP" altLang="en-US"/>
          </a:p>
        </p:txBody>
      </p:sp>
    </p:spTree>
    <p:extLst>
      <p:ext uri="{BB962C8B-B14F-4D97-AF65-F5344CB8AC3E}">
        <p14:creationId xmlns:p14="http://schemas.microsoft.com/office/powerpoint/2010/main" val="7003739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r>
              <a:rPr lang="ja-JP" altLang="en-US" dirty="0"/>
              <a:t>バイオマス発電は、区分が一部変更になり、入札制度が導入されるようになりました。</a:t>
            </a:r>
          </a:p>
          <a:p>
            <a:r>
              <a:rPr lang="ja-JP" altLang="en-US" dirty="0"/>
              <a:t>価格から言っても、メタン発酵ガス、間伐材は有利ですが、それ以外のバイオマス発電は単価が低く、採算性に懸念があります。現実的な選択は間伐材ということになりますが、間伐材を継続して供給できるのかが課題となります。</a:t>
            </a:r>
          </a:p>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24</a:t>
            </a:fld>
            <a:endParaRPr kumimoji="1" lang="ja-JP" altLang="en-US"/>
          </a:p>
        </p:txBody>
      </p:sp>
    </p:spTree>
    <p:extLst>
      <p:ext uri="{BB962C8B-B14F-4D97-AF65-F5344CB8AC3E}">
        <p14:creationId xmlns:p14="http://schemas.microsoft.com/office/powerpoint/2010/main" val="15463937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r>
              <a:rPr lang="en-US" altLang="ja-JP" dirty="0"/>
              <a:t>FIP</a:t>
            </a:r>
            <a:r>
              <a:rPr lang="ja-JP" altLang="en-US" dirty="0"/>
              <a:t>制度とは「フィードインプレミアム（</a:t>
            </a:r>
            <a:r>
              <a:rPr lang="en-US" altLang="ja-JP" dirty="0"/>
              <a:t>Feed-in Premium</a:t>
            </a:r>
            <a:r>
              <a:rPr lang="ja-JP" altLang="en-US" dirty="0"/>
              <a:t>）」の略称で、再エネの導入が進む欧州などでは、すでに取り入れられている制度です。</a:t>
            </a:r>
            <a:endParaRPr lang="en-US" altLang="ja-JP" dirty="0"/>
          </a:p>
          <a:p>
            <a:r>
              <a:rPr lang="ja-JP" altLang="en-US" dirty="0"/>
              <a:t>この制度では、</a:t>
            </a:r>
            <a:r>
              <a:rPr lang="en-US" altLang="ja-JP" dirty="0"/>
              <a:t>FIT</a:t>
            </a:r>
            <a:r>
              <a:rPr lang="ja-JP" altLang="en-US" dirty="0"/>
              <a:t>制度のように固定価格で買い取るのではなく、再エネ発電事業者が卸市場などで売電したとき、その売電価格に対して一定のプレミアム（補助額）を上乗せすることで再エネ導入を促進します。</a:t>
            </a:r>
          </a:p>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25</a:t>
            </a:fld>
            <a:endParaRPr kumimoji="1" lang="ja-JP" altLang="en-US" dirty="0"/>
          </a:p>
        </p:txBody>
      </p:sp>
    </p:spTree>
    <p:extLst>
      <p:ext uri="{BB962C8B-B14F-4D97-AF65-F5344CB8AC3E}">
        <p14:creationId xmlns:p14="http://schemas.microsoft.com/office/powerpoint/2010/main" val="35733665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r>
              <a:rPr lang="en-US" altLang="ja-JP" dirty="0"/>
              <a:t>FIP</a:t>
            </a:r>
            <a:r>
              <a:rPr lang="ja-JP" altLang="en-US" dirty="0"/>
              <a:t>制度のしくみを説明しましょう。現行の</a:t>
            </a:r>
            <a:r>
              <a:rPr lang="en-US" altLang="ja-JP" dirty="0"/>
              <a:t>FIT</a:t>
            </a:r>
            <a:r>
              <a:rPr lang="ja-JP" altLang="en-US" dirty="0"/>
              <a:t>制度では、電力会社が再エネ電気を買い取る際の</a:t>
            </a:r>
            <a:r>
              <a:rPr lang="en-US" altLang="ja-JP" dirty="0"/>
              <a:t>1kWh</a:t>
            </a:r>
            <a:r>
              <a:rPr lang="ja-JP" altLang="en-US" dirty="0"/>
              <a:t>あたりの単価（調達価格）がさだめられていますが、これと同じように、</a:t>
            </a:r>
            <a:r>
              <a:rPr lang="en-US" altLang="ja-JP" dirty="0"/>
              <a:t>FIP</a:t>
            </a:r>
            <a:r>
              <a:rPr lang="ja-JP" altLang="en-US" dirty="0"/>
              <a:t>制度でも、「基準価格（</a:t>
            </a:r>
            <a:r>
              <a:rPr lang="en-US" altLang="ja-JP" dirty="0"/>
              <a:t>FIP</a:t>
            </a:r>
            <a:r>
              <a:rPr lang="ja-JP" altLang="en-US" dirty="0"/>
              <a:t>価格）」がさだめられます。この「基準価格」は、再エネ電気が効率的に供給される場合に必要な費用の見込み額をベースに、さまざまな事情を考慮して、あらかじめ設定されるものです。</a:t>
            </a:r>
            <a:r>
              <a:rPr lang="en-US" altLang="ja-JP" dirty="0"/>
              <a:t>FIP</a:t>
            </a:r>
            <a:r>
              <a:rPr lang="ja-JP" altLang="en-US" dirty="0"/>
              <a:t>制度の開始当初は、この基準価格を</a:t>
            </a:r>
            <a:r>
              <a:rPr lang="en-US" altLang="ja-JP" dirty="0"/>
              <a:t>FIT</a:t>
            </a:r>
            <a:r>
              <a:rPr lang="ja-JP" altLang="en-US" dirty="0"/>
              <a:t>制度の調達価格と同じ水準にすることとなっています。</a:t>
            </a:r>
          </a:p>
          <a:p>
            <a:r>
              <a:rPr lang="ja-JP" altLang="en-US" dirty="0"/>
              <a:t>あわせて、「参照価格」もさだめられます。「参照価格」とは、市場取引などによって発電事業者が期待できる収入分のことで、その内訳については後でくわしく説明します。参照価格は市場価格に連動し、</a:t>
            </a:r>
            <a:r>
              <a:rPr lang="en-US" altLang="ja-JP" dirty="0"/>
              <a:t>1</a:t>
            </a:r>
            <a:r>
              <a:rPr lang="ja-JP" altLang="en-US" dirty="0"/>
              <a:t>カ月単位で見直されます。</a:t>
            </a:r>
          </a:p>
          <a:p>
            <a:r>
              <a:rPr lang="ja-JP" altLang="en-US" dirty="0"/>
              <a:t>この「基準価格」と「参照価格」の差を、「プレミアム」として再エネ発電事業者がもらうのです。つまり、再エネ発電事業者は、電気を売った価格にプレミアムが上乗せされた合計分を、収入として受け取ることになります。なお、プレミアムは、参照価格の変動などによって変わってくるため、同じように</a:t>
            </a:r>
            <a:r>
              <a:rPr lang="en-US" altLang="ja-JP" dirty="0"/>
              <a:t>1</a:t>
            </a:r>
            <a:r>
              <a:rPr lang="ja-JP" altLang="en-US" dirty="0"/>
              <a:t>カ月ごとに更新されます。</a:t>
            </a:r>
          </a:p>
          <a:p>
            <a:br>
              <a:rPr lang="ja-JP" altLang="en-US" dirty="0"/>
            </a:br>
            <a:endParaRPr lang="ja-JP" altLang="en-US" dirty="0"/>
          </a:p>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26</a:t>
            </a:fld>
            <a:endParaRPr kumimoji="1" lang="ja-JP" altLang="en-US" dirty="0"/>
          </a:p>
        </p:txBody>
      </p:sp>
    </p:spTree>
    <p:extLst>
      <p:ext uri="{BB962C8B-B14F-4D97-AF65-F5344CB8AC3E}">
        <p14:creationId xmlns:p14="http://schemas.microsoft.com/office/powerpoint/2010/main" val="20316367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r>
              <a:rPr lang="ja-JP" altLang="en-US" dirty="0"/>
              <a:t>では、「参照価格」の内訳はどのようになっているのでしょうか。参照価格は、次のようにして決まります。</a:t>
            </a: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b="0" i="0" dirty="0">
                <a:solidFill>
                  <a:srgbClr val="000000"/>
                </a:solidFill>
                <a:effectLst/>
                <a:latin typeface="游ゴシック体"/>
              </a:rPr>
              <a:t>①「卸電力市場」の価格に連動して算定された価格＋②「非化石価値取引市場」の価格に連動して算定された価格－③バランシングコスト＝参照価格（市場取引などの期待収入）</a:t>
            </a:r>
            <a:endParaRPr lang="ja-JP" alt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latin typeface="HG丸ｺﾞｼｯｸM-PRO" panose="020F0600000000000000" pitchFamily="50" charset="-128"/>
                <a:ea typeface="HG丸ｺﾞｼｯｸM-PRO" panose="020F0600000000000000" pitchFamily="50" charset="-128"/>
              </a:rPr>
              <a:t>電力の取引がおこなわれる市場としては、「卸電力市場」のほか、「非化石価値取引市場」もあります。「非化石価値」とは、石油や石炭などの化石燃料を使っていない「非化石電源」で発電された電気が持つ、「環境価値」の一種です。再エネ電気にも、この「非化石価値」があります。このため、再エネ電気の市場取引での収入は、①卸電力市場で電気を売って得た収益＋②非化石価値取引市場での収益となります。</a:t>
            </a:r>
            <a:endParaRPr lang="ja-JP" altLang="en-US" dirty="0"/>
          </a:p>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27</a:t>
            </a:fld>
            <a:endParaRPr kumimoji="1" lang="ja-JP" altLang="en-US" dirty="0"/>
          </a:p>
        </p:txBody>
      </p:sp>
    </p:spTree>
    <p:extLst>
      <p:ext uri="{BB962C8B-B14F-4D97-AF65-F5344CB8AC3E}">
        <p14:creationId xmlns:p14="http://schemas.microsoft.com/office/powerpoint/2010/main" val="11386096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r>
              <a:rPr lang="ja-JP" altLang="en-US" dirty="0"/>
              <a:t>また、</a:t>
            </a:r>
            <a:r>
              <a:rPr lang="en-US" altLang="ja-JP" dirty="0"/>
              <a:t>FIP</a:t>
            </a:r>
            <a:r>
              <a:rPr lang="ja-JP" altLang="en-US" dirty="0"/>
              <a:t>制度では、再エネ発電事業者は発電する再エネ電気の見込みである「計画値」をつくり、実際の「実績値」と一致させることが求められます。これを「バランシング」といいます。バランシングにあたり、計画値と実績値の差（インバランス）が出た場合には、再エネ発電事業者は、その差を埋めるための費用をはらわなければなりません。これは、</a:t>
            </a:r>
            <a:r>
              <a:rPr lang="en-US" altLang="ja-JP" dirty="0"/>
              <a:t>FIT</a:t>
            </a:r>
            <a:r>
              <a:rPr lang="ja-JP" altLang="en-US" dirty="0"/>
              <a:t>制度では、再エネ発電事業者には免除されていたことです。</a:t>
            </a:r>
          </a:p>
          <a:p>
            <a:pPr algn="l"/>
            <a:r>
              <a:rPr lang="ja-JP" altLang="en-US" b="0" i="0" dirty="0">
                <a:solidFill>
                  <a:srgbClr val="333333"/>
                </a:solidFill>
                <a:effectLst/>
                <a:latin typeface="Meiryo" panose="020B0604030504040204" pitchFamily="50" charset="-128"/>
                <a:ea typeface="Meiryo" panose="020B0604030504040204" pitchFamily="50" charset="-128"/>
              </a:rPr>
              <a:t>現在の電力市場では発電事業者は電力会社と「卸供給契約」を交わし、小売事業者は「託送供給契約」を結ぶ必要がある。発電事業者は契約で決めた出力に合わせて送配電設備へ電力を供給する。同様に小売事業者も契約電力に従って顧客に電力を販売するルールである。この枠組みは小売全面自由化後も基本的に変わらない。</a:t>
            </a:r>
          </a:p>
          <a:p>
            <a:pPr algn="l"/>
            <a:r>
              <a:rPr lang="ja-JP" altLang="en-US" b="0" i="0" dirty="0">
                <a:solidFill>
                  <a:srgbClr val="333333"/>
                </a:solidFill>
                <a:effectLst/>
                <a:latin typeface="Meiryo" panose="020B0604030504040204" pitchFamily="50" charset="-128"/>
                <a:ea typeface="Meiryo" panose="020B0604030504040204" pitchFamily="50" charset="-128"/>
              </a:rPr>
              <a:t>　ただし発電事業者や小売事業者が契約を交わす相手は、電力会社ではなくて「一般送配電事業者」になる。実際には電力会社の送配電部門だが、従来との違いは電力会社の発電部門や小売部門も同様の契約を一般送配電事業者と結ぶ点にある。各事業者は契約をもとに発電計画と需要計画を確定させたうえで、日常の発電・小売を実施する流れになる（図</a:t>
            </a:r>
            <a:r>
              <a:rPr lang="en-US" altLang="ja-JP" b="0" i="0" dirty="0">
                <a:solidFill>
                  <a:srgbClr val="333333"/>
                </a:solidFill>
                <a:effectLst/>
                <a:latin typeface="Meiryo" panose="020B0604030504040204" pitchFamily="50" charset="-128"/>
                <a:ea typeface="Meiryo" panose="020B0604030504040204" pitchFamily="50" charset="-128"/>
              </a:rPr>
              <a:t>1</a:t>
            </a:r>
            <a:r>
              <a:rPr lang="ja-JP" altLang="en-US" b="0" i="0" dirty="0">
                <a:solidFill>
                  <a:srgbClr val="333333"/>
                </a:solidFill>
                <a:effectLst/>
                <a:latin typeface="Meiryo" panose="020B0604030504040204" pitchFamily="50" charset="-128"/>
                <a:ea typeface="Meiryo" panose="020B0604030504040204" pitchFamily="50" charset="-128"/>
              </a:rPr>
              <a:t>）。</a:t>
            </a:r>
          </a:p>
          <a:p>
            <a:pPr algn="l"/>
            <a:r>
              <a:rPr lang="ja-JP" altLang="en-US" b="0" i="0" dirty="0">
                <a:solidFill>
                  <a:srgbClr val="333333"/>
                </a:solidFill>
                <a:effectLst/>
                <a:latin typeface="Meiryo" panose="020B0604030504040204" pitchFamily="50" charset="-128"/>
                <a:ea typeface="Meiryo" panose="020B0604030504040204" pitchFamily="50" charset="-128"/>
              </a:rPr>
              <a:t>ところが発電も小売も必ず計画どおりに進むとは限らない。発電設備がトラブルで運転を停止することもあれば、需要が計画値を上回ってしまうこともある。その結果、需要と供給量が一致しない「インバランス」が生じる。電力は常に需要と供給量を一致させる「同時同量」が原則で、このバランスが崩れると電力が不安定になる恐れがある。</a:t>
            </a:r>
          </a:p>
          <a:p>
            <a:pPr algn="l"/>
            <a:r>
              <a:rPr lang="ja-JP" altLang="en-US" b="0" i="0" dirty="0">
                <a:solidFill>
                  <a:srgbClr val="333333"/>
                </a:solidFill>
                <a:effectLst/>
                <a:latin typeface="Meiryo" panose="020B0604030504040204" pitchFamily="50" charset="-128"/>
                <a:ea typeface="Meiryo" panose="020B0604030504040204" pitchFamily="50" charset="-128"/>
              </a:rPr>
              <a:t>　インバランスを解消する役割は一般送配電事業者が担う。これまでは電力会社が地域の発電量と販売量の大半を抱えていて、内部で調整できる割合が大きかった。小売全面自由化後は電力会社の発電部門と小売部門も一般送配電事業者にインバランスの調整をゆだねる形に変わる。</a:t>
            </a:r>
          </a:p>
          <a:p>
            <a:pPr algn="l"/>
            <a:r>
              <a:rPr lang="ja-JP" altLang="en-US" b="0" i="0" dirty="0">
                <a:solidFill>
                  <a:srgbClr val="333333"/>
                </a:solidFill>
                <a:effectLst/>
                <a:latin typeface="Meiryo" panose="020B0604030504040204" pitchFamily="50" charset="-128"/>
                <a:ea typeface="Meiryo" panose="020B0604030504040204" pitchFamily="50" charset="-128"/>
              </a:rPr>
              <a:t>　ここで問題になるのが、一般送配電事業者がインバランスを解消するために調達したり買い取ったりする電力のコストを各事業者に配分するルールだ。現在でも電力会社はコストをもとに「インバランス料金」の単価を決めて、不足あるいは余剰の電力量に応じて費用を回収している（図</a:t>
            </a:r>
            <a:r>
              <a:rPr lang="en-US" altLang="ja-JP" b="0" i="0" dirty="0">
                <a:solidFill>
                  <a:srgbClr val="333333"/>
                </a:solidFill>
                <a:effectLst/>
                <a:latin typeface="Meiryo" panose="020B0604030504040204" pitchFamily="50" charset="-128"/>
                <a:ea typeface="Meiryo" panose="020B0604030504040204" pitchFamily="50" charset="-128"/>
              </a:rPr>
              <a:t>2</a:t>
            </a:r>
            <a:r>
              <a:rPr lang="ja-JP" altLang="en-US" b="0" i="0" dirty="0">
                <a:solidFill>
                  <a:srgbClr val="333333"/>
                </a:solidFill>
                <a:effectLst/>
                <a:latin typeface="Meiryo" panose="020B0604030504040204" pitchFamily="50" charset="-128"/>
                <a:ea typeface="Meiryo" panose="020B0604030504040204" pitchFamily="50" charset="-128"/>
              </a:rPr>
              <a:t>）。このうち余剰電力の買取料金だけは規制の対象外で、電力会社が自由に決めることができる。</a:t>
            </a:r>
          </a:p>
          <a:p>
            <a:r>
              <a:rPr lang="ja-JP" altLang="en-US" b="0" i="0" dirty="0">
                <a:solidFill>
                  <a:srgbClr val="333333"/>
                </a:solidFill>
                <a:effectLst/>
                <a:latin typeface="Meiryo" panose="020B0604030504040204" pitchFamily="50" charset="-128"/>
                <a:ea typeface="Meiryo" panose="020B0604030504040204" pitchFamily="50" charset="-128"/>
              </a:rPr>
              <a:t>さらにインバランス料金には発電事業者と小売事業者にとって厳しいルールが設けられている。電力が不足した場合に補給を受ける割合が計画値から</a:t>
            </a:r>
            <a:r>
              <a:rPr lang="en-US" altLang="ja-JP" b="0" i="0" dirty="0">
                <a:solidFill>
                  <a:srgbClr val="333333"/>
                </a:solidFill>
                <a:effectLst/>
                <a:latin typeface="Meiryo" panose="020B0604030504040204" pitchFamily="50" charset="-128"/>
                <a:ea typeface="Meiryo" panose="020B0604030504040204" pitchFamily="50" charset="-128"/>
              </a:rPr>
              <a:t>3</a:t>
            </a:r>
            <a:r>
              <a:rPr lang="ja-JP" altLang="en-US" b="0" i="0" dirty="0">
                <a:solidFill>
                  <a:srgbClr val="333333"/>
                </a:solidFill>
                <a:effectLst/>
                <a:latin typeface="Meiryo" panose="020B0604030504040204" pitchFamily="50" charset="-128"/>
                <a:ea typeface="Meiryo" panose="020B0604030504040204" pitchFamily="50" charset="-128"/>
              </a:rPr>
              <a:t>％を超過すると、「変動範囲外」とみなされて</a:t>
            </a:r>
            <a:r>
              <a:rPr lang="en-US" altLang="ja-JP" b="0" i="0" dirty="0">
                <a:solidFill>
                  <a:srgbClr val="333333"/>
                </a:solidFill>
                <a:effectLst/>
                <a:latin typeface="Meiryo" panose="020B0604030504040204" pitchFamily="50" charset="-128"/>
                <a:ea typeface="Meiryo" panose="020B0604030504040204" pitchFamily="50" charset="-128"/>
              </a:rPr>
              <a:t>3</a:t>
            </a:r>
            <a:r>
              <a:rPr lang="ja-JP" altLang="en-US" b="0" i="0" dirty="0">
                <a:solidFill>
                  <a:srgbClr val="333333"/>
                </a:solidFill>
                <a:effectLst/>
                <a:latin typeface="Meiryo" panose="020B0604030504040204" pitchFamily="50" charset="-128"/>
                <a:ea typeface="Meiryo" panose="020B0604030504040204" pitchFamily="50" charset="-128"/>
              </a:rPr>
              <a:t>倍の料金を課せられてしまう。一方で余剰分が</a:t>
            </a:r>
            <a:r>
              <a:rPr lang="en-US" altLang="ja-JP" b="0" i="0" dirty="0">
                <a:solidFill>
                  <a:srgbClr val="333333"/>
                </a:solidFill>
                <a:effectLst/>
                <a:latin typeface="Meiryo" panose="020B0604030504040204" pitchFamily="50" charset="-128"/>
                <a:ea typeface="Meiryo" panose="020B0604030504040204" pitchFamily="50" charset="-128"/>
              </a:rPr>
              <a:t>3</a:t>
            </a:r>
            <a:r>
              <a:rPr lang="ja-JP" altLang="en-US" b="0" i="0" dirty="0">
                <a:solidFill>
                  <a:srgbClr val="333333"/>
                </a:solidFill>
                <a:effectLst/>
                <a:latin typeface="Meiryo" panose="020B0604030504040204" pitchFamily="50" charset="-128"/>
                <a:ea typeface="Meiryo" panose="020B0604030504040204" pitchFamily="50" charset="-128"/>
              </a:rPr>
              <a:t>％を超過した場合には、電力会社が買い取る分は無償になる（図</a:t>
            </a:r>
            <a:r>
              <a:rPr lang="en-US" altLang="ja-JP" b="0" i="0" dirty="0">
                <a:solidFill>
                  <a:srgbClr val="333333"/>
                </a:solidFill>
                <a:effectLst/>
                <a:latin typeface="Meiryo" panose="020B0604030504040204" pitchFamily="50" charset="-128"/>
                <a:ea typeface="Meiryo" panose="020B0604030504040204" pitchFamily="50" charset="-128"/>
              </a:rPr>
              <a:t>3</a:t>
            </a:r>
            <a:r>
              <a:rPr lang="ja-JP" altLang="en-US" b="0" i="0" dirty="0">
                <a:solidFill>
                  <a:srgbClr val="333333"/>
                </a:solidFill>
                <a:effectLst/>
                <a:latin typeface="Meiryo" panose="020B0604030504040204" pitchFamily="50" charset="-128"/>
                <a:ea typeface="Meiryo" panose="020B0604030504040204" pitchFamily="50" charset="-128"/>
              </a:rPr>
              <a:t>）。</a:t>
            </a:r>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28</a:t>
            </a:fld>
            <a:endParaRPr kumimoji="1" lang="ja-JP" altLang="en-US" dirty="0"/>
          </a:p>
        </p:txBody>
      </p:sp>
    </p:spTree>
    <p:extLst>
      <p:ext uri="{BB962C8B-B14F-4D97-AF65-F5344CB8AC3E}">
        <p14:creationId xmlns:p14="http://schemas.microsoft.com/office/powerpoint/2010/main" val="13700559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r>
              <a:rPr lang="ja-JP" altLang="en-US" dirty="0"/>
              <a:t>このように、</a:t>
            </a:r>
            <a:r>
              <a:rPr lang="en-US" altLang="ja-JP" dirty="0"/>
              <a:t>FIP</a:t>
            </a:r>
            <a:r>
              <a:rPr lang="ja-JP" altLang="en-US" dirty="0"/>
              <a:t>制度では、再エネ以外のほかの発電事業者と同じようにバランシングをしなければならないため、インバランスにかかる費用に配慮し、その分をプレミアムの一部（バランシングコスト）として手当てすることにしています。</a:t>
            </a:r>
            <a:br>
              <a:rPr lang="ja-JP" altLang="en-US" dirty="0"/>
            </a:br>
            <a:r>
              <a:rPr lang="ja-JP" altLang="en-US" dirty="0"/>
              <a:t>「バランシングコスト」については、経過措置として太陽光・風力発電において</a:t>
            </a:r>
            <a:r>
              <a:rPr lang="en-US" altLang="ja-JP" dirty="0"/>
              <a:t>2022</a:t>
            </a:r>
            <a:r>
              <a:rPr lang="ja-JP" altLang="en-US" dirty="0"/>
              <a:t>年度の開始当初は</a:t>
            </a:r>
            <a:r>
              <a:rPr lang="en-US" altLang="ja-JP" dirty="0"/>
              <a:t>kWh</a:t>
            </a:r>
            <a:r>
              <a:rPr lang="ja-JP" altLang="en-US" dirty="0"/>
              <a:t>あたり</a:t>
            </a:r>
            <a:r>
              <a:rPr lang="en-US" altLang="ja-JP" dirty="0"/>
              <a:t>1.0</a:t>
            </a:r>
            <a:r>
              <a:rPr lang="ja-JP" altLang="en-US" dirty="0"/>
              <a:t>円を交付し、翌年度からは少しずつ金額を減らしていくこととなっています。</a:t>
            </a:r>
          </a:p>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29</a:t>
            </a:fld>
            <a:endParaRPr kumimoji="1" lang="ja-JP" altLang="en-US" dirty="0"/>
          </a:p>
        </p:txBody>
      </p:sp>
    </p:spTree>
    <p:extLst>
      <p:ext uri="{BB962C8B-B14F-4D97-AF65-F5344CB8AC3E}">
        <p14:creationId xmlns:p14="http://schemas.microsoft.com/office/powerpoint/2010/main" val="1849997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r>
              <a:rPr kumimoji="1" lang="ja-JP" altLang="en-US" dirty="0"/>
              <a:t>再生可能エネルギーによる発電は、日本では</a:t>
            </a:r>
            <a:r>
              <a:rPr kumimoji="1" lang="en-US" altLang="ja-JP" dirty="0"/>
              <a:t>21.7%</a:t>
            </a:r>
            <a:r>
              <a:rPr kumimoji="1" lang="ja-JP" altLang="en-US" dirty="0"/>
              <a:t>とまだまだ全発電量に対する割合は小さいといえますが、以前に比べるとかなり増大していると言えます。。</a:t>
            </a:r>
          </a:p>
          <a:p>
            <a:r>
              <a:rPr kumimoji="1" lang="ja-JP" altLang="en-US" dirty="0"/>
              <a:t>また再生可能エネルギーによる発電は、石炭火力、原子力、一般水力などの大規模発電に比べるとやや高いとは言えますが、石炭火力と同等のコストになっています。</a:t>
            </a:r>
          </a:p>
          <a:p>
            <a:r>
              <a:rPr kumimoji="1" lang="ja-JP" altLang="en-US" dirty="0"/>
              <a:t>ただし、太陽光発電に関しては、太陽光パネルの性能が上がり発電効率が向上することで、発電コストがかなり小さくなっていて、今後はむしろ最もコストが小さい部類になります。</a:t>
            </a:r>
          </a:p>
          <a:p>
            <a:r>
              <a:rPr kumimoji="1" lang="ja-JP" altLang="en-US" dirty="0"/>
              <a:t>さらに問題なのは火力発電、原子力発電はほぼ海外からの輸入によりエネルギーを調達しているので輸入が途絶えたらそれまでです。</a:t>
            </a:r>
          </a:p>
          <a:p>
            <a:r>
              <a:rPr kumimoji="1" lang="ja-JP" altLang="en-US" dirty="0"/>
              <a:t>その点、水力発電、太陽光発電、風力発電は、エネルギーの補給が必要ないという大きなメリットがあります。</a:t>
            </a:r>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3</a:t>
            </a:fld>
            <a:endParaRPr kumimoji="1" lang="ja-JP" altLang="en-US" dirty="0"/>
          </a:p>
        </p:txBody>
      </p:sp>
    </p:spTree>
    <p:extLst>
      <p:ext uri="{BB962C8B-B14F-4D97-AF65-F5344CB8AC3E}">
        <p14:creationId xmlns:p14="http://schemas.microsoft.com/office/powerpoint/2010/main" val="282945538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r>
              <a:rPr lang="en-US" altLang="ja-JP" dirty="0"/>
              <a:t>FIP</a:t>
            </a:r>
            <a:r>
              <a:rPr lang="ja-JP" altLang="en-US" dirty="0"/>
              <a:t>制度においては、再エネ発電事業者はプレミアムをもらうことによって再エネへ投資するインセンティブが確保されます。さらに、電力の需要と供給のバランスに応じて変動する市場価格を意識しながら発電し、蓄電池の活用などにより市場価格が高いときに売電する工夫をすることで、より収益を拡大できるというメリットがあります。</a:t>
            </a:r>
            <a:br>
              <a:rPr lang="ja-JP" altLang="en-US" dirty="0"/>
            </a:br>
            <a:r>
              <a:rPr lang="ja-JP" altLang="en-US" dirty="0"/>
              <a:t>再エネ発電事業者が電力の需給バランスを意識した発電をおこなうにあたり、今後、蓄電池の積極的な活用や発電予測精度の向上などの取り組みがすすみ、再エネが電力市場に統合されていくと考えられます。</a:t>
            </a:r>
          </a:p>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30</a:t>
            </a:fld>
            <a:endParaRPr kumimoji="1" lang="ja-JP" altLang="en-US" dirty="0"/>
          </a:p>
        </p:txBody>
      </p:sp>
    </p:spTree>
    <p:extLst>
      <p:ext uri="{BB962C8B-B14F-4D97-AF65-F5344CB8AC3E}">
        <p14:creationId xmlns:p14="http://schemas.microsoft.com/office/powerpoint/2010/main" val="2939787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r>
              <a:rPr lang="ja-JP" altLang="en-US" dirty="0">
                <a:solidFill>
                  <a:srgbClr val="000000"/>
                </a:solidFill>
                <a:latin typeface="Noto Sans JP"/>
              </a:rPr>
              <a:t>オンサイト</a:t>
            </a:r>
            <a:r>
              <a:rPr lang="en-US" altLang="ja-JP" dirty="0">
                <a:solidFill>
                  <a:srgbClr val="000000"/>
                </a:solidFill>
                <a:latin typeface="Noto Sans JP"/>
              </a:rPr>
              <a:t>PPA</a:t>
            </a:r>
            <a:r>
              <a:rPr lang="ja-JP" altLang="en-US" dirty="0">
                <a:solidFill>
                  <a:srgbClr val="000000"/>
                </a:solidFill>
                <a:latin typeface="Noto Sans JP"/>
              </a:rPr>
              <a:t>とオフサイト</a:t>
            </a:r>
            <a:r>
              <a:rPr lang="en-US" altLang="ja-JP" dirty="0">
                <a:solidFill>
                  <a:srgbClr val="000000"/>
                </a:solidFill>
                <a:latin typeface="Noto Sans JP"/>
              </a:rPr>
              <a:t>PPA</a:t>
            </a:r>
            <a:r>
              <a:rPr lang="ja-JP" altLang="en-US" dirty="0">
                <a:solidFill>
                  <a:srgbClr val="000000"/>
                </a:solidFill>
                <a:latin typeface="Noto Sans JP"/>
              </a:rPr>
              <a:t>は、需要家（企業や団体など）が発電事業者から再生可能エネルギーを長期購入する契約です。発電事業者が所有する発電所がオンサイト（自社）の場合はオンサイト</a:t>
            </a:r>
            <a:r>
              <a:rPr lang="en-US" altLang="ja-JP" dirty="0">
                <a:solidFill>
                  <a:srgbClr val="000000"/>
                </a:solidFill>
                <a:latin typeface="Noto Sans JP"/>
              </a:rPr>
              <a:t>PPA</a:t>
            </a:r>
            <a:r>
              <a:rPr lang="ja-JP" altLang="en-US" dirty="0">
                <a:solidFill>
                  <a:srgbClr val="000000"/>
                </a:solidFill>
                <a:latin typeface="Noto Sans JP"/>
              </a:rPr>
              <a:t>、オフサイト（敷地外）の場合はオフサイト</a:t>
            </a:r>
            <a:r>
              <a:rPr lang="en-US" altLang="ja-JP" dirty="0">
                <a:solidFill>
                  <a:srgbClr val="000000"/>
                </a:solidFill>
                <a:latin typeface="Noto Sans JP"/>
              </a:rPr>
              <a:t>PPA</a:t>
            </a:r>
            <a:r>
              <a:rPr lang="ja-JP" altLang="en-US" dirty="0">
                <a:solidFill>
                  <a:srgbClr val="000000"/>
                </a:solidFill>
                <a:latin typeface="Noto Sans JP"/>
              </a:rPr>
              <a:t>と呼ばれており、以下のような違いがあります。</a:t>
            </a:r>
            <a:endParaRPr lang="ja-JP" altLang="en-US" dirty="0"/>
          </a:p>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31</a:t>
            </a:fld>
            <a:endParaRPr kumimoji="1" lang="ja-JP" altLang="en-US" dirty="0"/>
          </a:p>
        </p:txBody>
      </p:sp>
    </p:spTree>
    <p:extLst>
      <p:ext uri="{BB962C8B-B14F-4D97-AF65-F5344CB8AC3E}">
        <p14:creationId xmlns:p14="http://schemas.microsoft.com/office/powerpoint/2010/main" val="394507045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r>
              <a:rPr lang="ja-JP" altLang="en-US" dirty="0"/>
              <a:t>オンサイト</a:t>
            </a:r>
            <a:r>
              <a:rPr lang="en-US" altLang="ja-JP" dirty="0"/>
              <a:t>PPA</a:t>
            </a:r>
            <a:r>
              <a:rPr lang="ja-JP" altLang="en-US" dirty="0"/>
              <a:t>とは、発電事業者（</a:t>
            </a:r>
            <a:r>
              <a:rPr lang="en-US" altLang="ja-JP" dirty="0"/>
              <a:t>PPA</a:t>
            </a:r>
            <a:r>
              <a:rPr lang="ja-JP" altLang="en-US" dirty="0"/>
              <a:t>事業者）が需要家の敷地内に発電設備を設置して、電気を提供する仕組みです</a:t>
            </a:r>
          </a:p>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32</a:t>
            </a:fld>
            <a:endParaRPr kumimoji="1" lang="ja-JP" altLang="en-US" dirty="0"/>
          </a:p>
        </p:txBody>
      </p:sp>
    </p:spTree>
    <p:extLst>
      <p:ext uri="{BB962C8B-B14F-4D97-AF65-F5344CB8AC3E}">
        <p14:creationId xmlns:p14="http://schemas.microsoft.com/office/powerpoint/2010/main" val="373898510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pPr algn="l" fontAlgn="base"/>
            <a:r>
              <a:rPr lang="ja-JP" altLang="en-US" b="0" i="0" dirty="0">
                <a:solidFill>
                  <a:srgbClr val="000000"/>
                </a:solidFill>
                <a:effectLst/>
                <a:latin typeface="Noto Sans JP"/>
              </a:rPr>
              <a:t>電気を利用するまでの流れは以下のとおりです。</a:t>
            </a:r>
          </a:p>
          <a:p>
            <a:pPr algn="l" fontAlgn="base"/>
            <a:endParaRPr lang="en-US" altLang="ja-JP" b="0" i="0" dirty="0">
              <a:solidFill>
                <a:srgbClr val="000000"/>
              </a:solidFill>
              <a:effectLst/>
              <a:latin typeface="Noto Sans JP"/>
            </a:endParaRPr>
          </a:p>
          <a:p>
            <a:pPr marL="342900" indent="-342900" algn="l" fontAlgn="base">
              <a:buFont typeface="+mj-ea"/>
              <a:buAutoNum type="circleNumDbPlain"/>
            </a:pPr>
            <a:r>
              <a:rPr lang="ja-JP" altLang="en-US" b="0" i="0" dirty="0">
                <a:solidFill>
                  <a:srgbClr val="000000"/>
                </a:solidFill>
                <a:effectLst/>
                <a:latin typeface="Noto Sans JP"/>
              </a:rPr>
              <a:t>需要家が発電のための敷地を貸す</a:t>
            </a:r>
          </a:p>
          <a:p>
            <a:pPr marL="342900" indent="-342900" algn="l" fontAlgn="base">
              <a:buFont typeface="+mj-ea"/>
              <a:buAutoNum type="circleNumDbPlain"/>
            </a:pPr>
            <a:r>
              <a:rPr lang="ja-JP" altLang="en-US" b="0" i="0" dirty="0">
                <a:solidFill>
                  <a:srgbClr val="000000"/>
                </a:solidFill>
                <a:effectLst/>
                <a:latin typeface="Noto Sans JP"/>
              </a:rPr>
              <a:t>発電事業者が太陽光発電設備を設置して、その後のメンテナンスや管理も請け負う</a:t>
            </a:r>
          </a:p>
          <a:p>
            <a:pPr marL="342900" indent="-342900" algn="l" fontAlgn="base">
              <a:buFont typeface="+mj-ea"/>
              <a:buAutoNum type="circleNumDbPlain"/>
            </a:pPr>
            <a:r>
              <a:rPr lang="ja-JP" altLang="en-US" b="0" i="0" dirty="0">
                <a:solidFill>
                  <a:srgbClr val="000000"/>
                </a:solidFill>
                <a:effectLst/>
                <a:latin typeface="Noto Sans JP"/>
              </a:rPr>
              <a:t>需要家が電気を使う</a:t>
            </a:r>
          </a:p>
          <a:p>
            <a:pPr marL="342900" indent="-342900" algn="l" fontAlgn="base">
              <a:buFont typeface="+mj-ea"/>
              <a:buAutoNum type="circleNumDbPlain"/>
            </a:pPr>
            <a:r>
              <a:rPr lang="ja-JP" altLang="en-US" b="0" i="0" dirty="0">
                <a:solidFill>
                  <a:srgbClr val="000000"/>
                </a:solidFill>
                <a:effectLst/>
                <a:latin typeface="Noto Sans JP"/>
              </a:rPr>
              <a:t>利用した電気量に応じて需要家が発電事業者に料金を支払う</a:t>
            </a:r>
            <a:endParaRPr lang="en-US" altLang="ja-JP" b="0" i="0" dirty="0">
              <a:solidFill>
                <a:srgbClr val="000000"/>
              </a:solidFill>
              <a:effectLst/>
              <a:latin typeface="Noto Sans JP"/>
            </a:endParaRPr>
          </a:p>
          <a:p>
            <a:pPr algn="l" fontAlgn="base"/>
            <a:endParaRPr lang="ja-JP" altLang="en-US" b="0" i="0" dirty="0">
              <a:solidFill>
                <a:srgbClr val="000000"/>
              </a:solidFill>
              <a:effectLst/>
              <a:latin typeface="Noto Sans JP"/>
            </a:endParaRPr>
          </a:p>
          <a:p>
            <a:pPr algn="l" fontAlgn="base"/>
            <a:r>
              <a:rPr lang="ja-JP" altLang="en-US" b="0" i="0" dirty="0">
                <a:solidFill>
                  <a:srgbClr val="000000"/>
                </a:solidFill>
                <a:effectLst/>
                <a:latin typeface="Noto Sans JP"/>
              </a:rPr>
              <a:t>オンサイト</a:t>
            </a:r>
            <a:r>
              <a:rPr lang="en-US" altLang="ja-JP" b="0" i="0" dirty="0">
                <a:solidFill>
                  <a:srgbClr val="000000"/>
                </a:solidFill>
                <a:effectLst/>
                <a:latin typeface="Noto Sans JP"/>
              </a:rPr>
              <a:t>PPA</a:t>
            </a:r>
            <a:r>
              <a:rPr lang="ja-JP" altLang="en-US" b="0" i="0" dirty="0">
                <a:solidFill>
                  <a:srgbClr val="000000"/>
                </a:solidFill>
                <a:effectLst/>
                <a:latin typeface="Noto Sans JP"/>
              </a:rPr>
              <a:t>が向いているのは、自社敷地内に発電所を設置する十分なスペースがあり、費用をかけずに太陽光発電設備を導入したい企業です。脱炭素化や電気料金の変動リスク回避、非常用電源としての活用などの取り組みを、コスト面の負担なく実現できます。</a:t>
            </a:r>
          </a:p>
          <a:p>
            <a:pPr algn="l" fontAlgn="base"/>
            <a:r>
              <a:rPr lang="ja-JP" altLang="en-US" b="0" i="0" dirty="0">
                <a:solidFill>
                  <a:srgbClr val="000000"/>
                </a:solidFill>
                <a:effectLst/>
                <a:latin typeface="Noto Sans JP"/>
              </a:rPr>
              <a:t>ただし自社の施設内とはいえ、太陽光発電設備の所有権は発電事業者にあるため、契約中は発電しなければなりません。したがって自社の建て替え予定が</a:t>
            </a:r>
            <a:r>
              <a:rPr lang="en-US" altLang="ja-JP" b="0" i="0" dirty="0">
                <a:solidFill>
                  <a:srgbClr val="000000"/>
                </a:solidFill>
                <a:effectLst/>
                <a:latin typeface="Noto Sans JP"/>
              </a:rPr>
              <a:t>15</a:t>
            </a:r>
            <a:r>
              <a:rPr lang="ja-JP" altLang="en-US" b="0" i="0" dirty="0">
                <a:solidFill>
                  <a:srgbClr val="000000"/>
                </a:solidFill>
                <a:effectLst/>
                <a:latin typeface="Noto Sans JP"/>
              </a:rPr>
              <a:t>年～</a:t>
            </a:r>
            <a:r>
              <a:rPr lang="en-US" altLang="ja-JP" b="0" i="0" dirty="0">
                <a:solidFill>
                  <a:srgbClr val="000000"/>
                </a:solidFill>
                <a:effectLst/>
                <a:latin typeface="Noto Sans JP"/>
              </a:rPr>
              <a:t>25</a:t>
            </a:r>
            <a:r>
              <a:rPr lang="ja-JP" altLang="en-US" b="0" i="0" dirty="0">
                <a:solidFill>
                  <a:srgbClr val="000000"/>
                </a:solidFill>
                <a:effectLst/>
                <a:latin typeface="Noto Sans JP"/>
              </a:rPr>
              <a:t>年間程度ないことが条件になります</a:t>
            </a:r>
          </a:p>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33</a:t>
            </a:fld>
            <a:endParaRPr kumimoji="1" lang="ja-JP" altLang="en-US" dirty="0"/>
          </a:p>
        </p:txBody>
      </p:sp>
    </p:spTree>
    <p:extLst>
      <p:ext uri="{BB962C8B-B14F-4D97-AF65-F5344CB8AC3E}">
        <p14:creationId xmlns:p14="http://schemas.microsoft.com/office/powerpoint/2010/main" val="15329953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pPr marL="342900" indent="-342900" algn="l" fontAlgn="base">
              <a:buFont typeface="+mj-ea"/>
              <a:buAutoNum type="circleNumDbPlain"/>
            </a:pPr>
            <a:r>
              <a:rPr lang="ja-JP" altLang="en-US" sz="1200" b="0" i="0" dirty="0">
                <a:solidFill>
                  <a:srgbClr val="000000"/>
                </a:solidFill>
                <a:effectLst/>
                <a:latin typeface="Noto Sans JP"/>
              </a:rPr>
              <a:t>初期費用ゼロ</a:t>
            </a:r>
          </a:p>
          <a:p>
            <a:pPr fontAlgn="base"/>
            <a:r>
              <a:rPr lang="ja-JP" altLang="en-US" sz="1200" b="0" i="0" dirty="0">
                <a:solidFill>
                  <a:srgbClr val="000000"/>
                </a:solidFill>
                <a:effectLst/>
                <a:latin typeface="Noto Sans JP"/>
              </a:rPr>
              <a:t>発電設備費は発電事業者が負担します。企業への導入では数百万～数千万円、場合によっては数億円もの初期費用がかかりますので、これがゼロになるのは大きなメリットです。もちろん分割返済や契約完了後の請求もありません。</a:t>
            </a:r>
          </a:p>
          <a:p>
            <a:pPr marL="342900" indent="-342900" algn="l" fontAlgn="base">
              <a:buFont typeface="+mj-ea"/>
              <a:buAutoNum type="circleNumDbPlain" startAt="2"/>
            </a:pPr>
            <a:r>
              <a:rPr lang="ja-JP" altLang="en-US" sz="1200" b="0" i="0" dirty="0">
                <a:solidFill>
                  <a:srgbClr val="000000"/>
                </a:solidFill>
                <a:effectLst/>
                <a:latin typeface="Noto Sans JP"/>
              </a:rPr>
              <a:t>メンテナンス・管理費用も無料</a:t>
            </a:r>
          </a:p>
          <a:p>
            <a:pPr algn="l" fontAlgn="base"/>
            <a:r>
              <a:rPr lang="ja-JP" altLang="en-US" sz="1200" b="0" i="0" dirty="0">
                <a:solidFill>
                  <a:srgbClr val="000000"/>
                </a:solidFill>
                <a:effectLst/>
                <a:latin typeface="Noto Sans JP"/>
              </a:rPr>
              <a:t>メンテナンス・管理費用も発電事業者の負担です。点検作業の計画や実施、業者の手配なども発電事業者に任せられるため、手間もかかりません。太陽光発電設備は平均して</a:t>
            </a:r>
            <a:r>
              <a:rPr lang="en-US" altLang="ja-JP" sz="1200" b="0" i="0" dirty="0">
                <a:solidFill>
                  <a:srgbClr val="000000"/>
                </a:solidFill>
                <a:effectLst/>
                <a:latin typeface="Noto Sans JP"/>
              </a:rPr>
              <a:t>20</a:t>
            </a:r>
            <a:r>
              <a:rPr lang="ja-JP" altLang="en-US" sz="1200" b="0" i="0" dirty="0">
                <a:solidFill>
                  <a:srgbClr val="000000"/>
                </a:solidFill>
                <a:effectLst/>
                <a:latin typeface="Noto Sans JP"/>
              </a:rPr>
              <a:t>年～</a:t>
            </a:r>
            <a:r>
              <a:rPr lang="en-US" altLang="ja-JP" sz="1200" b="0" i="0" dirty="0">
                <a:solidFill>
                  <a:srgbClr val="000000"/>
                </a:solidFill>
                <a:effectLst/>
                <a:latin typeface="Noto Sans JP"/>
              </a:rPr>
              <a:t>30</a:t>
            </a:r>
            <a:r>
              <a:rPr lang="ja-JP" altLang="en-US" sz="1200" b="0" i="0" dirty="0">
                <a:solidFill>
                  <a:srgbClr val="000000"/>
                </a:solidFill>
                <a:effectLst/>
                <a:latin typeface="Noto Sans JP"/>
              </a:rPr>
              <a:t>年使いますので、大きなコストカットにつながります。また、自然災害による破損など想定外のコストも抑えられます。</a:t>
            </a:r>
          </a:p>
          <a:p>
            <a:pPr marL="342900" indent="-342900" algn="l" fontAlgn="base">
              <a:buFont typeface="+mj-ea"/>
              <a:buAutoNum type="circleNumDbPlain" startAt="3"/>
            </a:pPr>
            <a:r>
              <a:rPr lang="ja-JP" altLang="en-US" sz="1200" b="0" i="0" dirty="0">
                <a:solidFill>
                  <a:srgbClr val="000000"/>
                </a:solidFill>
                <a:effectLst/>
                <a:latin typeface="Noto Sans JP"/>
              </a:rPr>
              <a:t>電気料金を安くできる</a:t>
            </a:r>
          </a:p>
          <a:p>
            <a:pPr algn="l" fontAlgn="base"/>
            <a:r>
              <a:rPr lang="ja-JP" altLang="en-US" sz="1200" b="0" i="0" dirty="0">
                <a:solidFill>
                  <a:srgbClr val="000000"/>
                </a:solidFill>
                <a:effectLst/>
                <a:latin typeface="Noto Sans JP"/>
              </a:rPr>
              <a:t>オンサイト</a:t>
            </a:r>
            <a:r>
              <a:rPr lang="en-US" altLang="ja-JP" sz="1200" b="0" i="0" dirty="0">
                <a:solidFill>
                  <a:srgbClr val="000000"/>
                </a:solidFill>
                <a:effectLst/>
                <a:latin typeface="Noto Sans JP"/>
              </a:rPr>
              <a:t>PPA</a:t>
            </a:r>
            <a:r>
              <a:rPr lang="ja-JP" altLang="en-US" sz="1200" b="0" i="0" dirty="0">
                <a:solidFill>
                  <a:srgbClr val="000000"/>
                </a:solidFill>
                <a:effectLst/>
                <a:latin typeface="Noto Sans JP"/>
              </a:rPr>
              <a:t>で発電事業者に支払う電気代は、一般の電力会社より割安です。仮に年間</a:t>
            </a:r>
            <a:r>
              <a:rPr lang="en-US" altLang="ja-JP" sz="1200" b="0" i="0" dirty="0">
                <a:solidFill>
                  <a:srgbClr val="000000"/>
                </a:solidFill>
                <a:effectLst/>
                <a:latin typeface="Noto Sans JP"/>
              </a:rPr>
              <a:t>1,000</a:t>
            </a:r>
            <a:r>
              <a:rPr lang="ja-JP" altLang="en-US" sz="1200" b="0" i="0" dirty="0">
                <a:solidFill>
                  <a:srgbClr val="000000"/>
                </a:solidFill>
                <a:effectLst/>
                <a:latin typeface="Noto Sans JP"/>
              </a:rPr>
              <a:t>万</a:t>
            </a:r>
            <a:r>
              <a:rPr lang="en-US" altLang="ja-JP" sz="1200" b="0" i="0" dirty="0">
                <a:solidFill>
                  <a:srgbClr val="000000"/>
                </a:solidFill>
                <a:effectLst/>
                <a:latin typeface="Noto Sans JP"/>
              </a:rPr>
              <a:t>kWh</a:t>
            </a:r>
            <a:r>
              <a:rPr lang="ja-JP" altLang="en-US" sz="1200" b="0" i="0" dirty="0">
                <a:solidFill>
                  <a:srgbClr val="000000"/>
                </a:solidFill>
                <a:effectLst/>
                <a:latin typeface="Noto Sans JP"/>
              </a:rPr>
              <a:t>の電気を購入していたとしましょう。削減額は利用状況によって違いますが、もしオンサイト</a:t>
            </a:r>
            <a:r>
              <a:rPr lang="en-US" altLang="ja-JP" sz="1200" b="0" i="0" dirty="0">
                <a:solidFill>
                  <a:srgbClr val="000000"/>
                </a:solidFill>
                <a:effectLst/>
                <a:latin typeface="Noto Sans JP"/>
              </a:rPr>
              <a:t>PPA</a:t>
            </a:r>
            <a:r>
              <a:rPr lang="ja-JP" altLang="en-US" sz="1200" b="0" i="0" dirty="0">
                <a:solidFill>
                  <a:srgbClr val="000000"/>
                </a:solidFill>
                <a:effectLst/>
                <a:latin typeface="Noto Sans JP"/>
              </a:rPr>
              <a:t>導入によって「</a:t>
            </a:r>
            <a:r>
              <a:rPr lang="en-US" altLang="ja-JP" sz="1200" b="0" i="0" dirty="0">
                <a:solidFill>
                  <a:srgbClr val="000000"/>
                </a:solidFill>
                <a:effectLst/>
                <a:latin typeface="Noto Sans JP"/>
              </a:rPr>
              <a:t>19</a:t>
            </a:r>
            <a:r>
              <a:rPr lang="ja-JP" altLang="en-US" sz="1200" b="0" i="0" dirty="0">
                <a:solidFill>
                  <a:srgbClr val="000000"/>
                </a:solidFill>
                <a:effectLst/>
                <a:latin typeface="Noto Sans JP"/>
              </a:rPr>
              <a:t>円</a:t>
            </a:r>
            <a:r>
              <a:rPr lang="en-US" altLang="ja-JP" sz="1200" b="0" i="0" dirty="0">
                <a:solidFill>
                  <a:srgbClr val="000000"/>
                </a:solidFill>
                <a:effectLst/>
                <a:latin typeface="Noto Sans JP"/>
              </a:rPr>
              <a:t>/kWh→17</a:t>
            </a:r>
            <a:r>
              <a:rPr lang="ja-JP" altLang="en-US" sz="1200" b="0" i="0" dirty="0">
                <a:solidFill>
                  <a:srgbClr val="000000"/>
                </a:solidFill>
                <a:effectLst/>
                <a:latin typeface="Noto Sans JP"/>
              </a:rPr>
              <a:t>円</a:t>
            </a:r>
            <a:r>
              <a:rPr lang="en-US" altLang="ja-JP" sz="1200" b="0" i="0" dirty="0">
                <a:solidFill>
                  <a:srgbClr val="000000"/>
                </a:solidFill>
                <a:effectLst/>
                <a:latin typeface="Noto Sans JP"/>
              </a:rPr>
              <a:t>/kWh</a:t>
            </a:r>
            <a:r>
              <a:rPr lang="ja-JP" altLang="en-US" sz="1200" b="0" i="0" dirty="0">
                <a:solidFill>
                  <a:srgbClr val="000000"/>
                </a:solidFill>
                <a:effectLst/>
                <a:latin typeface="Noto Sans JP"/>
              </a:rPr>
              <a:t>」になれば、「</a:t>
            </a:r>
            <a:r>
              <a:rPr lang="en-US" altLang="ja-JP" sz="1200" b="0" i="0" dirty="0">
                <a:solidFill>
                  <a:srgbClr val="000000"/>
                </a:solidFill>
                <a:effectLst/>
                <a:latin typeface="Noto Sans JP"/>
              </a:rPr>
              <a:t>2</a:t>
            </a:r>
            <a:r>
              <a:rPr lang="ja-JP" altLang="en-US" sz="1200" b="0" i="0" dirty="0">
                <a:solidFill>
                  <a:srgbClr val="000000"/>
                </a:solidFill>
                <a:effectLst/>
                <a:latin typeface="Noto Sans JP"/>
              </a:rPr>
              <a:t>円</a:t>
            </a:r>
            <a:r>
              <a:rPr lang="en-US" altLang="ja-JP" sz="1200" b="0" i="0" dirty="0">
                <a:solidFill>
                  <a:srgbClr val="000000"/>
                </a:solidFill>
                <a:effectLst/>
                <a:latin typeface="Noto Sans JP"/>
              </a:rPr>
              <a:t>×1,000</a:t>
            </a:r>
            <a:r>
              <a:rPr lang="ja-JP" altLang="en-US" sz="1200" b="0" i="0" dirty="0">
                <a:solidFill>
                  <a:srgbClr val="000000"/>
                </a:solidFill>
                <a:effectLst/>
                <a:latin typeface="Noto Sans JP"/>
              </a:rPr>
              <a:t>万</a:t>
            </a:r>
            <a:r>
              <a:rPr lang="en-US" altLang="ja-JP" sz="1200" b="0" i="0" dirty="0">
                <a:solidFill>
                  <a:srgbClr val="000000"/>
                </a:solidFill>
                <a:effectLst/>
                <a:latin typeface="Noto Sans JP"/>
              </a:rPr>
              <a:t>kWh=2,000</a:t>
            </a:r>
            <a:r>
              <a:rPr lang="ja-JP" altLang="en-US" sz="1200" b="0" i="0" dirty="0">
                <a:solidFill>
                  <a:srgbClr val="000000"/>
                </a:solidFill>
                <a:effectLst/>
                <a:latin typeface="Noto Sans JP"/>
              </a:rPr>
              <a:t>万円」のコストカットが見込めます。</a:t>
            </a:r>
          </a:p>
          <a:p>
            <a:pPr marL="342900" indent="-342900" algn="l" fontAlgn="base">
              <a:buFont typeface="+mj-ea"/>
              <a:buAutoNum type="circleNumDbPlain" startAt="4"/>
            </a:pPr>
            <a:r>
              <a:rPr lang="ja-JP" altLang="en-US" sz="1200" b="0" i="0" dirty="0">
                <a:solidFill>
                  <a:srgbClr val="000000"/>
                </a:solidFill>
                <a:effectLst/>
                <a:latin typeface="Noto Sans JP"/>
              </a:rPr>
              <a:t>再エネ賦課金がかからない</a:t>
            </a:r>
          </a:p>
          <a:p>
            <a:pPr algn="l" fontAlgn="base"/>
            <a:r>
              <a:rPr lang="ja-JP" altLang="en-US" sz="1200" b="0" i="0" dirty="0">
                <a:solidFill>
                  <a:srgbClr val="000000"/>
                </a:solidFill>
                <a:effectLst/>
                <a:latin typeface="Noto Sans JP"/>
              </a:rPr>
              <a:t>オンサイト</a:t>
            </a:r>
            <a:r>
              <a:rPr lang="en-US" altLang="ja-JP" sz="1200" b="0" i="0" dirty="0">
                <a:solidFill>
                  <a:srgbClr val="000000"/>
                </a:solidFill>
                <a:effectLst/>
                <a:latin typeface="Noto Sans JP"/>
              </a:rPr>
              <a:t>PPA</a:t>
            </a:r>
            <a:r>
              <a:rPr lang="ja-JP" altLang="en-US" sz="1200" b="0" i="0" dirty="0">
                <a:solidFill>
                  <a:srgbClr val="000000"/>
                </a:solidFill>
                <a:effectLst/>
                <a:latin typeface="Noto Sans JP"/>
              </a:rPr>
              <a:t>では再エネ賦課金がかかりません。このことが電気料金の安さにも関係しています。再エネ賦課金は</a:t>
            </a:r>
            <a:r>
              <a:rPr lang="en-US" altLang="ja-JP" sz="1200" b="0" i="0" dirty="0">
                <a:solidFill>
                  <a:srgbClr val="000000"/>
                </a:solidFill>
                <a:effectLst/>
                <a:latin typeface="Noto Sans JP"/>
              </a:rPr>
              <a:t>2012</a:t>
            </a:r>
            <a:r>
              <a:rPr lang="ja-JP" altLang="en-US" sz="1200" b="0" i="0" dirty="0">
                <a:solidFill>
                  <a:srgbClr val="000000"/>
                </a:solidFill>
                <a:effectLst/>
                <a:latin typeface="Noto Sans JP"/>
              </a:rPr>
              <a:t>年の</a:t>
            </a:r>
            <a:r>
              <a:rPr lang="en-US" altLang="ja-JP" sz="1200" b="0" i="0" dirty="0">
                <a:solidFill>
                  <a:srgbClr val="000000"/>
                </a:solidFill>
                <a:effectLst/>
                <a:latin typeface="Noto Sans JP"/>
              </a:rPr>
              <a:t>0.22</a:t>
            </a:r>
            <a:r>
              <a:rPr lang="ja-JP" altLang="en-US" sz="1200" b="0" i="0" dirty="0">
                <a:solidFill>
                  <a:srgbClr val="000000"/>
                </a:solidFill>
                <a:effectLst/>
                <a:latin typeface="Noto Sans JP"/>
              </a:rPr>
              <a:t>円</a:t>
            </a:r>
            <a:r>
              <a:rPr lang="en-US" altLang="ja-JP" sz="1200" b="0" i="0" dirty="0">
                <a:solidFill>
                  <a:srgbClr val="000000"/>
                </a:solidFill>
                <a:effectLst/>
                <a:latin typeface="Noto Sans JP"/>
              </a:rPr>
              <a:t>/kWh</a:t>
            </a:r>
            <a:r>
              <a:rPr lang="ja-JP" altLang="en-US" sz="1200" b="0" i="0" dirty="0">
                <a:solidFill>
                  <a:srgbClr val="000000"/>
                </a:solidFill>
                <a:effectLst/>
                <a:latin typeface="Noto Sans JP"/>
              </a:rPr>
              <a:t>から、</a:t>
            </a:r>
            <a:r>
              <a:rPr lang="en-US" altLang="ja-JP" sz="1200" b="0" i="0" dirty="0">
                <a:solidFill>
                  <a:srgbClr val="000000"/>
                </a:solidFill>
                <a:effectLst/>
                <a:latin typeface="Noto Sans JP"/>
              </a:rPr>
              <a:t>2021</a:t>
            </a:r>
            <a:r>
              <a:rPr lang="ja-JP" altLang="en-US" sz="1200" b="0" i="0" dirty="0">
                <a:solidFill>
                  <a:srgbClr val="000000"/>
                </a:solidFill>
                <a:effectLst/>
                <a:latin typeface="Noto Sans JP"/>
              </a:rPr>
              <a:t>年の</a:t>
            </a:r>
            <a:r>
              <a:rPr lang="en-US" altLang="ja-JP" sz="1200" b="0" i="0" dirty="0">
                <a:solidFill>
                  <a:srgbClr val="000000"/>
                </a:solidFill>
                <a:effectLst/>
                <a:latin typeface="Noto Sans JP"/>
              </a:rPr>
              <a:t>3.36</a:t>
            </a:r>
            <a:r>
              <a:rPr lang="ja-JP" altLang="en-US" sz="1200" b="0" i="0" dirty="0">
                <a:solidFill>
                  <a:srgbClr val="000000"/>
                </a:solidFill>
                <a:effectLst/>
                <a:latin typeface="Noto Sans JP"/>
              </a:rPr>
              <a:t>円</a:t>
            </a:r>
            <a:r>
              <a:rPr lang="en-US" altLang="ja-JP" sz="1200" b="0" i="0" dirty="0">
                <a:solidFill>
                  <a:srgbClr val="000000"/>
                </a:solidFill>
                <a:effectLst/>
                <a:latin typeface="Noto Sans JP"/>
              </a:rPr>
              <a:t>/kWh</a:t>
            </a:r>
            <a:r>
              <a:rPr lang="ja-JP" altLang="en-US" sz="1200" b="0" i="0" dirty="0">
                <a:solidFill>
                  <a:srgbClr val="000000"/>
                </a:solidFill>
                <a:effectLst/>
                <a:latin typeface="Noto Sans JP"/>
              </a:rPr>
              <a:t>まで年々上昇を続けています。今後も再生可能エネルギー普及によって上昇が見込まれることから、再エネ賦課金がかからないオンサイト</a:t>
            </a:r>
            <a:r>
              <a:rPr lang="en-US" altLang="ja-JP" sz="1200" b="0" i="0" dirty="0">
                <a:solidFill>
                  <a:srgbClr val="000000"/>
                </a:solidFill>
                <a:effectLst/>
                <a:latin typeface="Noto Sans JP"/>
              </a:rPr>
              <a:t>PPA</a:t>
            </a:r>
            <a:r>
              <a:rPr lang="ja-JP" altLang="en-US" sz="1200" b="0" i="0" dirty="0">
                <a:solidFill>
                  <a:srgbClr val="000000"/>
                </a:solidFill>
                <a:effectLst/>
                <a:latin typeface="Noto Sans JP"/>
              </a:rPr>
              <a:t>のメリットが大きくなるでしょう。</a:t>
            </a:r>
          </a:p>
          <a:p>
            <a:pPr marL="342900" indent="-342900" algn="l" fontAlgn="base">
              <a:buFont typeface="+mj-ea"/>
              <a:buAutoNum type="circleNumDbPlain" startAt="5"/>
            </a:pPr>
            <a:r>
              <a:rPr lang="ja-JP" altLang="en-US" sz="1200" b="0" i="0" dirty="0">
                <a:solidFill>
                  <a:srgbClr val="000000"/>
                </a:solidFill>
                <a:effectLst/>
                <a:latin typeface="Noto Sans JP"/>
              </a:rPr>
              <a:t>補助金制度を活用できる</a:t>
            </a:r>
          </a:p>
          <a:p>
            <a:pPr algn="l" fontAlgn="base"/>
            <a:r>
              <a:rPr lang="ja-JP" altLang="en-US" sz="1200" b="0" i="0" dirty="0">
                <a:solidFill>
                  <a:srgbClr val="000000"/>
                </a:solidFill>
                <a:effectLst/>
                <a:latin typeface="Noto Sans JP"/>
              </a:rPr>
              <a:t>国と自治体は再生可能エネルギー活用による脱炭素化を進めており、オンサイト</a:t>
            </a:r>
            <a:r>
              <a:rPr lang="en-US" altLang="ja-JP" sz="1200" b="0" i="0" dirty="0">
                <a:solidFill>
                  <a:srgbClr val="000000"/>
                </a:solidFill>
                <a:effectLst/>
                <a:latin typeface="Noto Sans JP"/>
              </a:rPr>
              <a:t>PPA</a:t>
            </a:r>
            <a:r>
              <a:rPr lang="ja-JP" altLang="en-US" sz="1200" b="0" i="0" dirty="0">
                <a:solidFill>
                  <a:srgbClr val="000000"/>
                </a:solidFill>
                <a:effectLst/>
                <a:latin typeface="Noto Sans JP"/>
              </a:rPr>
              <a:t>にも補助金を出しています。</a:t>
            </a:r>
          </a:p>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34</a:t>
            </a:fld>
            <a:endParaRPr kumimoji="1" lang="ja-JP" altLang="en-US" dirty="0"/>
          </a:p>
        </p:txBody>
      </p:sp>
    </p:spTree>
    <p:extLst>
      <p:ext uri="{BB962C8B-B14F-4D97-AF65-F5344CB8AC3E}">
        <p14:creationId xmlns:p14="http://schemas.microsoft.com/office/powerpoint/2010/main" val="22974268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pPr algn="l" fontAlgn="base"/>
            <a:r>
              <a:rPr lang="ja-JP" altLang="en-US" b="1" i="0" dirty="0">
                <a:solidFill>
                  <a:srgbClr val="000000"/>
                </a:solidFill>
                <a:effectLst/>
                <a:latin typeface="Noto Sans JP"/>
              </a:rPr>
              <a:t>①契約期間が長い</a:t>
            </a:r>
          </a:p>
          <a:p>
            <a:pPr algn="l" fontAlgn="base"/>
            <a:r>
              <a:rPr lang="ja-JP" altLang="en-US" b="0" i="0" dirty="0">
                <a:solidFill>
                  <a:srgbClr val="000000"/>
                </a:solidFill>
                <a:effectLst/>
                <a:latin typeface="Noto Sans JP"/>
              </a:rPr>
              <a:t>オンサイト</a:t>
            </a:r>
            <a:r>
              <a:rPr lang="en-US" altLang="ja-JP" b="0" i="0" dirty="0">
                <a:solidFill>
                  <a:srgbClr val="000000"/>
                </a:solidFill>
                <a:effectLst/>
                <a:latin typeface="Noto Sans JP"/>
              </a:rPr>
              <a:t>PPA</a:t>
            </a:r>
            <a:r>
              <a:rPr lang="ja-JP" altLang="en-US" b="0" i="0" dirty="0">
                <a:solidFill>
                  <a:srgbClr val="000000"/>
                </a:solidFill>
                <a:effectLst/>
                <a:latin typeface="Noto Sans JP"/>
              </a:rPr>
              <a:t>の契約期間は、一般的に</a:t>
            </a:r>
            <a:r>
              <a:rPr lang="en-US" altLang="ja-JP" b="0" i="0" dirty="0">
                <a:solidFill>
                  <a:srgbClr val="000000"/>
                </a:solidFill>
                <a:effectLst/>
                <a:latin typeface="Noto Sans JP"/>
              </a:rPr>
              <a:t>15</a:t>
            </a:r>
            <a:r>
              <a:rPr lang="ja-JP" altLang="en-US" b="0" i="0" dirty="0">
                <a:solidFill>
                  <a:srgbClr val="000000"/>
                </a:solidFill>
                <a:effectLst/>
                <a:latin typeface="Noto Sans JP"/>
              </a:rPr>
              <a:t>年～</a:t>
            </a:r>
            <a:r>
              <a:rPr lang="en-US" altLang="ja-JP" b="0" i="0" dirty="0">
                <a:solidFill>
                  <a:srgbClr val="000000"/>
                </a:solidFill>
                <a:effectLst/>
                <a:latin typeface="Noto Sans JP"/>
              </a:rPr>
              <a:t>25</a:t>
            </a:r>
            <a:r>
              <a:rPr lang="ja-JP" altLang="en-US" b="0" i="0" dirty="0">
                <a:solidFill>
                  <a:srgbClr val="000000"/>
                </a:solidFill>
                <a:effectLst/>
                <a:latin typeface="Noto Sans JP"/>
              </a:rPr>
              <a:t>年と長期にわたります。発電事業者は初期費用とメンテナンス・管理費用を、月々の電気料金で回収して利益を出さなければならないからです。契約期間中の移動や廃棄はできないため、長期的な計画を立てたうえで契約する必要があります。</a:t>
            </a:r>
            <a:endParaRPr lang="en-US" altLang="ja-JP" b="0" i="0" dirty="0">
              <a:solidFill>
                <a:srgbClr val="000000"/>
              </a:solidFill>
              <a:effectLst/>
              <a:latin typeface="Noto Sans JP"/>
            </a:endParaRPr>
          </a:p>
          <a:p>
            <a:pPr algn="l" fontAlgn="base"/>
            <a:endParaRPr lang="ja-JP" altLang="en-US" b="0" i="0" dirty="0">
              <a:solidFill>
                <a:srgbClr val="000000"/>
              </a:solidFill>
              <a:effectLst/>
              <a:latin typeface="Noto Sans JP"/>
            </a:endParaRPr>
          </a:p>
          <a:p>
            <a:pPr algn="l" fontAlgn="base"/>
            <a:r>
              <a:rPr lang="ja-JP" altLang="en-US" b="1" i="0" dirty="0">
                <a:solidFill>
                  <a:srgbClr val="000000"/>
                </a:solidFill>
                <a:effectLst/>
                <a:latin typeface="Noto Sans JP"/>
              </a:rPr>
              <a:t>②契約終了後のメンテナンスは自己負担</a:t>
            </a:r>
          </a:p>
          <a:p>
            <a:pPr algn="l" fontAlgn="base"/>
            <a:r>
              <a:rPr lang="ja-JP" altLang="en-US" b="0" i="0" dirty="0">
                <a:solidFill>
                  <a:srgbClr val="000000"/>
                </a:solidFill>
                <a:effectLst/>
                <a:latin typeface="Noto Sans JP"/>
              </a:rPr>
              <a:t>契約満了後に設備と所有権を譲り受けた場合は、メンテナンスコストが自己負担になります（契約条件によって異なります）。</a:t>
            </a:r>
          </a:p>
          <a:p>
            <a:pPr algn="l" fontAlgn="base"/>
            <a:r>
              <a:rPr lang="ja-JP" altLang="en-US" b="0" i="0" dirty="0">
                <a:solidFill>
                  <a:srgbClr val="000000"/>
                </a:solidFill>
                <a:effectLst/>
                <a:latin typeface="Noto Sans JP"/>
              </a:rPr>
              <a:t>自家消費や売電できることはメリットですが、老朽化したシステムを維持するためのコストを想定しなければなりません。また、廃棄費用もかかります。</a:t>
            </a:r>
          </a:p>
          <a:p>
            <a:pPr algn="l" fontAlgn="base"/>
            <a:endParaRPr lang="en-US" altLang="ja-JP" b="1" i="0" dirty="0">
              <a:solidFill>
                <a:srgbClr val="000000"/>
              </a:solidFill>
              <a:effectLst/>
              <a:latin typeface="Noto Sans JP"/>
            </a:endParaRPr>
          </a:p>
          <a:p>
            <a:pPr algn="l" fontAlgn="base"/>
            <a:r>
              <a:rPr lang="ja-JP" altLang="en-US" b="1" i="0" dirty="0">
                <a:solidFill>
                  <a:srgbClr val="000000"/>
                </a:solidFill>
                <a:effectLst/>
                <a:latin typeface="Noto Sans JP"/>
              </a:rPr>
              <a:t>③発電事業者からの審査が必要</a:t>
            </a:r>
          </a:p>
          <a:p>
            <a:pPr algn="l" fontAlgn="base"/>
            <a:r>
              <a:rPr lang="ja-JP" altLang="en-US" b="0" i="0" dirty="0">
                <a:solidFill>
                  <a:srgbClr val="000000"/>
                </a:solidFill>
                <a:effectLst/>
                <a:latin typeface="Noto Sans JP"/>
              </a:rPr>
              <a:t>十分な発電量が見込めない場合や、設置が難しい場所などの場合は、発電事業者に断られる可能性があります。</a:t>
            </a:r>
          </a:p>
          <a:p>
            <a:r>
              <a:rPr lang="ja-JP" altLang="en-US" dirty="0"/>
              <a:t>もちろん、砂漠の多いアラブは日射量が多く、同じ太陽光発電でも</a:t>
            </a:r>
            <a:r>
              <a:rPr lang="ja-JP" altLang="en-US" i="1" dirty="0"/>
              <a:t>日本と比べて</a:t>
            </a:r>
            <a:r>
              <a:rPr lang="en-US" altLang="ja-JP" i="1" dirty="0"/>
              <a:t>2</a:t>
            </a:r>
            <a:r>
              <a:rPr lang="ja-JP" altLang="en-US" i="1" dirty="0"/>
              <a:t>倍近く発電するため、発電コストが安くなります。</a:t>
            </a:r>
            <a:br>
              <a:rPr lang="ja-JP" altLang="en-US" dirty="0"/>
            </a:br>
            <a:r>
              <a:rPr lang="ja-JP" altLang="en-US" dirty="0"/>
              <a:t>それでも、こういった数値を考えると、「</a:t>
            </a:r>
            <a:r>
              <a:rPr lang="en-US" altLang="ja-JP" dirty="0"/>
              <a:t>3.36</a:t>
            </a:r>
            <a:r>
              <a:rPr lang="ja-JP" altLang="en-US" dirty="0"/>
              <a:t>円</a:t>
            </a:r>
            <a:r>
              <a:rPr lang="en-US" altLang="ja-JP" dirty="0"/>
              <a:t>/kWh</a:t>
            </a:r>
            <a:r>
              <a:rPr lang="ja-JP" altLang="en-US" dirty="0"/>
              <a:t>で買ってくれるなら、太陽光発電所を作って電気を売りますよ」ということが、どれだけすごいことかわかりますね。</a:t>
            </a:r>
          </a:p>
          <a:p>
            <a:r>
              <a:rPr lang="ja-JP" altLang="en-US" dirty="0"/>
              <a:t>日本では、「太陽光発電は環境に良いけど、コストが高いよね」というイメージですが、世界的に見ると、「太陽光発電は環境に良いし、コストも安いよね」というイメージが主流になってきているといえます。</a:t>
            </a:r>
            <a:br>
              <a:rPr lang="ja-JP" altLang="en-US" dirty="0"/>
            </a:br>
            <a:endParaRPr lang="ja-JP" altLang="en-US" dirty="0"/>
          </a:p>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35</a:t>
            </a:fld>
            <a:endParaRPr kumimoji="1" lang="ja-JP" altLang="en-US" dirty="0"/>
          </a:p>
        </p:txBody>
      </p:sp>
    </p:spTree>
    <p:extLst>
      <p:ext uri="{BB962C8B-B14F-4D97-AF65-F5344CB8AC3E}">
        <p14:creationId xmlns:p14="http://schemas.microsoft.com/office/powerpoint/2010/main" val="255042234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r>
              <a:rPr lang="ja-JP" altLang="en-US" b="0" i="0" dirty="0">
                <a:solidFill>
                  <a:srgbClr val="000000"/>
                </a:solidFill>
                <a:effectLst/>
                <a:latin typeface="Noto Sans JP"/>
              </a:rPr>
              <a:t>オフサイト</a:t>
            </a:r>
            <a:r>
              <a:rPr lang="en-US" altLang="ja-JP" b="0" i="0" dirty="0">
                <a:solidFill>
                  <a:srgbClr val="000000"/>
                </a:solidFill>
                <a:effectLst/>
                <a:latin typeface="Noto Sans JP"/>
              </a:rPr>
              <a:t>PPA</a:t>
            </a:r>
            <a:r>
              <a:rPr lang="ja-JP" altLang="en-US" b="0" i="0" dirty="0">
                <a:solidFill>
                  <a:srgbClr val="000000"/>
                </a:solidFill>
                <a:effectLst/>
                <a:latin typeface="Noto Sans JP"/>
              </a:rPr>
              <a:t>は、発電事業者（</a:t>
            </a:r>
            <a:r>
              <a:rPr lang="en-US" altLang="ja-JP" b="0" i="0" dirty="0">
                <a:solidFill>
                  <a:srgbClr val="000000"/>
                </a:solidFill>
                <a:effectLst/>
                <a:latin typeface="Noto Sans JP"/>
              </a:rPr>
              <a:t>PPA</a:t>
            </a:r>
            <a:r>
              <a:rPr lang="ja-JP" altLang="en-US" b="0" i="0" dirty="0">
                <a:solidFill>
                  <a:srgbClr val="000000"/>
                </a:solidFill>
                <a:effectLst/>
                <a:latin typeface="Noto Sans JP"/>
              </a:rPr>
              <a:t>事業者）が一般送電網を介して、特定の一般需要家に電気を提供する仕組みです</a:t>
            </a:r>
            <a:endParaRPr lang="ja-JP" altLang="en-US" dirty="0"/>
          </a:p>
          <a:p>
            <a:pPr algn="l" fontAlgn="base"/>
            <a:r>
              <a:rPr lang="ja-JP" altLang="en-US" b="0" i="0" dirty="0">
                <a:solidFill>
                  <a:srgbClr val="000000"/>
                </a:solidFill>
                <a:effectLst/>
                <a:latin typeface="Noto Sans JP"/>
              </a:rPr>
              <a:t>発電所の所有者が発電事業者である点はオンサイト</a:t>
            </a:r>
            <a:r>
              <a:rPr lang="en-US" altLang="ja-JP" b="0" i="0" dirty="0">
                <a:solidFill>
                  <a:srgbClr val="000000"/>
                </a:solidFill>
                <a:effectLst/>
                <a:latin typeface="Noto Sans JP"/>
              </a:rPr>
              <a:t>PPA</a:t>
            </a:r>
            <a:r>
              <a:rPr lang="ja-JP" altLang="en-US" b="0" i="0" dirty="0">
                <a:solidFill>
                  <a:srgbClr val="000000"/>
                </a:solidFill>
                <a:effectLst/>
                <a:latin typeface="Noto Sans JP"/>
              </a:rPr>
              <a:t>と同じですが、次の</a:t>
            </a:r>
            <a:r>
              <a:rPr lang="en-US" altLang="ja-JP" b="0" i="0" dirty="0">
                <a:solidFill>
                  <a:srgbClr val="000000"/>
                </a:solidFill>
                <a:effectLst/>
                <a:latin typeface="Noto Sans JP"/>
              </a:rPr>
              <a:t>2</a:t>
            </a:r>
            <a:r>
              <a:rPr lang="ja-JP" altLang="en-US" b="0" i="0" dirty="0">
                <a:solidFill>
                  <a:srgbClr val="000000"/>
                </a:solidFill>
                <a:effectLst/>
                <a:latin typeface="Noto Sans JP"/>
              </a:rPr>
              <a:t>点が異なります。</a:t>
            </a:r>
          </a:p>
          <a:p>
            <a:pPr marL="342900" indent="-342900" algn="l" fontAlgn="base">
              <a:buFont typeface="+mj-ea"/>
              <a:buAutoNum type="circleNumDbPlain"/>
            </a:pPr>
            <a:r>
              <a:rPr lang="ja-JP" altLang="en-US" b="0" i="0" dirty="0">
                <a:solidFill>
                  <a:srgbClr val="000000"/>
                </a:solidFill>
                <a:effectLst/>
                <a:latin typeface="Noto Sans JP"/>
              </a:rPr>
              <a:t>発電設備が電力を利用する場から離れた発電事業者保有の敷地にある。</a:t>
            </a:r>
          </a:p>
          <a:p>
            <a:pPr marL="342900" indent="-342900" algn="l" fontAlgn="base">
              <a:buFont typeface="+mj-ea"/>
              <a:buAutoNum type="circleNumDbPlain"/>
            </a:pPr>
            <a:r>
              <a:rPr lang="ja-JP" altLang="en-US" b="0" i="0" dirty="0">
                <a:solidFill>
                  <a:srgbClr val="000000"/>
                </a:solidFill>
                <a:effectLst/>
                <a:latin typeface="Noto Sans JP"/>
              </a:rPr>
              <a:t>送電時に小売電気事業者を経由する。</a:t>
            </a:r>
          </a:p>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36</a:t>
            </a:fld>
            <a:endParaRPr kumimoji="1" lang="ja-JP" altLang="en-US" dirty="0"/>
          </a:p>
        </p:txBody>
      </p:sp>
    </p:spTree>
    <p:extLst>
      <p:ext uri="{BB962C8B-B14F-4D97-AF65-F5344CB8AC3E}">
        <p14:creationId xmlns:p14="http://schemas.microsoft.com/office/powerpoint/2010/main" val="62730820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pPr algn="l" fontAlgn="base"/>
            <a:r>
              <a:rPr lang="ja-JP" altLang="en-US" b="0" i="0" dirty="0">
                <a:solidFill>
                  <a:srgbClr val="000000"/>
                </a:solidFill>
                <a:effectLst/>
                <a:latin typeface="Noto Sans JP"/>
              </a:rPr>
              <a:t>オフサイト</a:t>
            </a:r>
            <a:r>
              <a:rPr lang="en-US" altLang="ja-JP" b="0" i="0" dirty="0">
                <a:solidFill>
                  <a:srgbClr val="000000"/>
                </a:solidFill>
                <a:effectLst/>
                <a:latin typeface="Noto Sans JP"/>
              </a:rPr>
              <a:t>PPA</a:t>
            </a:r>
            <a:r>
              <a:rPr lang="ja-JP" altLang="en-US" b="0" i="0" dirty="0">
                <a:solidFill>
                  <a:srgbClr val="000000"/>
                </a:solidFill>
                <a:effectLst/>
                <a:latin typeface="Noto Sans JP"/>
              </a:rPr>
              <a:t>は、敷地内に発電所を置くスペースが十分確保できない企業におすすめです。初期費用とランニングコストをかけずに太陽光発電設備を利用できます。</a:t>
            </a:r>
            <a:endParaRPr lang="en-US" altLang="ja-JP" b="0" i="0" dirty="0">
              <a:solidFill>
                <a:srgbClr val="000000"/>
              </a:solidFill>
              <a:effectLst/>
              <a:latin typeface="Noto Sans JP"/>
            </a:endParaRPr>
          </a:p>
          <a:p>
            <a:pPr algn="l" fontAlgn="base"/>
            <a:r>
              <a:rPr lang="ja-JP" altLang="en-US" b="0" i="0" dirty="0">
                <a:solidFill>
                  <a:srgbClr val="000000"/>
                </a:solidFill>
                <a:effectLst/>
                <a:latin typeface="Noto Sans JP"/>
              </a:rPr>
              <a:t>例えば、設置スペースを確保しにくい都心部に複数の事業所があるような場合に、遠隔地の発電所から一般送電網を介して電力を確保できます。</a:t>
            </a:r>
          </a:p>
          <a:p>
            <a:pPr algn="l" fontAlgn="base"/>
            <a:r>
              <a:rPr lang="ja-JP" altLang="en-US" b="0" i="0" dirty="0">
                <a:solidFill>
                  <a:srgbClr val="000000"/>
                </a:solidFill>
                <a:effectLst/>
                <a:latin typeface="Noto Sans JP"/>
              </a:rPr>
              <a:t>電気を利用するまでの流れは以下のとおりです。</a:t>
            </a:r>
          </a:p>
          <a:p>
            <a:pPr marL="342900" indent="-342900" algn="l" fontAlgn="base">
              <a:buFont typeface="+mj-ea"/>
              <a:buAutoNum type="circleNumDbPlain"/>
            </a:pPr>
            <a:r>
              <a:rPr lang="ja-JP" altLang="en-US" b="0" i="0" dirty="0">
                <a:solidFill>
                  <a:srgbClr val="000000"/>
                </a:solidFill>
                <a:effectLst/>
                <a:latin typeface="Noto Sans JP"/>
              </a:rPr>
              <a:t>需要家と発電事業者が契約を結ぶ</a:t>
            </a:r>
          </a:p>
          <a:p>
            <a:pPr marL="342900" indent="-342900" algn="l" fontAlgn="base">
              <a:buFont typeface="+mj-ea"/>
              <a:buAutoNum type="circleNumDbPlain"/>
            </a:pPr>
            <a:r>
              <a:rPr lang="ja-JP" altLang="en-US" b="0" i="0" dirty="0">
                <a:solidFill>
                  <a:srgbClr val="000000"/>
                </a:solidFill>
                <a:effectLst/>
                <a:latin typeface="Noto Sans JP"/>
              </a:rPr>
              <a:t>発電事業者が太陽光発電設備で発電して小売電気事業者に送電</a:t>
            </a:r>
          </a:p>
          <a:p>
            <a:pPr marL="342900" indent="-342900" algn="l" fontAlgn="base">
              <a:buFont typeface="+mj-ea"/>
              <a:buAutoNum type="circleNumDbPlain"/>
            </a:pPr>
            <a:r>
              <a:rPr lang="ja-JP" altLang="en-US" b="0" i="0" dirty="0">
                <a:solidFill>
                  <a:srgbClr val="000000"/>
                </a:solidFill>
                <a:effectLst/>
                <a:latin typeface="Noto Sans JP"/>
              </a:rPr>
              <a:t>小売電気事業者が需要家に送電</a:t>
            </a:r>
          </a:p>
          <a:p>
            <a:pPr marL="342900" indent="-342900" algn="l" fontAlgn="base">
              <a:buFont typeface="+mj-ea"/>
              <a:buAutoNum type="circleNumDbPlain"/>
            </a:pPr>
            <a:r>
              <a:rPr lang="ja-JP" altLang="en-US" b="0" i="0" dirty="0">
                <a:solidFill>
                  <a:srgbClr val="000000"/>
                </a:solidFill>
                <a:effectLst/>
                <a:latin typeface="Noto Sans JP"/>
              </a:rPr>
              <a:t>需要家が電気を使う</a:t>
            </a:r>
          </a:p>
          <a:p>
            <a:pPr marL="342900" indent="-342900" algn="l" fontAlgn="base">
              <a:buFont typeface="+mj-ea"/>
              <a:buAutoNum type="circleNumDbPlain"/>
            </a:pPr>
            <a:r>
              <a:rPr lang="ja-JP" altLang="en-US" b="0" i="0" dirty="0">
                <a:solidFill>
                  <a:srgbClr val="000000"/>
                </a:solidFill>
                <a:effectLst/>
                <a:latin typeface="Noto Sans JP"/>
              </a:rPr>
              <a:t>利用した電気量に応じて需要家が発電事業者に料金を支払う</a:t>
            </a:r>
          </a:p>
          <a:p>
            <a:br>
              <a:rPr lang="ja-JP" altLang="en-US" dirty="0"/>
            </a:br>
            <a:endParaRPr lang="ja-JP" altLang="en-US" dirty="0"/>
          </a:p>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37</a:t>
            </a:fld>
            <a:endParaRPr kumimoji="1" lang="ja-JP" altLang="en-US" dirty="0"/>
          </a:p>
        </p:txBody>
      </p:sp>
    </p:spTree>
    <p:extLst>
      <p:ext uri="{BB962C8B-B14F-4D97-AF65-F5344CB8AC3E}">
        <p14:creationId xmlns:p14="http://schemas.microsoft.com/office/powerpoint/2010/main" val="389953213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pPr fontAlgn="base"/>
            <a:r>
              <a:rPr lang="ja-JP" altLang="en-US" sz="1200" b="0" i="0" dirty="0">
                <a:solidFill>
                  <a:srgbClr val="000000"/>
                </a:solidFill>
                <a:effectLst/>
                <a:latin typeface="HG丸ｺﾞｼｯｸM-PRO" panose="020F0600000000000000" pitchFamily="50" charset="-128"/>
                <a:ea typeface="HG丸ｺﾞｼｯｸM-PRO" panose="020F0600000000000000" pitchFamily="50" charset="-128"/>
              </a:rPr>
              <a:t>オフサイト</a:t>
            </a:r>
            <a:r>
              <a:rPr lang="en-US" altLang="ja-JP" sz="1200" b="0" i="0" dirty="0">
                <a:solidFill>
                  <a:srgbClr val="000000"/>
                </a:solidFill>
                <a:effectLst/>
                <a:latin typeface="HG丸ｺﾞｼｯｸM-PRO" panose="020F0600000000000000" pitchFamily="50" charset="-128"/>
                <a:ea typeface="HG丸ｺﾞｼｯｸM-PRO" panose="020F0600000000000000" pitchFamily="50" charset="-128"/>
              </a:rPr>
              <a:t>PPA</a:t>
            </a:r>
            <a:r>
              <a:rPr lang="ja-JP" altLang="en-US" sz="1200" b="0" i="0" dirty="0">
                <a:solidFill>
                  <a:srgbClr val="000000"/>
                </a:solidFill>
                <a:effectLst/>
                <a:latin typeface="HG丸ｺﾞｼｯｸM-PRO" panose="020F0600000000000000" pitchFamily="50" charset="-128"/>
                <a:ea typeface="HG丸ｺﾞｼｯｸM-PRO" panose="020F0600000000000000" pitchFamily="50" charset="-128"/>
              </a:rPr>
              <a:t>の</a:t>
            </a:r>
            <a:r>
              <a:rPr lang="ja-JP" altLang="en-US" sz="1200" dirty="0">
                <a:solidFill>
                  <a:srgbClr val="000000"/>
                </a:solidFill>
                <a:latin typeface="HG丸ｺﾞｼｯｸM-PRO" panose="020F0600000000000000" pitchFamily="50" charset="-128"/>
                <a:ea typeface="HG丸ｺﾞｼｯｸM-PRO" panose="020F0600000000000000" pitchFamily="50" charset="-128"/>
              </a:rPr>
              <a:t>需要家の</a:t>
            </a:r>
            <a:r>
              <a:rPr lang="ja-JP" altLang="en-US" sz="1200" b="0" i="0" dirty="0">
                <a:solidFill>
                  <a:srgbClr val="000000"/>
                </a:solidFill>
                <a:effectLst/>
                <a:latin typeface="HG丸ｺﾞｼｯｸM-PRO" panose="020F0600000000000000" pitchFamily="50" charset="-128"/>
                <a:ea typeface="HG丸ｺﾞｼｯｸM-PRO" panose="020F0600000000000000" pitchFamily="50" charset="-128"/>
              </a:rPr>
              <a:t>メリットは、オンサイト</a:t>
            </a:r>
            <a:r>
              <a:rPr lang="en-US" altLang="ja-JP" sz="1200" b="0" i="0" dirty="0">
                <a:solidFill>
                  <a:srgbClr val="000000"/>
                </a:solidFill>
                <a:effectLst/>
                <a:latin typeface="HG丸ｺﾞｼｯｸM-PRO" panose="020F0600000000000000" pitchFamily="50" charset="-128"/>
                <a:ea typeface="HG丸ｺﾞｼｯｸM-PRO" panose="020F0600000000000000" pitchFamily="50" charset="-128"/>
              </a:rPr>
              <a:t>PPA</a:t>
            </a:r>
            <a:r>
              <a:rPr lang="ja-JP" altLang="en-US" sz="1200" b="0" i="0" dirty="0">
                <a:solidFill>
                  <a:srgbClr val="000000"/>
                </a:solidFill>
                <a:effectLst/>
                <a:latin typeface="HG丸ｺﾞｼｯｸM-PRO" panose="020F0600000000000000" pitchFamily="50" charset="-128"/>
                <a:ea typeface="HG丸ｺﾞｼｯｸM-PRO" panose="020F0600000000000000" pitchFamily="50" charset="-128"/>
              </a:rPr>
              <a:t>と同様で次のとおりです。</a:t>
            </a:r>
          </a:p>
          <a:p>
            <a:pPr marL="342900" indent="-342900" algn="l" fontAlgn="base">
              <a:buFont typeface="+mj-ea"/>
              <a:buAutoNum type="circleNumDbPlain"/>
            </a:pPr>
            <a:r>
              <a:rPr lang="ja-JP" altLang="en-US" sz="1200" b="0" i="0" dirty="0">
                <a:solidFill>
                  <a:srgbClr val="000000"/>
                </a:solidFill>
                <a:effectLst/>
                <a:latin typeface="HG丸ｺﾞｼｯｸM-PRO" panose="020F0600000000000000" pitchFamily="50" charset="-128"/>
                <a:ea typeface="HG丸ｺﾞｼｯｸM-PRO" panose="020F0600000000000000" pitchFamily="50" charset="-128"/>
              </a:rPr>
              <a:t>初期費用ゼロ</a:t>
            </a:r>
          </a:p>
          <a:p>
            <a:pPr marL="342900" indent="-342900" algn="l" fontAlgn="base">
              <a:spcAft>
                <a:spcPts val="1200"/>
              </a:spcAft>
              <a:buFont typeface="+mj-ea"/>
              <a:buAutoNum type="circleNumDbPlain"/>
            </a:pPr>
            <a:r>
              <a:rPr lang="ja-JP" altLang="en-US" sz="1200" b="0" i="0" dirty="0">
                <a:solidFill>
                  <a:srgbClr val="000000"/>
                </a:solidFill>
                <a:effectLst/>
                <a:latin typeface="HG丸ｺﾞｼｯｸM-PRO" panose="020F0600000000000000" pitchFamily="50" charset="-128"/>
                <a:ea typeface="HG丸ｺﾞｼｯｸM-PRO" panose="020F0600000000000000" pitchFamily="50" charset="-128"/>
              </a:rPr>
              <a:t>メンテナンス・管理費用も無料</a:t>
            </a:r>
            <a:endParaRPr lang="en-US" altLang="ja-JP" sz="1200" b="0" i="0" dirty="0">
              <a:solidFill>
                <a:srgbClr val="000000"/>
              </a:solidFill>
              <a:effectLst/>
              <a:latin typeface="HG丸ｺﾞｼｯｸM-PRO" panose="020F0600000000000000" pitchFamily="50" charset="-128"/>
              <a:ea typeface="HG丸ｺﾞｼｯｸM-PRO" panose="020F0600000000000000" pitchFamily="50" charset="-128"/>
            </a:endParaRPr>
          </a:p>
          <a:p>
            <a:pPr algn="l" fontAlgn="base">
              <a:spcAft>
                <a:spcPts val="1200"/>
              </a:spcAft>
            </a:pPr>
            <a:r>
              <a:rPr lang="ja-JP" altLang="en-US" sz="1200" b="0" i="0" dirty="0">
                <a:solidFill>
                  <a:srgbClr val="000000"/>
                </a:solidFill>
                <a:effectLst/>
                <a:latin typeface="HG丸ｺﾞｼｯｸM-PRO" panose="020F0600000000000000" pitchFamily="50" charset="-128"/>
                <a:ea typeface="HG丸ｺﾞｼｯｸM-PRO" panose="020F0600000000000000" pitchFamily="50" charset="-128"/>
              </a:rPr>
              <a:t>オフサイト</a:t>
            </a:r>
            <a:r>
              <a:rPr lang="en-US" altLang="ja-JP" sz="1200" b="0" i="0" dirty="0">
                <a:solidFill>
                  <a:srgbClr val="000000"/>
                </a:solidFill>
                <a:effectLst/>
                <a:latin typeface="HG丸ｺﾞｼｯｸM-PRO" panose="020F0600000000000000" pitchFamily="50" charset="-128"/>
                <a:ea typeface="HG丸ｺﾞｼｯｸM-PRO" panose="020F0600000000000000" pitchFamily="50" charset="-128"/>
              </a:rPr>
              <a:t>PPA</a:t>
            </a:r>
            <a:r>
              <a:rPr lang="ja-JP" altLang="en-US" sz="1200" b="0" i="0" dirty="0">
                <a:solidFill>
                  <a:srgbClr val="000000"/>
                </a:solidFill>
                <a:effectLst/>
                <a:latin typeface="HG丸ｺﾞｼｯｸM-PRO" panose="020F0600000000000000" pitchFamily="50" charset="-128"/>
                <a:ea typeface="HG丸ｺﾞｼｯｸM-PRO" panose="020F0600000000000000" pitchFamily="50" charset="-128"/>
              </a:rPr>
              <a:t>ならではのメリットは、複数の事業所に送電できることと、発電量を増やしやすいことです。それぞれ解説します。</a:t>
            </a:r>
          </a:p>
          <a:p>
            <a:pPr algn="l" fontAlgn="base"/>
            <a:r>
              <a:rPr lang="ja-JP" altLang="en-US" sz="1200" b="1" i="0" dirty="0">
                <a:solidFill>
                  <a:srgbClr val="000000"/>
                </a:solidFill>
                <a:effectLst/>
                <a:latin typeface="HG丸ｺﾞｼｯｸM-PRO" panose="020F0600000000000000" pitchFamily="50" charset="-128"/>
                <a:ea typeface="HG丸ｺﾞｼｯｸM-PRO" panose="020F0600000000000000" pitchFamily="50" charset="-128"/>
              </a:rPr>
              <a:t>③複数の事業所に送電できる</a:t>
            </a:r>
          </a:p>
          <a:p>
            <a:pPr algn="l" fontAlgn="base">
              <a:spcAft>
                <a:spcPts val="1200"/>
              </a:spcAft>
            </a:pPr>
            <a:r>
              <a:rPr lang="ja-JP" altLang="en-US" sz="1200" b="0" i="0" dirty="0">
                <a:solidFill>
                  <a:srgbClr val="000000"/>
                </a:solidFill>
                <a:effectLst/>
                <a:latin typeface="HG丸ｺﾞｼｯｸM-PRO" panose="020F0600000000000000" pitchFamily="50" charset="-128"/>
                <a:ea typeface="HG丸ｺﾞｼｯｸM-PRO" panose="020F0600000000000000" pitchFamily="50" charset="-128"/>
              </a:rPr>
              <a:t>オフサイト</a:t>
            </a:r>
            <a:r>
              <a:rPr lang="en-US" altLang="ja-JP" sz="1200" b="0" i="0" dirty="0">
                <a:solidFill>
                  <a:srgbClr val="000000"/>
                </a:solidFill>
                <a:effectLst/>
                <a:latin typeface="HG丸ｺﾞｼｯｸM-PRO" panose="020F0600000000000000" pitchFamily="50" charset="-128"/>
                <a:ea typeface="HG丸ｺﾞｼｯｸM-PRO" panose="020F0600000000000000" pitchFamily="50" charset="-128"/>
              </a:rPr>
              <a:t>PPA</a:t>
            </a:r>
            <a:r>
              <a:rPr lang="ja-JP" altLang="en-US" sz="1200" b="0" i="0" dirty="0">
                <a:solidFill>
                  <a:srgbClr val="000000"/>
                </a:solidFill>
                <a:effectLst/>
                <a:latin typeface="HG丸ｺﾞｼｯｸM-PRO" panose="020F0600000000000000" pitchFamily="50" charset="-128"/>
                <a:ea typeface="HG丸ｺﾞｼｯｸM-PRO" panose="020F0600000000000000" pitchFamily="50" charset="-128"/>
              </a:rPr>
              <a:t>は小売電気事業者を経由しているため、太陽光発電した電気を複数の事業所に送れます。例えば、</a:t>
            </a:r>
            <a:r>
              <a:rPr lang="en-US" altLang="ja-JP" sz="1200" b="0" i="0" dirty="0">
                <a:solidFill>
                  <a:srgbClr val="000000"/>
                </a:solidFill>
                <a:effectLst/>
                <a:latin typeface="HG丸ｺﾞｼｯｸM-PRO" panose="020F0600000000000000" pitchFamily="50" charset="-128"/>
                <a:ea typeface="HG丸ｺﾞｼｯｸM-PRO" panose="020F0600000000000000" pitchFamily="50" charset="-128"/>
              </a:rPr>
              <a:t>1</a:t>
            </a:r>
            <a:r>
              <a:rPr lang="ja-JP" altLang="en-US" sz="1200" b="0" i="0" dirty="0">
                <a:solidFill>
                  <a:srgbClr val="000000"/>
                </a:solidFill>
                <a:effectLst/>
                <a:latin typeface="HG丸ｺﾞｼｯｸM-PRO" panose="020F0600000000000000" pitchFamily="50" charset="-128"/>
                <a:ea typeface="HG丸ｺﾞｼｯｸM-PRO" panose="020F0600000000000000" pitchFamily="50" charset="-128"/>
              </a:rPr>
              <a:t>つの発電所から「自社」「自社工場」「子会社」などへ送電できるわけです。ちなみにオフサイト</a:t>
            </a:r>
            <a:r>
              <a:rPr lang="en-US" altLang="ja-JP" sz="1200" b="0" i="0" dirty="0">
                <a:solidFill>
                  <a:srgbClr val="000000"/>
                </a:solidFill>
                <a:effectLst/>
                <a:latin typeface="HG丸ｺﾞｼｯｸM-PRO" panose="020F0600000000000000" pitchFamily="50" charset="-128"/>
                <a:ea typeface="HG丸ｺﾞｼｯｸM-PRO" panose="020F0600000000000000" pitchFamily="50" charset="-128"/>
              </a:rPr>
              <a:t>PPA</a:t>
            </a:r>
            <a:r>
              <a:rPr lang="ja-JP" altLang="en-US" sz="1200" b="0" i="0" dirty="0">
                <a:solidFill>
                  <a:srgbClr val="000000"/>
                </a:solidFill>
                <a:effectLst/>
                <a:latin typeface="HG丸ｺﾞｼｯｸM-PRO" panose="020F0600000000000000" pitchFamily="50" charset="-128"/>
                <a:ea typeface="HG丸ｺﾞｼｯｸM-PRO" panose="020F0600000000000000" pitchFamily="50" charset="-128"/>
              </a:rPr>
              <a:t>では、一度小売電気事業者に売電する形になりますので、低圧発電所も設置できます。</a:t>
            </a:r>
          </a:p>
          <a:p>
            <a:pPr algn="l" fontAlgn="base"/>
            <a:r>
              <a:rPr lang="ja-JP" altLang="en-US" sz="1200" b="1" i="0" dirty="0">
                <a:solidFill>
                  <a:srgbClr val="000000"/>
                </a:solidFill>
                <a:effectLst/>
                <a:latin typeface="HG丸ｺﾞｼｯｸM-PRO" panose="020F0600000000000000" pitchFamily="50" charset="-128"/>
                <a:ea typeface="HG丸ｺﾞｼｯｸM-PRO" panose="020F0600000000000000" pitchFamily="50" charset="-128"/>
              </a:rPr>
              <a:t>④発電量を増やしやすい</a:t>
            </a:r>
          </a:p>
          <a:p>
            <a:pPr algn="l" fontAlgn="base"/>
            <a:r>
              <a:rPr lang="ja-JP" altLang="en-US" sz="1200" b="0" i="0" dirty="0">
                <a:solidFill>
                  <a:srgbClr val="000000"/>
                </a:solidFill>
                <a:effectLst/>
                <a:latin typeface="HG丸ｺﾞｼｯｸM-PRO" panose="020F0600000000000000" pitchFamily="50" charset="-128"/>
                <a:ea typeface="HG丸ｺﾞｼｯｸM-PRO" panose="020F0600000000000000" pitchFamily="50" charset="-128"/>
              </a:rPr>
              <a:t>オフサイト</a:t>
            </a:r>
            <a:r>
              <a:rPr lang="en-US" altLang="ja-JP" sz="1200" b="0" i="0" dirty="0">
                <a:solidFill>
                  <a:srgbClr val="000000"/>
                </a:solidFill>
                <a:effectLst/>
                <a:latin typeface="HG丸ｺﾞｼｯｸM-PRO" panose="020F0600000000000000" pitchFamily="50" charset="-128"/>
                <a:ea typeface="HG丸ｺﾞｼｯｸM-PRO" panose="020F0600000000000000" pitchFamily="50" charset="-128"/>
              </a:rPr>
              <a:t>PPA</a:t>
            </a:r>
            <a:r>
              <a:rPr lang="ja-JP" altLang="en-US" sz="1200" b="0" i="0" dirty="0">
                <a:solidFill>
                  <a:srgbClr val="000000"/>
                </a:solidFill>
                <a:effectLst/>
                <a:latin typeface="HG丸ｺﾞｼｯｸM-PRO" panose="020F0600000000000000" pitchFamily="50" charset="-128"/>
                <a:ea typeface="HG丸ｺﾞｼｯｸM-PRO" panose="020F0600000000000000" pitchFamily="50" charset="-128"/>
              </a:rPr>
              <a:t>は自社の敷地面積にとらわれる必要がないため、発電量を増やしやすい面があります。もちろん発電事業者と交渉する必要はありますが、オンサイト</a:t>
            </a:r>
            <a:r>
              <a:rPr lang="en-US" altLang="ja-JP" sz="1200" b="0" i="0" dirty="0">
                <a:solidFill>
                  <a:srgbClr val="000000"/>
                </a:solidFill>
                <a:effectLst/>
                <a:latin typeface="HG丸ｺﾞｼｯｸM-PRO" panose="020F0600000000000000" pitchFamily="50" charset="-128"/>
                <a:ea typeface="HG丸ｺﾞｼｯｸM-PRO" panose="020F0600000000000000" pitchFamily="50" charset="-128"/>
              </a:rPr>
              <a:t>PPA</a:t>
            </a:r>
            <a:r>
              <a:rPr lang="ja-JP" altLang="en-US" sz="1200" b="0" i="0" dirty="0">
                <a:solidFill>
                  <a:srgbClr val="000000"/>
                </a:solidFill>
                <a:effectLst/>
                <a:latin typeface="HG丸ｺﾞｼｯｸM-PRO" panose="020F0600000000000000" pitchFamily="50" charset="-128"/>
                <a:ea typeface="HG丸ｺﾞｼｯｸM-PRO" panose="020F0600000000000000" pitchFamily="50" charset="-128"/>
              </a:rPr>
              <a:t>より拡張性を持てるでしょう。</a:t>
            </a:r>
          </a:p>
          <a:p>
            <a:pPr algn="l" fontAlgn="base"/>
            <a:r>
              <a:rPr lang="ja-JP" altLang="en-US" sz="1200" b="0" i="0" dirty="0">
                <a:solidFill>
                  <a:srgbClr val="000000"/>
                </a:solidFill>
                <a:effectLst/>
                <a:latin typeface="HG丸ｺﾞｼｯｸM-PRO" panose="020F0600000000000000" pitchFamily="50" charset="-128"/>
                <a:ea typeface="HG丸ｺﾞｼｯｸM-PRO" panose="020F0600000000000000" pitchFamily="50" charset="-128"/>
              </a:rPr>
              <a:t>実際、事業で使用する電力をすべて再生可能エネルギーでまかなう目標を掲げる</a:t>
            </a:r>
            <a:r>
              <a:rPr lang="en-US" altLang="ja-JP" sz="1200" b="0" i="0" dirty="0">
                <a:solidFill>
                  <a:srgbClr val="000000"/>
                </a:solidFill>
                <a:effectLst/>
                <a:latin typeface="HG丸ｺﾞｼｯｸM-PRO" panose="020F0600000000000000" pitchFamily="50" charset="-128"/>
                <a:ea typeface="HG丸ｺﾞｼｯｸM-PRO" panose="020F0600000000000000" pitchFamily="50" charset="-128"/>
              </a:rPr>
              <a:t>RE100</a:t>
            </a:r>
            <a:r>
              <a:rPr lang="ja-JP" altLang="en-US" sz="1200" b="0" i="0" dirty="0">
                <a:solidFill>
                  <a:srgbClr val="000000"/>
                </a:solidFill>
                <a:effectLst/>
                <a:latin typeface="HG丸ｺﾞｼｯｸM-PRO" panose="020F0600000000000000" pitchFamily="50" charset="-128"/>
                <a:ea typeface="HG丸ｺﾞｼｯｸM-PRO" panose="020F0600000000000000" pitchFamily="50" charset="-128"/>
              </a:rPr>
              <a:t>加盟企業などが、オフサイト</a:t>
            </a:r>
            <a:r>
              <a:rPr lang="en-US" altLang="ja-JP" sz="1200" b="0" i="0" dirty="0">
                <a:solidFill>
                  <a:srgbClr val="000000"/>
                </a:solidFill>
                <a:effectLst/>
                <a:latin typeface="HG丸ｺﾞｼｯｸM-PRO" panose="020F0600000000000000" pitchFamily="50" charset="-128"/>
                <a:ea typeface="HG丸ｺﾞｼｯｸM-PRO" panose="020F0600000000000000" pitchFamily="50" charset="-128"/>
              </a:rPr>
              <a:t>PPA</a:t>
            </a:r>
            <a:r>
              <a:rPr lang="ja-JP" altLang="en-US" sz="1200" b="0" i="0" dirty="0">
                <a:solidFill>
                  <a:srgbClr val="000000"/>
                </a:solidFill>
                <a:effectLst/>
                <a:latin typeface="HG丸ｺﾞｼｯｸM-PRO" panose="020F0600000000000000" pitchFamily="50" charset="-128"/>
                <a:ea typeface="HG丸ｺﾞｼｯｸM-PRO" panose="020F0600000000000000" pitchFamily="50" charset="-128"/>
              </a:rPr>
              <a:t>を活用しています。自社の敷地だけでは限界があるため、オフサイト</a:t>
            </a:r>
            <a:r>
              <a:rPr lang="en-US" altLang="ja-JP" sz="1200" b="0" i="0" dirty="0">
                <a:solidFill>
                  <a:srgbClr val="000000"/>
                </a:solidFill>
                <a:effectLst/>
                <a:latin typeface="HG丸ｺﾞｼｯｸM-PRO" panose="020F0600000000000000" pitchFamily="50" charset="-128"/>
                <a:ea typeface="HG丸ｺﾞｼｯｸM-PRO" panose="020F0600000000000000" pitchFamily="50" charset="-128"/>
              </a:rPr>
              <a:t>PPA</a:t>
            </a:r>
            <a:r>
              <a:rPr lang="ja-JP" altLang="en-US" sz="1200" b="0" i="0" dirty="0">
                <a:solidFill>
                  <a:srgbClr val="000000"/>
                </a:solidFill>
                <a:effectLst/>
                <a:latin typeface="HG丸ｺﾞｼｯｸM-PRO" panose="020F0600000000000000" pitchFamily="50" charset="-128"/>
                <a:ea typeface="HG丸ｺﾞｼｯｸM-PRO" panose="020F0600000000000000" pitchFamily="50" charset="-128"/>
              </a:rPr>
              <a:t>で発電量を増やすわけです。</a:t>
            </a:r>
          </a:p>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38</a:t>
            </a:fld>
            <a:endParaRPr kumimoji="1" lang="ja-JP" altLang="en-US" dirty="0"/>
          </a:p>
        </p:txBody>
      </p:sp>
    </p:spTree>
    <p:extLst>
      <p:ext uri="{BB962C8B-B14F-4D97-AF65-F5344CB8AC3E}">
        <p14:creationId xmlns:p14="http://schemas.microsoft.com/office/powerpoint/2010/main" val="301307706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r>
              <a:rPr lang="ja-JP" altLang="en-US" dirty="0"/>
              <a:t>デメリット</a:t>
            </a:r>
          </a:p>
          <a:p>
            <a:r>
              <a:rPr lang="ja-JP" altLang="en-US" dirty="0"/>
              <a:t>オフサイト</a:t>
            </a:r>
            <a:r>
              <a:rPr lang="en-US" altLang="ja-JP" dirty="0"/>
              <a:t>PPA</a:t>
            </a:r>
            <a:r>
              <a:rPr lang="ja-JP" altLang="en-US" dirty="0"/>
              <a:t>のメリットは、オンサイト</a:t>
            </a:r>
            <a:r>
              <a:rPr lang="en-US" altLang="ja-JP" dirty="0"/>
              <a:t>PPA</a:t>
            </a:r>
            <a:r>
              <a:rPr lang="ja-JP" altLang="en-US" dirty="0"/>
              <a:t>と同様で次のとおりです。</a:t>
            </a:r>
          </a:p>
          <a:p>
            <a:r>
              <a:rPr lang="ja-JP" altLang="en-US" dirty="0"/>
              <a:t>契約期間が長い</a:t>
            </a:r>
          </a:p>
          <a:p>
            <a:r>
              <a:rPr lang="ja-JP" altLang="en-US" dirty="0"/>
              <a:t>発電事業者からの審査が必要</a:t>
            </a:r>
          </a:p>
          <a:p>
            <a:r>
              <a:rPr lang="ja-JP" altLang="en-US" dirty="0"/>
              <a:t> オフサイト</a:t>
            </a:r>
            <a:r>
              <a:rPr lang="en-US" altLang="ja-JP" dirty="0"/>
              <a:t>PPA</a:t>
            </a:r>
            <a:r>
              <a:rPr lang="ja-JP" altLang="en-US" dirty="0"/>
              <a:t>に特有のデメリットは以下のようにやや多いため、導入の際は注意が必要です。</a:t>
            </a:r>
          </a:p>
          <a:p>
            <a:r>
              <a:rPr lang="ja-JP" altLang="en-US" dirty="0"/>
              <a:t>①電気料金削減効果が低い</a:t>
            </a:r>
          </a:p>
          <a:p>
            <a:r>
              <a:rPr lang="ja-JP" altLang="en-US" dirty="0"/>
              <a:t>オフサイト</a:t>
            </a:r>
            <a:r>
              <a:rPr lang="en-US" altLang="ja-JP" dirty="0"/>
              <a:t>PPA</a:t>
            </a:r>
            <a:r>
              <a:rPr lang="ja-JP" altLang="en-US" dirty="0"/>
              <a:t>は発電事業者から電気を購入する点では、オンサイト</a:t>
            </a:r>
            <a:r>
              <a:rPr lang="en-US" altLang="ja-JP" dirty="0"/>
              <a:t>PPA</a:t>
            </a:r>
            <a:r>
              <a:rPr lang="ja-JP" altLang="en-US" dirty="0"/>
              <a:t>と同じですが、小売電気事業者に支払うグリッドコスト（託送料金）や需給調整の料金などが加算されます。したがって、オンサイト</a:t>
            </a:r>
            <a:r>
              <a:rPr lang="en-US" altLang="ja-JP" dirty="0"/>
              <a:t>PPA</a:t>
            </a:r>
            <a:r>
              <a:rPr lang="ja-JP" altLang="en-US" dirty="0"/>
              <a:t>と比較すると電気料金削減効果は低くなります。</a:t>
            </a:r>
          </a:p>
          <a:p>
            <a:r>
              <a:rPr lang="ja-JP" altLang="en-US" dirty="0"/>
              <a:t>②再エネ賦課金がかかる</a:t>
            </a:r>
          </a:p>
          <a:p>
            <a:r>
              <a:rPr lang="ja-JP" altLang="en-US" dirty="0"/>
              <a:t>オフサイト</a:t>
            </a:r>
            <a:r>
              <a:rPr lang="en-US" altLang="ja-JP" dirty="0"/>
              <a:t>PPA</a:t>
            </a:r>
            <a:r>
              <a:rPr lang="ja-JP" altLang="en-US" dirty="0"/>
              <a:t>では</a:t>
            </a:r>
            <a:r>
              <a:rPr lang="en-US" altLang="ja-JP" dirty="0"/>
              <a:t>PPA</a:t>
            </a:r>
            <a:r>
              <a:rPr lang="ja-JP" altLang="en-US" dirty="0"/>
              <a:t>モデルのなかで唯一 再エネ賦課金がかかります。これによって電気料金削減効果も低くなってしまいます。</a:t>
            </a:r>
          </a:p>
          <a:p>
            <a:r>
              <a:rPr lang="ja-JP" altLang="en-US" dirty="0"/>
              <a:t>③非常用電源として活用できないリスクがある</a:t>
            </a:r>
          </a:p>
          <a:p>
            <a:r>
              <a:rPr lang="ja-JP" altLang="en-US" dirty="0"/>
              <a:t>オフサイト</a:t>
            </a:r>
            <a:r>
              <a:rPr lang="en-US" altLang="ja-JP" dirty="0"/>
              <a:t>PPA</a:t>
            </a:r>
            <a:r>
              <a:rPr lang="ja-JP" altLang="en-US" dirty="0"/>
              <a:t>では発電所と事業所の距離が離れているため、中継施設がダメージを受けた場合は、たとえ発電所が稼働していても非常用電源として活用できないリスクがあります。このため停電時の</a:t>
            </a:r>
            <a:r>
              <a:rPr lang="en-US" altLang="ja-JP" dirty="0"/>
              <a:t>BCP</a:t>
            </a:r>
            <a:r>
              <a:rPr lang="ja-JP" altLang="en-US"/>
              <a:t>（事業継続計画）を強化したい場合には、あまり向きません。</a:t>
            </a:r>
          </a:p>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39</a:t>
            </a:fld>
            <a:endParaRPr kumimoji="1" lang="ja-JP" altLang="en-US" dirty="0"/>
          </a:p>
        </p:txBody>
      </p:sp>
    </p:spTree>
    <p:extLst>
      <p:ext uri="{BB962C8B-B14F-4D97-AF65-F5344CB8AC3E}">
        <p14:creationId xmlns:p14="http://schemas.microsoft.com/office/powerpoint/2010/main" val="12184199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r>
              <a:rPr lang="ja-JP" altLang="en-US" dirty="0"/>
              <a:t>わたしたちの暮らしや経済は、石油や石炭、天然ガスなど化石燃料にその多くを頼っています。</a:t>
            </a:r>
          </a:p>
          <a:p>
            <a:r>
              <a:rPr lang="ja-JP" altLang="en-US" dirty="0"/>
              <a:t>しかしこれらのエネルギーを消費する際には、どうしても</a:t>
            </a:r>
            <a:r>
              <a:rPr lang="en-US" altLang="ja-JP" dirty="0"/>
              <a:t>CO2</a:t>
            </a:r>
            <a:r>
              <a:rPr lang="ja-JP" altLang="en-US" dirty="0"/>
              <a:t>を発生してしまうことになり、地球温暖化につながります。</a:t>
            </a:r>
          </a:p>
          <a:p>
            <a:r>
              <a:rPr lang="ja-JP" altLang="en-US" dirty="0"/>
              <a:t>また、原子力発電は</a:t>
            </a:r>
            <a:r>
              <a:rPr lang="en-US" altLang="ja-JP" dirty="0"/>
              <a:t>CO2</a:t>
            </a:r>
            <a:r>
              <a:rPr lang="ja-JP" altLang="en-US" dirty="0"/>
              <a:t>は発生しないのですが、放射能を扱うので、万一の事故が発生すると、極めて危険です。</a:t>
            </a:r>
          </a:p>
          <a:p>
            <a:r>
              <a:rPr lang="ja-JP" altLang="en-US" dirty="0"/>
              <a:t>さらに世界のエネルギー需要は急速に増えている中で、日本のエネルギー自給率は、</a:t>
            </a:r>
            <a:r>
              <a:rPr lang="en-US" altLang="ja-JP" dirty="0"/>
              <a:t>14.0%</a:t>
            </a:r>
            <a:r>
              <a:rPr lang="ja-JP" altLang="en-US" dirty="0"/>
              <a:t>と低く、残り</a:t>
            </a:r>
            <a:r>
              <a:rPr lang="en-US" altLang="ja-JP" dirty="0"/>
              <a:t>86.0%</a:t>
            </a:r>
            <a:r>
              <a:rPr lang="ja-JP" altLang="en-US" dirty="0"/>
              <a:t>を海外からの輸入に頼っている日本にとっては、今後とも厳しい状況が続きます。</a:t>
            </a:r>
          </a:p>
          <a:p>
            <a:r>
              <a:rPr lang="ja-JP" altLang="en-US" dirty="0"/>
              <a:t>つまり化石燃料に頼らない再生可能エネルギーによる発電の普及は、日本にとっても重大な問題といえます。</a:t>
            </a:r>
          </a:p>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4</a:t>
            </a:fld>
            <a:endParaRPr kumimoji="1" lang="ja-JP" altLang="en-US" dirty="0"/>
          </a:p>
        </p:txBody>
      </p:sp>
    </p:spTree>
    <p:extLst>
      <p:ext uri="{BB962C8B-B14F-4D97-AF65-F5344CB8AC3E}">
        <p14:creationId xmlns:p14="http://schemas.microsoft.com/office/powerpoint/2010/main" val="13598778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r>
              <a:rPr lang="en-US" altLang="ja-JP" sz="1200" dirty="0">
                <a:latin typeface="HG丸ｺﾞｼｯｸM-PRO" panose="020F0600000000000000" pitchFamily="50" charset="-128"/>
                <a:ea typeface="HG丸ｺﾞｼｯｸM-PRO" panose="020F0600000000000000" pitchFamily="50" charset="-128"/>
              </a:rPr>
              <a:t>2021</a:t>
            </a:r>
            <a:r>
              <a:rPr lang="ja-JP" altLang="en-US" sz="1200" dirty="0">
                <a:latin typeface="HG丸ｺﾞｼｯｸM-PRO" panose="020F0600000000000000" pitchFamily="50" charset="-128"/>
                <a:ea typeface="HG丸ｺﾞｼｯｸM-PRO" panose="020F0600000000000000" pitchFamily="50" charset="-128"/>
              </a:rPr>
              <a:t>年</a:t>
            </a:r>
            <a:r>
              <a:rPr lang="en-US" altLang="ja-JP" sz="1200" dirty="0">
                <a:latin typeface="HG丸ｺﾞｼｯｸM-PRO" panose="020F0600000000000000" pitchFamily="50" charset="-128"/>
                <a:ea typeface="HG丸ｺﾞｼｯｸM-PRO" panose="020F0600000000000000" pitchFamily="50" charset="-128"/>
              </a:rPr>
              <a:t>11</a:t>
            </a:r>
            <a:r>
              <a:rPr lang="ja-JP" altLang="en-US" sz="1200" dirty="0">
                <a:latin typeface="HG丸ｺﾞｼｯｸM-PRO" panose="020F0600000000000000" pitchFamily="50" charset="-128"/>
                <a:ea typeface="HG丸ｺﾞｼｯｸM-PRO" panose="020F0600000000000000" pitchFamily="50" charset="-128"/>
              </a:rPr>
              <a:t>月、自己託送制度が見直され、資本関係等がない第三者が保有する発電設備も一定の要件を満たせば自己託送の利用が可能となりました。</a:t>
            </a:r>
            <a:endParaRPr lang="en-US" altLang="ja-JP" sz="1200" dirty="0">
              <a:latin typeface="HG丸ｺﾞｼｯｸM-PRO" panose="020F0600000000000000" pitchFamily="50" charset="-128"/>
              <a:ea typeface="HG丸ｺﾞｼｯｸM-PRO" panose="020F0600000000000000" pitchFamily="50" charset="-128"/>
            </a:endParaRPr>
          </a:p>
          <a:p>
            <a:r>
              <a:rPr lang="ja-JP" altLang="en-US" sz="1200" dirty="0">
                <a:latin typeface="HG丸ｺﾞｼｯｸM-PRO" panose="020F0600000000000000" pitchFamily="50" charset="-128"/>
                <a:ea typeface="HG丸ｺﾞｼｯｸM-PRO" panose="020F0600000000000000" pitchFamily="50" charset="-128"/>
              </a:rPr>
              <a:t>この見直しにより、需要家が電力を調達する方法の選択肢が増えました</a:t>
            </a:r>
          </a:p>
          <a:p>
            <a:pPr algn="l" fontAlgn="base"/>
            <a:r>
              <a:rPr lang="ja-JP" altLang="en-US" sz="1200" b="1" i="0" dirty="0">
                <a:solidFill>
                  <a:srgbClr val="000C15"/>
                </a:solidFill>
                <a:effectLst/>
                <a:latin typeface="HG丸ｺﾞｼｯｸM-PRO" panose="020F0600000000000000" pitchFamily="50" charset="-128"/>
                <a:ea typeface="HG丸ｺﾞｼｯｸM-PRO" panose="020F0600000000000000" pitchFamily="50" charset="-128"/>
              </a:rPr>
              <a:t>自己託送とは</a:t>
            </a:r>
          </a:p>
          <a:p>
            <a:pPr marL="182563" algn="l" fontAlgn="base"/>
            <a:r>
              <a:rPr lang="ja-JP" altLang="en-US" sz="1200" b="0" i="0" dirty="0">
                <a:solidFill>
                  <a:srgbClr val="303030"/>
                </a:solidFill>
                <a:effectLst/>
                <a:latin typeface="HG丸ｺﾞｼｯｸM-PRO" panose="020F0600000000000000" pitchFamily="50" charset="-128"/>
                <a:ea typeface="HG丸ｺﾞｼｯｸM-PRO" panose="020F0600000000000000" pitchFamily="50" charset="-128"/>
              </a:rPr>
              <a:t>自己託送とは、遠隔地にある“自家用発電設備”で発電した電力を、別の場所にある工場などへ供給するために、電力系統を介して送電する一般送配電事業者が提供する送電サービスのことです。</a:t>
            </a:r>
            <a:br>
              <a:rPr lang="ja-JP" altLang="en-US" sz="1200" b="0" i="0" dirty="0">
                <a:solidFill>
                  <a:srgbClr val="303030"/>
                </a:solidFill>
                <a:effectLst/>
                <a:latin typeface="HG丸ｺﾞｼｯｸM-PRO" panose="020F0600000000000000" pitchFamily="50" charset="-128"/>
                <a:ea typeface="HG丸ｺﾞｼｯｸM-PRO" panose="020F0600000000000000" pitchFamily="50" charset="-128"/>
              </a:rPr>
            </a:br>
            <a:r>
              <a:rPr lang="ja-JP" altLang="en-US" sz="1200" b="0" i="0" dirty="0">
                <a:solidFill>
                  <a:srgbClr val="303030"/>
                </a:solidFill>
                <a:effectLst/>
                <a:latin typeface="HG丸ｺﾞｼｯｸM-PRO" panose="020F0600000000000000" pitchFamily="50" charset="-128"/>
                <a:ea typeface="HG丸ｺﾞｼｯｸM-PRO" panose="020F0600000000000000" pitchFamily="50" charset="-128"/>
              </a:rPr>
              <a:t>“自家用発電”なので、発電設備は自己所有、または資本関係があるグループ企業が所有するものであることなど、「密接な関係」であることが求められました。</a:t>
            </a:r>
          </a:p>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40</a:t>
            </a:fld>
            <a:endParaRPr kumimoji="1" lang="ja-JP" altLang="en-US" dirty="0"/>
          </a:p>
        </p:txBody>
      </p:sp>
    </p:spTree>
    <p:extLst>
      <p:ext uri="{BB962C8B-B14F-4D97-AF65-F5344CB8AC3E}">
        <p14:creationId xmlns:p14="http://schemas.microsoft.com/office/powerpoint/2010/main" val="235537550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r>
              <a:rPr lang="ja-JP" altLang="en-US" b="0" i="0" dirty="0">
                <a:solidFill>
                  <a:srgbClr val="000000"/>
                </a:solidFill>
                <a:effectLst/>
                <a:latin typeface="Noto Sans JP"/>
              </a:rPr>
              <a:t>オフサイト</a:t>
            </a:r>
            <a:r>
              <a:rPr lang="en-US" altLang="ja-JP" b="0" i="0" dirty="0">
                <a:solidFill>
                  <a:srgbClr val="000000"/>
                </a:solidFill>
                <a:effectLst/>
                <a:latin typeface="Noto Sans JP"/>
              </a:rPr>
              <a:t>PPA</a:t>
            </a:r>
            <a:r>
              <a:rPr lang="ja-JP" altLang="en-US" b="0" i="0" dirty="0">
                <a:solidFill>
                  <a:srgbClr val="000000"/>
                </a:solidFill>
                <a:effectLst/>
                <a:latin typeface="Noto Sans JP"/>
              </a:rPr>
              <a:t>は、発電事業者（</a:t>
            </a:r>
            <a:r>
              <a:rPr lang="en-US" altLang="ja-JP" b="0" i="0" dirty="0">
                <a:solidFill>
                  <a:srgbClr val="000000"/>
                </a:solidFill>
                <a:effectLst/>
                <a:latin typeface="Noto Sans JP"/>
              </a:rPr>
              <a:t>PPA</a:t>
            </a:r>
            <a:r>
              <a:rPr lang="ja-JP" altLang="en-US" b="0" i="0" dirty="0">
                <a:solidFill>
                  <a:srgbClr val="000000"/>
                </a:solidFill>
                <a:effectLst/>
                <a:latin typeface="Noto Sans JP"/>
              </a:rPr>
              <a:t>事業者）が一般送電網を介して、特定の一般需要家に電気を提供する仕組みです</a:t>
            </a:r>
            <a:endParaRPr lang="ja-JP" altLang="en-US" dirty="0"/>
          </a:p>
          <a:p>
            <a:pPr algn="l" fontAlgn="base"/>
            <a:r>
              <a:rPr lang="ja-JP" altLang="en-US" b="0" i="0" dirty="0">
                <a:solidFill>
                  <a:srgbClr val="000000"/>
                </a:solidFill>
                <a:effectLst/>
                <a:latin typeface="Noto Sans JP"/>
              </a:rPr>
              <a:t>発電所の所有者が発電事業者である点はオンサイト</a:t>
            </a:r>
            <a:r>
              <a:rPr lang="en-US" altLang="ja-JP" b="0" i="0" dirty="0">
                <a:solidFill>
                  <a:srgbClr val="000000"/>
                </a:solidFill>
                <a:effectLst/>
                <a:latin typeface="Noto Sans JP"/>
              </a:rPr>
              <a:t>PPA</a:t>
            </a:r>
            <a:r>
              <a:rPr lang="ja-JP" altLang="en-US" b="0" i="0" dirty="0">
                <a:solidFill>
                  <a:srgbClr val="000000"/>
                </a:solidFill>
                <a:effectLst/>
                <a:latin typeface="Noto Sans JP"/>
              </a:rPr>
              <a:t>と同じですが、次の</a:t>
            </a:r>
            <a:r>
              <a:rPr lang="en-US" altLang="ja-JP" b="0" i="0" dirty="0">
                <a:solidFill>
                  <a:srgbClr val="000000"/>
                </a:solidFill>
                <a:effectLst/>
                <a:latin typeface="Noto Sans JP"/>
              </a:rPr>
              <a:t>2</a:t>
            </a:r>
            <a:r>
              <a:rPr lang="ja-JP" altLang="en-US" b="0" i="0" dirty="0">
                <a:solidFill>
                  <a:srgbClr val="000000"/>
                </a:solidFill>
                <a:effectLst/>
                <a:latin typeface="Noto Sans JP"/>
              </a:rPr>
              <a:t>点が異なります。</a:t>
            </a:r>
          </a:p>
          <a:p>
            <a:pPr marL="342900" indent="-342900" algn="l" fontAlgn="base">
              <a:buFont typeface="+mj-ea"/>
              <a:buAutoNum type="circleNumDbPlain"/>
            </a:pPr>
            <a:r>
              <a:rPr lang="ja-JP" altLang="en-US" b="0" i="0" dirty="0">
                <a:solidFill>
                  <a:srgbClr val="000000"/>
                </a:solidFill>
                <a:effectLst/>
                <a:latin typeface="Noto Sans JP"/>
              </a:rPr>
              <a:t>発電設備が電力を利用する場から離れた発電事業者保有の敷地にある。</a:t>
            </a:r>
          </a:p>
          <a:p>
            <a:pPr marL="342900" indent="-342900" algn="l" fontAlgn="base">
              <a:buFont typeface="+mj-ea"/>
              <a:buAutoNum type="circleNumDbPlain"/>
            </a:pPr>
            <a:r>
              <a:rPr lang="ja-JP" altLang="en-US" b="0" i="0" dirty="0">
                <a:solidFill>
                  <a:srgbClr val="000000"/>
                </a:solidFill>
                <a:effectLst/>
                <a:latin typeface="Noto Sans JP"/>
              </a:rPr>
              <a:t>送電時に小売電気事業者を経由する。</a:t>
            </a:r>
          </a:p>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41</a:t>
            </a:fld>
            <a:endParaRPr kumimoji="1" lang="ja-JP" altLang="en-US" dirty="0"/>
          </a:p>
        </p:txBody>
      </p:sp>
    </p:spTree>
    <p:extLst>
      <p:ext uri="{BB962C8B-B14F-4D97-AF65-F5344CB8AC3E}">
        <p14:creationId xmlns:p14="http://schemas.microsoft.com/office/powerpoint/2010/main" val="55469012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r>
              <a:rPr lang="ja-JP" altLang="en-US" b="0" i="0" dirty="0">
                <a:solidFill>
                  <a:srgbClr val="000000"/>
                </a:solidFill>
                <a:effectLst/>
                <a:latin typeface="Noto Sans JP"/>
              </a:rPr>
              <a:t>オフサイト</a:t>
            </a:r>
            <a:r>
              <a:rPr lang="en-US" altLang="ja-JP" b="0" i="0" dirty="0">
                <a:solidFill>
                  <a:srgbClr val="000000"/>
                </a:solidFill>
                <a:effectLst/>
                <a:latin typeface="Noto Sans JP"/>
              </a:rPr>
              <a:t>PPA</a:t>
            </a:r>
            <a:r>
              <a:rPr lang="ja-JP" altLang="en-US" b="0" i="0" dirty="0">
                <a:solidFill>
                  <a:srgbClr val="000000"/>
                </a:solidFill>
                <a:effectLst/>
                <a:latin typeface="Noto Sans JP"/>
              </a:rPr>
              <a:t>は、発電事業者（</a:t>
            </a:r>
            <a:r>
              <a:rPr lang="en-US" altLang="ja-JP" b="0" i="0" dirty="0">
                <a:solidFill>
                  <a:srgbClr val="000000"/>
                </a:solidFill>
                <a:effectLst/>
                <a:latin typeface="Noto Sans JP"/>
              </a:rPr>
              <a:t>PPA</a:t>
            </a:r>
            <a:r>
              <a:rPr lang="ja-JP" altLang="en-US" b="0" i="0" dirty="0">
                <a:solidFill>
                  <a:srgbClr val="000000"/>
                </a:solidFill>
                <a:effectLst/>
                <a:latin typeface="Noto Sans JP"/>
              </a:rPr>
              <a:t>事業者）が一般送電網を介して、特定の一般需要家に電気を提供する仕組みです</a:t>
            </a:r>
            <a:endParaRPr lang="ja-JP" altLang="en-US" dirty="0"/>
          </a:p>
          <a:p>
            <a:pPr algn="l" fontAlgn="base"/>
            <a:r>
              <a:rPr lang="ja-JP" altLang="en-US" b="0" i="0" dirty="0">
                <a:solidFill>
                  <a:srgbClr val="000000"/>
                </a:solidFill>
                <a:effectLst/>
                <a:latin typeface="Noto Sans JP"/>
              </a:rPr>
              <a:t>発電所の所有者が発電事業者である点はオンサイト</a:t>
            </a:r>
            <a:r>
              <a:rPr lang="en-US" altLang="ja-JP" b="0" i="0" dirty="0">
                <a:solidFill>
                  <a:srgbClr val="000000"/>
                </a:solidFill>
                <a:effectLst/>
                <a:latin typeface="Noto Sans JP"/>
              </a:rPr>
              <a:t>PPA</a:t>
            </a:r>
            <a:r>
              <a:rPr lang="ja-JP" altLang="en-US" b="0" i="0" dirty="0">
                <a:solidFill>
                  <a:srgbClr val="000000"/>
                </a:solidFill>
                <a:effectLst/>
                <a:latin typeface="Noto Sans JP"/>
              </a:rPr>
              <a:t>と同じですが、次の</a:t>
            </a:r>
            <a:r>
              <a:rPr lang="en-US" altLang="ja-JP" b="0" i="0" dirty="0">
                <a:solidFill>
                  <a:srgbClr val="000000"/>
                </a:solidFill>
                <a:effectLst/>
                <a:latin typeface="Noto Sans JP"/>
              </a:rPr>
              <a:t>2</a:t>
            </a:r>
            <a:r>
              <a:rPr lang="ja-JP" altLang="en-US" b="0" i="0" dirty="0">
                <a:solidFill>
                  <a:srgbClr val="000000"/>
                </a:solidFill>
                <a:effectLst/>
                <a:latin typeface="Noto Sans JP"/>
              </a:rPr>
              <a:t>点が異なります。</a:t>
            </a:r>
          </a:p>
          <a:p>
            <a:pPr marL="342900" indent="-342900" algn="l" fontAlgn="base">
              <a:buFont typeface="+mj-ea"/>
              <a:buAutoNum type="circleNumDbPlain"/>
            </a:pPr>
            <a:r>
              <a:rPr lang="ja-JP" altLang="en-US" b="0" i="0" dirty="0">
                <a:solidFill>
                  <a:srgbClr val="000000"/>
                </a:solidFill>
                <a:effectLst/>
                <a:latin typeface="Noto Sans JP"/>
              </a:rPr>
              <a:t>発電設備が電力を利用する場から離れた発電事業者保有の敷地にある。</a:t>
            </a:r>
          </a:p>
          <a:p>
            <a:pPr marL="342900" indent="-342900" algn="l" fontAlgn="base">
              <a:buFont typeface="+mj-ea"/>
              <a:buAutoNum type="circleNumDbPlain"/>
            </a:pPr>
            <a:r>
              <a:rPr lang="ja-JP" altLang="en-US" b="0" i="0" dirty="0">
                <a:solidFill>
                  <a:srgbClr val="000000"/>
                </a:solidFill>
                <a:effectLst/>
                <a:latin typeface="Noto Sans JP"/>
              </a:rPr>
              <a:t>送電時に小売電気事業者を経由する。</a:t>
            </a:r>
          </a:p>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42</a:t>
            </a:fld>
            <a:endParaRPr kumimoji="1" lang="ja-JP" altLang="en-US" dirty="0"/>
          </a:p>
        </p:txBody>
      </p:sp>
    </p:spTree>
    <p:extLst>
      <p:ext uri="{BB962C8B-B14F-4D97-AF65-F5344CB8AC3E}">
        <p14:creationId xmlns:p14="http://schemas.microsoft.com/office/powerpoint/2010/main" val="129270020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r>
              <a:rPr lang="ja-JP" altLang="en-US" b="0" i="0" dirty="0">
                <a:solidFill>
                  <a:srgbClr val="000000"/>
                </a:solidFill>
                <a:effectLst/>
                <a:latin typeface="Noto Sans JP"/>
              </a:rPr>
              <a:t>オフサイト</a:t>
            </a:r>
            <a:r>
              <a:rPr lang="en-US" altLang="ja-JP" b="0" i="0" dirty="0">
                <a:solidFill>
                  <a:srgbClr val="000000"/>
                </a:solidFill>
                <a:effectLst/>
                <a:latin typeface="Noto Sans JP"/>
              </a:rPr>
              <a:t>PPA</a:t>
            </a:r>
            <a:r>
              <a:rPr lang="ja-JP" altLang="en-US" b="0" i="0" dirty="0">
                <a:solidFill>
                  <a:srgbClr val="000000"/>
                </a:solidFill>
                <a:effectLst/>
                <a:latin typeface="Noto Sans JP"/>
              </a:rPr>
              <a:t>は、発電事業者（</a:t>
            </a:r>
            <a:r>
              <a:rPr lang="en-US" altLang="ja-JP" b="0" i="0" dirty="0">
                <a:solidFill>
                  <a:srgbClr val="000000"/>
                </a:solidFill>
                <a:effectLst/>
                <a:latin typeface="Noto Sans JP"/>
              </a:rPr>
              <a:t>PPA</a:t>
            </a:r>
            <a:r>
              <a:rPr lang="ja-JP" altLang="en-US" b="0" i="0" dirty="0">
                <a:solidFill>
                  <a:srgbClr val="000000"/>
                </a:solidFill>
                <a:effectLst/>
                <a:latin typeface="Noto Sans JP"/>
              </a:rPr>
              <a:t>事業者）が一般送電網を介して、特定の一般需要家に電気を提供する仕組みです</a:t>
            </a:r>
            <a:endParaRPr lang="ja-JP" altLang="en-US" dirty="0"/>
          </a:p>
          <a:p>
            <a:pPr algn="l" fontAlgn="base"/>
            <a:r>
              <a:rPr lang="ja-JP" altLang="en-US" b="0" i="0" dirty="0">
                <a:solidFill>
                  <a:srgbClr val="000000"/>
                </a:solidFill>
                <a:effectLst/>
                <a:latin typeface="Noto Sans JP"/>
              </a:rPr>
              <a:t>発電所の所有者が発電事業者である点はオンサイト</a:t>
            </a:r>
            <a:r>
              <a:rPr lang="en-US" altLang="ja-JP" b="0" i="0" dirty="0">
                <a:solidFill>
                  <a:srgbClr val="000000"/>
                </a:solidFill>
                <a:effectLst/>
                <a:latin typeface="Noto Sans JP"/>
              </a:rPr>
              <a:t>PPA</a:t>
            </a:r>
            <a:r>
              <a:rPr lang="ja-JP" altLang="en-US" b="0" i="0" dirty="0">
                <a:solidFill>
                  <a:srgbClr val="000000"/>
                </a:solidFill>
                <a:effectLst/>
                <a:latin typeface="Noto Sans JP"/>
              </a:rPr>
              <a:t>と同じですが、次の</a:t>
            </a:r>
            <a:r>
              <a:rPr lang="en-US" altLang="ja-JP" b="0" i="0" dirty="0">
                <a:solidFill>
                  <a:srgbClr val="000000"/>
                </a:solidFill>
                <a:effectLst/>
                <a:latin typeface="Noto Sans JP"/>
              </a:rPr>
              <a:t>2</a:t>
            </a:r>
            <a:r>
              <a:rPr lang="ja-JP" altLang="en-US" b="0" i="0" dirty="0">
                <a:solidFill>
                  <a:srgbClr val="000000"/>
                </a:solidFill>
                <a:effectLst/>
                <a:latin typeface="Noto Sans JP"/>
              </a:rPr>
              <a:t>点が異なります。</a:t>
            </a:r>
          </a:p>
          <a:p>
            <a:pPr marL="342900" indent="-342900" algn="l" fontAlgn="base">
              <a:buFont typeface="+mj-ea"/>
              <a:buAutoNum type="circleNumDbPlain"/>
            </a:pPr>
            <a:r>
              <a:rPr lang="ja-JP" altLang="en-US" b="0" i="0" dirty="0">
                <a:solidFill>
                  <a:srgbClr val="000000"/>
                </a:solidFill>
                <a:effectLst/>
                <a:latin typeface="Noto Sans JP"/>
              </a:rPr>
              <a:t>発電設備が電力を利用する場から離れた発電事業者保有の敷地にある。</a:t>
            </a:r>
          </a:p>
          <a:p>
            <a:pPr marL="342900" indent="-342900" algn="l" fontAlgn="base">
              <a:buFont typeface="+mj-ea"/>
              <a:buAutoNum type="circleNumDbPlain"/>
            </a:pPr>
            <a:r>
              <a:rPr lang="ja-JP" altLang="en-US" b="0" i="0" dirty="0">
                <a:solidFill>
                  <a:srgbClr val="000000"/>
                </a:solidFill>
                <a:effectLst/>
                <a:latin typeface="Noto Sans JP"/>
              </a:rPr>
              <a:t>送電時に小売電気事業者を経由する。</a:t>
            </a:r>
          </a:p>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43</a:t>
            </a:fld>
            <a:endParaRPr kumimoji="1" lang="ja-JP" altLang="en-US" dirty="0"/>
          </a:p>
        </p:txBody>
      </p:sp>
    </p:spTree>
    <p:extLst>
      <p:ext uri="{BB962C8B-B14F-4D97-AF65-F5344CB8AC3E}">
        <p14:creationId xmlns:p14="http://schemas.microsoft.com/office/powerpoint/2010/main" val="389372206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r>
              <a:rPr lang="ja-JP" altLang="en-US" b="0" i="0" dirty="0">
                <a:solidFill>
                  <a:srgbClr val="000000"/>
                </a:solidFill>
                <a:effectLst/>
                <a:latin typeface="Noto Sans JP"/>
              </a:rPr>
              <a:t>オフサイト</a:t>
            </a:r>
            <a:r>
              <a:rPr lang="en-US" altLang="ja-JP" b="0" i="0" dirty="0">
                <a:solidFill>
                  <a:srgbClr val="000000"/>
                </a:solidFill>
                <a:effectLst/>
                <a:latin typeface="Noto Sans JP"/>
              </a:rPr>
              <a:t>PPA</a:t>
            </a:r>
            <a:r>
              <a:rPr lang="ja-JP" altLang="en-US" b="0" i="0" dirty="0">
                <a:solidFill>
                  <a:srgbClr val="000000"/>
                </a:solidFill>
                <a:effectLst/>
                <a:latin typeface="Noto Sans JP"/>
              </a:rPr>
              <a:t>は、発電事業者（</a:t>
            </a:r>
            <a:r>
              <a:rPr lang="en-US" altLang="ja-JP" b="0" i="0" dirty="0">
                <a:solidFill>
                  <a:srgbClr val="000000"/>
                </a:solidFill>
                <a:effectLst/>
                <a:latin typeface="Noto Sans JP"/>
              </a:rPr>
              <a:t>PPA</a:t>
            </a:r>
            <a:r>
              <a:rPr lang="ja-JP" altLang="en-US" b="0" i="0" dirty="0">
                <a:solidFill>
                  <a:srgbClr val="000000"/>
                </a:solidFill>
                <a:effectLst/>
                <a:latin typeface="Noto Sans JP"/>
              </a:rPr>
              <a:t>事業者）が一般送電網を介して、特定の一般需要家に電気を提供する仕組みです</a:t>
            </a:r>
            <a:endParaRPr lang="ja-JP" altLang="en-US" dirty="0"/>
          </a:p>
          <a:p>
            <a:pPr algn="l" fontAlgn="base"/>
            <a:r>
              <a:rPr lang="ja-JP" altLang="en-US" b="0" i="0" dirty="0">
                <a:solidFill>
                  <a:srgbClr val="000000"/>
                </a:solidFill>
                <a:effectLst/>
                <a:latin typeface="Noto Sans JP"/>
              </a:rPr>
              <a:t>発電所の所有者が発電事業者である点はオンサイト</a:t>
            </a:r>
            <a:r>
              <a:rPr lang="en-US" altLang="ja-JP" b="0" i="0" dirty="0">
                <a:solidFill>
                  <a:srgbClr val="000000"/>
                </a:solidFill>
                <a:effectLst/>
                <a:latin typeface="Noto Sans JP"/>
              </a:rPr>
              <a:t>PPA</a:t>
            </a:r>
            <a:r>
              <a:rPr lang="ja-JP" altLang="en-US" b="0" i="0" dirty="0">
                <a:solidFill>
                  <a:srgbClr val="000000"/>
                </a:solidFill>
                <a:effectLst/>
                <a:latin typeface="Noto Sans JP"/>
              </a:rPr>
              <a:t>と同じですが、次の</a:t>
            </a:r>
            <a:r>
              <a:rPr lang="en-US" altLang="ja-JP" b="0" i="0" dirty="0">
                <a:solidFill>
                  <a:srgbClr val="000000"/>
                </a:solidFill>
                <a:effectLst/>
                <a:latin typeface="Noto Sans JP"/>
              </a:rPr>
              <a:t>2</a:t>
            </a:r>
            <a:r>
              <a:rPr lang="ja-JP" altLang="en-US" b="0" i="0" dirty="0">
                <a:solidFill>
                  <a:srgbClr val="000000"/>
                </a:solidFill>
                <a:effectLst/>
                <a:latin typeface="Noto Sans JP"/>
              </a:rPr>
              <a:t>点が異なります。</a:t>
            </a:r>
          </a:p>
          <a:p>
            <a:pPr marL="342900" indent="-342900" algn="l" fontAlgn="base">
              <a:buFont typeface="+mj-ea"/>
              <a:buAutoNum type="circleNumDbPlain"/>
            </a:pPr>
            <a:r>
              <a:rPr lang="ja-JP" altLang="en-US" b="0" i="0" dirty="0">
                <a:solidFill>
                  <a:srgbClr val="000000"/>
                </a:solidFill>
                <a:effectLst/>
                <a:latin typeface="Noto Sans JP"/>
              </a:rPr>
              <a:t>発電設備が電力を利用する場から離れた発電事業者保有の敷地にある。</a:t>
            </a:r>
          </a:p>
          <a:p>
            <a:pPr marL="342900" indent="-342900" algn="l" fontAlgn="base">
              <a:buFont typeface="+mj-ea"/>
              <a:buAutoNum type="circleNumDbPlain"/>
            </a:pPr>
            <a:r>
              <a:rPr lang="ja-JP" altLang="en-US" b="0" i="0" dirty="0">
                <a:solidFill>
                  <a:srgbClr val="000000"/>
                </a:solidFill>
                <a:effectLst/>
                <a:latin typeface="Noto Sans JP"/>
              </a:rPr>
              <a:t>送電時に小売電気事業者を経由する。</a:t>
            </a:r>
          </a:p>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44</a:t>
            </a:fld>
            <a:endParaRPr kumimoji="1" lang="ja-JP" altLang="en-US" dirty="0"/>
          </a:p>
        </p:txBody>
      </p:sp>
    </p:spTree>
    <p:extLst>
      <p:ext uri="{BB962C8B-B14F-4D97-AF65-F5344CB8AC3E}">
        <p14:creationId xmlns:p14="http://schemas.microsoft.com/office/powerpoint/2010/main" val="159355083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r>
              <a:rPr lang="ja-JP" altLang="en-US" dirty="0"/>
              <a:t>発電事業者と小売電気事業者、そして需要家の</a:t>
            </a:r>
            <a:r>
              <a:rPr lang="en-US" altLang="ja-JP" dirty="0"/>
              <a:t>3</a:t>
            </a:r>
            <a:r>
              <a:rPr lang="ja-JP" altLang="en-US" dirty="0"/>
              <a:t>者による大規模な太陽光発電の導入を補助する補助事業で、発電事業者と需要家が別事業体となるオフサイトコーポレート</a:t>
            </a:r>
            <a:r>
              <a:rPr lang="en-US" altLang="ja-JP" dirty="0"/>
              <a:t>PPA</a:t>
            </a:r>
            <a:r>
              <a:rPr lang="ja-JP" altLang="en-US" dirty="0"/>
              <a:t>の普及を目的としています。ただ、</a:t>
            </a:r>
            <a:r>
              <a:rPr lang="en-US" altLang="ja-JP" dirty="0"/>
              <a:t>3</a:t>
            </a:r>
            <a:r>
              <a:rPr lang="ja-JP" altLang="en-US" dirty="0"/>
              <a:t>者のうちの一部または</a:t>
            </a:r>
            <a:r>
              <a:rPr lang="en-US" altLang="ja-JP" dirty="0"/>
              <a:t>3</a:t>
            </a:r>
            <a:r>
              <a:rPr lang="ja-JP" altLang="en-US" dirty="0"/>
              <a:t>者すべてが同一の事業者であっても問題ありません。</a:t>
            </a:r>
          </a:p>
          <a:p>
            <a:r>
              <a:rPr lang="ja-JP" altLang="en-US" dirty="0"/>
              <a:t>最大で</a:t>
            </a:r>
            <a:r>
              <a:rPr lang="en-US" altLang="ja-JP" dirty="0"/>
              <a:t>3</a:t>
            </a:r>
            <a:r>
              <a:rPr lang="ja-JP" altLang="en-US" dirty="0"/>
              <a:t>分の</a:t>
            </a:r>
            <a:r>
              <a:rPr lang="en-US" altLang="ja-JP" dirty="0"/>
              <a:t>2</a:t>
            </a:r>
            <a:r>
              <a:rPr lang="ja-JP" altLang="en-US" dirty="0"/>
              <a:t>の補助が受けられ上限もありません。対象経費は太陽光発電パネルやパワーコンディショナなどの太陽光発電システムの構成器機類に加え、工事費、接続費も含まれます。既存の太陽光発電設備には活用できず、</a:t>
            </a:r>
            <a:r>
              <a:rPr lang="en-US" altLang="ja-JP" dirty="0"/>
              <a:t>FIT/FIP</a:t>
            </a:r>
            <a:r>
              <a:rPr lang="ja-JP" altLang="en-US" dirty="0"/>
              <a:t>および自己託送ではない新設に限ります。</a:t>
            </a:r>
          </a:p>
          <a:p>
            <a:r>
              <a:rPr lang="en-US" altLang="ja-JP" dirty="0"/>
              <a:t>2023</a:t>
            </a:r>
            <a:r>
              <a:rPr lang="ja-JP" altLang="en-US" dirty="0"/>
              <a:t>年度（令和</a:t>
            </a:r>
            <a:r>
              <a:rPr lang="en-US" altLang="ja-JP" dirty="0"/>
              <a:t>5</a:t>
            </a:r>
            <a:r>
              <a:rPr lang="ja-JP" altLang="en-US" dirty="0"/>
              <a:t>年度）からは蓄電池併設型の区分が新設され、</a:t>
            </a:r>
            <a:r>
              <a:rPr lang="en-US" altLang="ja-JP" dirty="0"/>
              <a:t>2024</a:t>
            </a:r>
            <a:r>
              <a:rPr lang="ja-JP" altLang="en-US" dirty="0"/>
              <a:t>年度（令和</a:t>
            </a:r>
            <a:r>
              <a:rPr lang="en-US" altLang="ja-JP" dirty="0"/>
              <a:t>6</a:t>
            </a:r>
            <a:r>
              <a:rPr lang="ja-JP" altLang="en-US" dirty="0"/>
              <a:t>年度）も継続されます。</a:t>
            </a:r>
            <a:r>
              <a:rPr lang="en-US" altLang="ja-JP" dirty="0"/>
              <a:t>FIP</a:t>
            </a:r>
            <a:r>
              <a:rPr lang="ja-JP" altLang="en-US" dirty="0"/>
              <a:t>認定を受けた太陽光発電設備等の再生可能エネルギーに併設する蓄電池を補助する補助金です。いわゆる系統用蓄電池です。</a:t>
            </a:r>
            <a:endParaRPr lang="ja-JP" altLang="en-US" b="0" i="0" dirty="0">
              <a:solidFill>
                <a:srgbClr val="000000"/>
              </a:solidFill>
              <a:effectLst/>
              <a:latin typeface="Noto Sans JP"/>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45</a:t>
            </a:fld>
            <a:endParaRPr kumimoji="1" lang="ja-JP" altLang="en-US" dirty="0"/>
          </a:p>
        </p:txBody>
      </p:sp>
    </p:spTree>
    <p:extLst>
      <p:ext uri="{BB962C8B-B14F-4D97-AF65-F5344CB8AC3E}">
        <p14:creationId xmlns:p14="http://schemas.microsoft.com/office/powerpoint/2010/main" val="205061863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r>
              <a:rPr lang="ja-JP" altLang="en-US" sz="1200" b="1" dirty="0">
                <a:latin typeface="HG丸ｺﾞｼｯｸM-PRO" panose="020F0600000000000000" pitchFamily="50" charset="-128"/>
                <a:ea typeface="HG丸ｺﾞｼｯｸM-PRO" panose="020F0600000000000000" pitchFamily="50" charset="-128"/>
              </a:rPr>
              <a:t>ストレージパリティの達成に向けた太陽光発電設備等の価格低減促進事業</a:t>
            </a:r>
            <a:endParaRPr lang="en-US" altLang="ja-JP" sz="1200" b="1" dirty="0">
              <a:latin typeface="HG丸ｺﾞｼｯｸM-PRO" panose="020F0600000000000000" pitchFamily="50" charset="-128"/>
              <a:ea typeface="HG丸ｺﾞｼｯｸM-PRO" panose="020F0600000000000000" pitchFamily="50" charset="-128"/>
            </a:endParaRPr>
          </a:p>
          <a:p>
            <a:pPr marL="182563"/>
            <a:r>
              <a:rPr lang="ja-JP" altLang="en-US" sz="1200" dirty="0">
                <a:latin typeface="HG丸ｺﾞｼｯｸM-PRO" panose="020F0600000000000000" pitchFamily="50" charset="-128"/>
                <a:ea typeface="HG丸ｺﾞｼｯｸM-PRO" panose="020F0600000000000000" pitchFamily="50" charset="-128"/>
              </a:rPr>
              <a:t>オンサイト</a:t>
            </a:r>
            <a:r>
              <a:rPr lang="en-US" altLang="ja-JP" sz="1200" dirty="0">
                <a:latin typeface="HG丸ｺﾞｼｯｸM-PRO" panose="020F0600000000000000" pitchFamily="50" charset="-128"/>
                <a:ea typeface="HG丸ｺﾞｼｯｸM-PRO" panose="020F0600000000000000" pitchFamily="50" charset="-128"/>
              </a:rPr>
              <a:t>PPA</a:t>
            </a:r>
            <a:r>
              <a:rPr lang="ja-JP" altLang="en-US" sz="1200" dirty="0">
                <a:latin typeface="HG丸ｺﾞｼｯｸM-PRO" panose="020F0600000000000000" pitchFamily="50" charset="-128"/>
                <a:ea typeface="HG丸ｺﾞｼｯｸM-PRO" panose="020F0600000000000000" pitchFamily="50" charset="-128"/>
              </a:rPr>
              <a:t>モデル等を活用した初期費用ゼロでの自家消費型太陽光発電設備や蓄電池の導入支援等を通じて、当該設備の価格低減を促進し、ストレージパリティの達成、ひいては地域の脱炭素化と防災性の向上を目指す。</a:t>
            </a:r>
            <a:endParaRPr lang="en-US" altLang="ja-JP" sz="1200" dirty="0">
              <a:latin typeface="HG丸ｺﾞｼｯｸM-PRO" panose="020F0600000000000000" pitchFamily="50" charset="-128"/>
              <a:ea typeface="HG丸ｺﾞｼｯｸM-PRO" panose="020F0600000000000000" pitchFamily="50" charset="-128"/>
            </a:endParaRPr>
          </a:p>
          <a:p>
            <a:pPr marL="182563"/>
            <a:r>
              <a:rPr lang="ja-JP" altLang="en-US" sz="1200" dirty="0">
                <a:latin typeface="HG丸ｺﾞｼｯｸM-PRO" panose="020F0600000000000000" pitchFamily="50" charset="-128"/>
                <a:ea typeface="HG丸ｺﾞｼｯｸM-PRO" panose="020F0600000000000000" pitchFamily="50" charset="-128"/>
              </a:rPr>
              <a:t>太陽光発電設備および蓄電池の導入を支援することで、設備導入費の価格低減を促しながら、停電時でも電気が使える防災性の向上や電力系統への負荷を低減するレジリエンス強化を図ります。</a:t>
            </a:r>
            <a:endParaRPr lang="en-US" altLang="ja-JP" sz="1200" dirty="0">
              <a:latin typeface="HG丸ｺﾞｼｯｸM-PRO" panose="020F0600000000000000" pitchFamily="50" charset="-128"/>
              <a:ea typeface="HG丸ｺﾞｼｯｸM-PRO" panose="020F0600000000000000" pitchFamily="50" charset="-128"/>
            </a:endParaRPr>
          </a:p>
          <a:p>
            <a:pPr marL="182563"/>
            <a:r>
              <a:rPr lang="ja-JP" altLang="en-US" sz="1200" dirty="0">
                <a:latin typeface="HG丸ｺﾞｼｯｸM-PRO" panose="020F0600000000000000" pitchFamily="50" charset="-128"/>
                <a:ea typeface="HG丸ｺﾞｼｯｸM-PRO" panose="020F0600000000000000" pitchFamily="50" charset="-128"/>
              </a:rPr>
              <a:t>昨今のカーボンニュートラルや脱炭素の潮流において、再生可能エネルギーの導入拡大と調達は重点目標であり、発電で得た電力を自社ないし自宅で消費する自家消費型の設備の普及が推し進められています。本補助事業の対象も自家消費型太陽光発電設備が前提で、その導入方法としてオンサイト</a:t>
            </a:r>
            <a:r>
              <a:rPr lang="en-US" altLang="ja-JP" sz="1200" dirty="0">
                <a:latin typeface="HG丸ｺﾞｼｯｸM-PRO" panose="020F0600000000000000" pitchFamily="50" charset="-128"/>
                <a:ea typeface="HG丸ｺﾞｼｯｸM-PRO" panose="020F0600000000000000" pitchFamily="50" charset="-128"/>
              </a:rPr>
              <a:t>PPA</a:t>
            </a:r>
            <a:r>
              <a:rPr lang="ja-JP" altLang="en-US" sz="1200" dirty="0">
                <a:latin typeface="HG丸ｺﾞｼｯｸM-PRO" panose="020F0600000000000000" pitchFamily="50" charset="-128"/>
                <a:ea typeface="HG丸ｺﾞｼｯｸM-PRO" panose="020F0600000000000000" pitchFamily="50" charset="-128"/>
              </a:rPr>
              <a:t>モデル、リース、自己所有の</a:t>
            </a:r>
            <a:r>
              <a:rPr lang="en-US" altLang="ja-JP" sz="1200" dirty="0">
                <a:latin typeface="HG丸ｺﾞｼｯｸM-PRO" panose="020F0600000000000000" pitchFamily="50" charset="-128"/>
                <a:ea typeface="HG丸ｺﾞｼｯｸM-PRO" panose="020F0600000000000000" pitchFamily="50" charset="-128"/>
              </a:rPr>
              <a:t>3</a:t>
            </a:r>
            <a:r>
              <a:rPr lang="ja-JP" altLang="en-US" sz="1200" dirty="0">
                <a:latin typeface="HG丸ｺﾞｼｯｸM-PRO" panose="020F0600000000000000" pitchFamily="50" charset="-128"/>
                <a:ea typeface="HG丸ｺﾞｼｯｸM-PRO" panose="020F0600000000000000" pitchFamily="50" charset="-128"/>
              </a:rPr>
              <a:t>つの方法が対象となります。</a:t>
            </a:r>
          </a:p>
          <a:p>
            <a:pPr marL="182563"/>
            <a:r>
              <a:rPr lang="ja-JP" altLang="en-US" sz="1200" dirty="0">
                <a:latin typeface="HG丸ｺﾞｼｯｸM-PRO" panose="020F0600000000000000" pitchFamily="50" charset="-128"/>
                <a:ea typeface="HG丸ｺﾞｼｯｸM-PRO" panose="020F0600000000000000" pitchFamily="50" charset="-128"/>
              </a:rPr>
              <a:t>蓄電池の導入は必須ではありませんが、併せて導入することで補助額が優遇されるほか、交付申請時の審査において加点され、</a:t>
            </a:r>
            <a:r>
              <a:rPr lang="ja-JP" altLang="en-US" sz="1200" b="1" dirty="0">
                <a:latin typeface="HG丸ｺﾞｼｯｸM-PRO" panose="020F0600000000000000" pitchFamily="50" charset="-128"/>
                <a:ea typeface="HG丸ｺﾞｼｯｸM-PRO" panose="020F0600000000000000" pitchFamily="50" charset="-128"/>
              </a:rPr>
              <a:t>蓄電池もあった方が通りやすい</a:t>
            </a:r>
            <a:r>
              <a:rPr lang="ja-JP" altLang="en-US" sz="1200" dirty="0">
                <a:latin typeface="HG丸ｺﾞｼｯｸM-PRO" panose="020F0600000000000000" pitchFamily="50" charset="-128"/>
                <a:ea typeface="HG丸ｺﾞｼｯｸM-PRO" panose="020F0600000000000000" pitchFamily="50" charset="-128"/>
              </a:rPr>
              <a:t>です。</a:t>
            </a:r>
            <a:endParaRPr lang="ja-JP" altLang="en-US" sz="1200" b="0" i="0" dirty="0">
              <a:solidFill>
                <a:srgbClr val="000000"/>
              </a:solidFill>
              <a:effectLst/>
              <a:latin typeface="HG丸ｺﾞｼｯｸM-PRO" panose="020F0600000000000000" pitchFamily="50" charset="-128"/>
              <a:ea typeface="HG丸ｺﾞｼｯｸM-PRO" panose="020F0600000000000000" pitchFamily="50" charset="-128"/>
            </a:endParaRPr>
          </a:p>
          <a:p>
            <a:pPr marL="182563"/>
            <a:endParaRPr lang="ja-JP" altLang="en-US" sz="1200" dirty="0">
              <a:latin typeface="HG丸ｺﾞｼｯｸM-PRO" panose="020F0600000000000000" pitchFamily="50" charset="-128"/>
              <a:ea typeface="HG丸ｺﾞｼｯｸM-PRO" panose="020F0600000000000000" pitchFamily="50" charset="-128"/>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46</a:t>
            </a:fld>
            <a:endParaRPr kumimoji="1" lang="ja-JP" altLang="en-US" dirty="0"/>
          </a:p>
        </p:txBody>
      </p:sp>
    </p:spTree>
    <p:extLst>
      <p:ext uri="{BB962C8B-B14F-4D97-AF65-F5344CB8AC3E}">
        <p14:creationId xmlns:p14="http://schemas.microsoft.com/office/powerpoint/2010/main" val="324147060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pPr algn="l"/>
            <a:r>
              <a:rPr lang="ja-JP" altLang="en-US" sz="1800" b="0" i="0" dirty="0">
                <a:solidFill>
                  <a:srgbClr val="000000"/>
                </a:solidFill>
                <a:effectLst/>
                <a:latin typeface="Arial" panose="020B0604020202020204" pitchFamily="34" charset="0"/>
              </a:rPr>
              <a:t>ストレージパリティとは、蓄電池（ストレージ</a:t>
            </a:r>
            <a:r>
              <a:rPr lang="en-US" altLang="ja-JP" sz="1800" b="0" i="0" dirty="0">
                <a:solidFill>
                  <a:srgbClr val="000000"/>
                </a:solidFill>
                <a:effectLst/>
                <a:latin typeface="Arial" panose="020B0604020202020204" pitchFamily="34" charset="0"/>
              </a:rPr>
              <a:t>/storage</a:t>
            </a:r>
            <a:r>
              <a:rPr lang="ja-JP" altLang="en-US" sz="1800" b="0" i="0" dirty="0">
                <a:solidFill>
                  <a:srgbClr val="000000"/>
                </a:solidFill>
                <a:effectLst/>
                <a:latin typeface="Arial" panose="020B0604020202020204" pitchFamily="34" charset="0"/>
              </a:rPr>
              <a:t>）を導入しないよりも、蓄電池を導入した方が経済的メリットが見込める状態を指します。</a:t>
            </a:r>
            <a:br>
              <a:rPr lang="ja-JP" altLang="en-US" sz="1800" b="0" i="0" dirty="0">
                <a:solidFill>
                  <a:srgbClr val="000000"/>
                </a:solidFill>
                <a:effectLst/>
                <a:latin typeface="Arial" panose="020B0604020202020204" pitchFamily="34" charset="0"/>
              </a:rPr>
            </a:br>
            <a:r>
              <a:rPr lang="ja-JP" altLang="en-US" sz="1800" b="0" i="0" dirty="0">
                <a:solidFill>
                  <a:srgbClr val="000000"/>
                </a:solidFill>
                <a:effectLst/>
                <a:latin typeface="Arial" panose="020B0604020202020204" pitchFamily="34" charset="0"/>
              </a:rPr>
              <a:t>太陽光発電にもグリッドパリティと呼ばれる、太陽光発電による発電コストの方が、電力会社から購入する電気よりも安く経済的な状態を指す言葉がありますが、ストレージパリティはこの蓄電池版と言えます。蓄電池を導入することでデマンド値を下げる効果が期待でき、デマンド値が下がることで電気料金の基本料金が下げられ、電気料金を削減できます。この削減額の合計が、蓄電池の使用期間中に蓄電池の導入費用を上回ることができれば、ストレージパリティが達成されたと言えます。</a:t>
            </a:r>
            <a:endParaRPr lang="ja-JP" altLang="en-US" sz="2800" b="0" i="0" dirty="0">
              <a:solidFill>
                <a:srgbClr val="000000"/>
              </a:solidFill>
              <a:effectLst/>
              <a:latin typeface="Arial" panose="020B0604020202020204" pitchFamily="34" charset="0"/>
            </a:endParaRPr>
          </a:p>
          <a:p>
            <a:pPr algn="l"/>
            <a:r>
              <a:rPr lang="ja-JP" altLang="en-US" sz="1800" b="1" i="0" dirty="0">
                <a:solidFill>
                  <a:srgbClr val="000000"/>
                </a:solidFill>
                <a:effectLst/>
                <a:latin typeface="Arial" panose="020B0604020202020204" pitchFamily="34" charset="0"/>
              </a:rPr>
              <a:t>ストレージパリティ推進の背景</a:t>
            </a:r>
          </a:p>
          <a:p>
            <a:pPr algn="l"/>
            <a:r>
              <a:rPr lang="en-US" altLang="ja-JP" sz="1800" b="0" i="0" dirty="0">
                <a:solidFill>
                  <a:srgbClr val="000000"/>
                </a:solidFill>
                <a:effectLst/>
                <a:latin typeface="Arial" panose="020B0604020202020204" pitchFamily="34" charset="0"/>
              </a:rPr>
              <a:t>2050</a:t>
            </a:r>
            <a:r>
              <a:rPr lang="ja-JP" altLang="en-US" sz="1800" b="0" i="0" dirty="0">
                <a:solidFill>
                  <a:srgbClr val="000000"/>
                </a:solidFill>
                <a:effectLst/>
                <a:latin typeface="Arial" panose="020B0604020202020204" pitchFamily="34" charset="0"/>
              </a:rPr>
              <a:t>年のカーボンニュートラル・脱炭素社会の実現のために太陽光発電をはじめとした再生可能エネルギーの導入が活発に促進されています。ただ、太陽光発電は天候により発電量が大きく左右されるため、安定供給のために調整力を持った蓄電池の導入も併せて推進されています。</a:t>
            </a:r>
            <a:endParaRPr lang="ja-JP" altLang="en-US" sz="2800" b="0" i="0" dirty="0">
              <a:solidFill>
                <a:srgbClr val="000000"/>
              </a:solidFill>
              <a:effectLst/>
              <a:latin typeface="Arial" panose="020B0604020202020204" pitchFamily="34" charset="0"/>
            </a:endParaRPr>
          </a:p>
          <a:p>
            <a:pPr algn="l"/>
            <a:r>
              <a:rPr lang="ja-JP" altLang="en-US" sz="1800" b="0" i="0" dirty="0">
                <a:solidFill>
                  <a:srgbClr val="000000"/>
                </a:solidFill>
                <a:effectLst/>
                <a:latin typeface="Arial" panose="020B0604020202020204" pitchFamily="34" charset="0"/>
              </a:rPr>
              <a:t>より私たちの生活に近いところでも、蓄電池の重要性は増しています。近年の苛烈な自然災害によって、長時間の停電は珍しいことではなくなっています。太陽光発電だけでも太陽があるうちは電気が使えますが、夜間や雨天時には蓄電池が必須です。電気という生活に欠かせないインフラを維持するためにも、蓄電池の需要は高まっています。</a:t>
            </a:r>
            <a:endParaRPr lang="ja-JP" altLang="en-US" sz="2800" b="0" i="0" dirty="0">
              <a:solidFill>
                <a:srgbClr val="000000"/>
              </a:solidFill>
              <a:effectLst/>
              <a:latin typeface="Arial" panose="020B0604020202020204" pitchFamily="34" charset="0"/>
            </a:endParaRPr>
          </a:p>
          <a:p>
            <a:pPr algn="l"/>
            <a:r>
              <a:rPr lang="ja-JP" altLang="en-US" sz="1800" b="0" i="0" dirty="0">
                <a:solidFill>
                  <a:srgbClr val="000000"/>
                </a:solidFill>
                <a:effectLst/>
                <a:latin typeface="Arial" panose="020B0604020202020204" pitchFamily="34" charset="0"/>
              </a:rPr>
              <a:t>その一方で、特に企業向けの産業用蓄電池はまだ割高な感は否めず、電気代削減や</a:t>
            </a:r>
            <a:r>
              <a:rPr lang="en-US" altLang="ja-JP" sz="1800" b="0" i="0" dirty="0">
                <a:solidFill>
                  <a:srgbClr val="000000"/>
                </a:solidFill>
                <a:effectLst/>
                <a:latin typeface="Arial" panose="020B0604020202020204" pitchFamily="34" charset="0"/>
              </a:rPr>
              <a:t>BCP</a:t>
            </a:r>
            <a:r>
              <a:rPr lang="ja-JP" altLang="en-US" sz="1800" b="0" i="0" dirty="0">
                <a:solidFill>
                  <a:srgbClr val="000000"/>
                </a:solidFill>
                <a:effectLst/>
                <a:latin typeface="Arial" panose="020B0604020202020204" pitchFamily="34" charset="0"/>
              </a:rPr>
              <a:t>の観点から導入を検討する企業は多いものの、価格の面で導入をためらうケースはまだ多く見受けられます。そうした背景から蓄電池の価格低減策が政府主導で進められており、ストレージパリティの達成につながっています。</a:t>
            </a:r>
            <a:br>
              <a:rPr lang="ja-JP" altLang="en-US" sz="1800" b="0" i="0" dirty="0">
                <a:solidFill>
                  <a:srgbClr val="000000"/>
                </a:solidFill>
                <a:effectLst/>
                <a:latin typeface="Arial" panose="020B0604020202020204" pitchFamily="34" charset="0"/>
              </a:rPr>
            </a:br>
            <a:r>
              <a:rPr lang="ja-JP" altLang="en-US" sz="1800" b="0" i="0" dirty="0">
                <a:solidFill>
                  <a:srgbClr val="000000"/>
                </a:solidFill>
                <a:effectLst/>
                <a:latin typeface="Arial" panose="020B0604020202020204" pitchFamily="34" charset="0"/>
              </a:rPr>
              <a:t>経済産業省の検討会によると、</a:t>
            </a:r>
            <a:r>
              <a:rPr lang="en-US" altLang="ja-JP" sz="1800" b="0" i="0" dirty="0">
                <a:solidFill>
                  <a:srgbClr val="000000"/>
                </a:solidFill>
                <a:effectLst/>
                <a:latin typeface="Arial" panose="020B0604020202020204" pitchFamily="34" charset="0"/>
              </a:rPr>
              <a:t>2030</a:t>
            </a:r>
            <a:r>
              <a:rPr lang="ja-JP" altLang="en-US" sz="1800" b="0" i="0" dirty="0">
                <a:solidFill>
                  <a:srgbClr val="000000"/>
                </a:solidFill>
                <a:effectLst/>
                <a:latin typeface="Arial" panose="020B0604020202020204" pitchFamily="34" charset="0"/>
              </a:rPr>
              <a:t>年頃に工事費を含めた蓄電池価格が</a:t>
            </a:r>
            <a:r>
              <a:rPr lang="en-US" altLang="ja-JP" sz="1800" b="0" i="0" dirty="0">
                <a:solidFill>
                  <a:srgbClr val="000000"/>
                </a:solidFill>
                <a:effectLst/>
                <a:latin typeface="Arial" panose="020B0604020202020204" pitchFamily="34" charset="0"/>
              </a:rPr>
              <a:t>6</a:t>
            </a:r>
            <a:r>
              <a:rPr lang="ja-JP" altLang="en-US" sz="1800" b="0" i="0" dirty="0">
                <a:solidFill>
                  <a:srgbClr val="000000"/>
                </a:solidFill>
                <a:effectLst/>
                <a:latin typeface="Arial" panose="020B0604020202020204" pitchFamily="34" charset="0"/>
              </a:rPr>
              <a:t>～</a:t>
            </a:r>
            <a:r>
              <a:rPr lang="en-US" altLang="ja-JP" sz="1800" b="0" i="0" dirty="0">
                <a:solidFill>
                  <a:srgbClr val="000000"/>
                </a:solidFill>
                <a:effectLst/>
                <a:latin typeface="Arial" panose="020B0604020202020204" pitchFamily="34" charset="0"/>
              </a:rPr>
              <a:t>7</a:t>
            </a:r>
            <a:r>
              <a:rPr lang="ja-JP" altLang="en-US" sz="1800" b="0" i="0" dirty="0">
                <a:solidFill>
                  <a:srgbClr val="000000"/>
                </a:solidFill>
                <a:effectLst/>
                <a:latin typeface="Arial" panose="020B0604020202020204" pitchFamily="34" charset="0"/>
              </a:rPr>
              <a:t>万円</a:t>
            </a:r>
            <a:r>
              <a:rPr lang="en-US" altLang="ja-JP" sz="1800" b="0" i="0" dirty="0">
                <a:solidFill>
                  <a:srgbClr val="000000"/>
                </a:solidFill>
                <a:effectLst/>
                <a:latin typeface="Arial" panose="020B0604020202020204" pitchFamily="34" charset="0"/>
              </a:rPr>
              <a:t>/kWh</a:t>
            </a:r>
            <a:r>
              <a:rPr lang="ja-JP" altLang="en-US" sz="1800" b="0" i="0" dirty="0">
                <a:solidFill>
                  <a:srgbClr val="000000"/>
                </a:solidFill>
                <a:effectLst/>
                <a:latin typeface="Arial" panose="020B0604020202020204" pitchFamily="34" charset="0"/>
              </a:rPr>
              <a:t>となることでストレージパリティの達成が可能としています。</a:t>
            </a:r>
            <a:endParaRPr lang="ja-JP" altLang="en-US" sz="2800" b="0" i="0" dirty="0">
              <a:solidFill>
                <a:srgbClr val="000000"/>
              </a:solidFill>
              <a:effectLst/>
              <a:latin typeface="Arial" panose="020B0604020202020204" pitchFamily="34" charset="0"/>
            </a:endParaRPr>
          </a:p>
          <a:p>
            <a:pPr algn="l"/>
            <a:r>
              <a:rPr lang="ja-JP" altLang="en-US" sz="2800" b="0" i="0" dirty="0">
                <a:solidFill>
                  <a:srgbClr val="000000"/>
                </a:solidFill>
                <a:effectLst/>
                <a:latin typeface="Arial" panose="020B0604020202020204" pitchFamily="34" charset="0"/>
              </a:rPr>
              <a:t> </a:t>
            </a:r>
          </a:p>
          <a:p>
            <a:pPr algn="ctr"/>
            <a:r>
              <a:rPr lang="ja-JP" altLang="en-US" sz="2800" b="1" i="0" dirty="0">
                <a:solidFill>
                  <a:srgbClr val="0098CB"/>
                </a:solidFill>
                <a:effectLst/>
                <a:latin typeface="Arial" panose="020B0604020202020204" pitchFamily="34" charset="0"/>
              </a:rPr>
              <a:t>ストレージパリティ補助金の公募概要</a:t>
            </a:r>
            <a:endParaRPr lang="ja-JP" altLang="en-US" sz="2800" b="1" i="0" dirty="0">
              <a:solidFill>
                <a:srgbClr val="000000"/>
              </a:solidFill>
              <a:effectLst/>
              <a:latin typeface="Arial" panose="020B0604020202020204" pitchFamily="34" charset="0"/>
            </a:endParaRPr>
          </a:p>
          <a:p>
            <a:pPr algn="l"/>
            <a:r>
              <a:rPr lang="ja-JP" altLang="en-US" sz="1800" b="0" i="0" dirty="0">
                <a:solidFill>
                  <a:srgbClr val="000000"/>
                </a:solidFill>
                <a:effectLst/>
                <a:latin typeface="Arial" panose="020B0604020202020204" pitchFamily="34" charset="0"/>
              </a:rPr>
              <a:t>ストレージパリティ補助金は、ストレージパリティの達成に向けて自己所有やオンサイト</a:t>
            </a:r>
            <a:r>
              <a:rPr lang="en-US" altLang="ja-JP" sz="1800" b="0" i="0" dirty="0">
                <a:solidFill>
                  <a:srgbClr val="000000"/>
                </a:solidFill>
                <a:effectLst/>
                <a:latin typeface="Arial" panose="020B0604020202020204" pitchFamily="34" charset="0"/>
              </a:rPr>
              <a:t>PPA</a:t>
            </a:r>
            <a:r>
              <a:rPr lang="ja-JP" altLang="en-US" sz="1800" b="0" i="0" dirty="0">
                <a:solidFill>
                  <a:srgbClr val="000000"/>
                </a:solidFill>
                <a:effectLst/>
                <a:latin typeface="Arial" panose="020B0604020202020204" pitchFamily="34" charset="0"/>
              </a:rPr>
              <a:t>モデル等による</a:t>
            </a:r>
            <a:r>
              <a:rPr lang="ja-JP" altLang="en-US" sz="1800" b="1" i="0" dirty="0">
                <a:solidFill>
                  <a:srgbClr val="0098CB"/>
                </a:solidFill>
                <a:effectLst/>
                <a:latin typeface="Arial" panose="020B0604020202020204" pitchFamily="34" charset="0"/>
              </a:rPr>
              <a:t>自家消費型太陽光発電や蓄電池等の導入を行う事業</a:t>
            </a:r>
            <a:r>
              <a:rPr lang="ja-JP" altLang="en-US" sz="1800" b="0" i="0" dirty="0">
                <a:solidFill>
                  <a:srgbClr val="000000"/>
                </a:solidFill>
                <a:effectLst/>
                <a:latin typeface="Arial" panose="020B0604020202020204" pitchFamily="34" charset="0"/>
              </a:rPr>
              <a:t>の経費の一部を補助・支援することにより、設備の価格低減化や地域の再エネ主力化とレジリエンス強化の促進を加速化し、</a:t>
            </a:r>
            <a:r>
              <a:rPr lang="en-US" altLang="ja-JP" sz="1800" b="0" i="0" dirty="0">
                <a:solidFill>
                  <a:srgbClr val="000000"/>
                </a:solidFill>
                <a:effectLst/>
                <a:latin typeface="Arial" panose="020B0604020202020204" pitchFamily="34" charset="0"/>
              </a:rPr>
              <a:t>2050</a:t>
            </a:r>
            <a:r>
              <a:rPr lang="ja-JP" altLang="en-US" sz="1800" b="0" i="0" dirty="0">
                <a:solidFill>
                  <a:srgbClr val="000000"/>
                </a:solidFill>
                <a:effectLst/>
                <a:latin typeface="Arial" panose="020B0604020202020204" pitchFamily="34" charset="0"/>
              </a:rPr>
              <a:t>年カーボンニュートラルの実現に資することを目的としています。</a:t>
            </a:r>
            <a:br>
              <a:rPr lang="ja-JP" altLang="en-US" sz="1800" b="0" i="0" dirty="0">
                <a:solidFill>
                  <a:srgbClr val="000000"/>
                </a:solidFill>
                <a:effectLst/>
                <a:latin typeface="Arial" panose="020B0604020202020204" pitchFamily="34" charset="0"/>
              </a:rPr>
            </a:br>
            <a:r>
              <a:rPr lang="ja-JP" altLang="en-US" sz="1800" b="0" i="0" dirty="0">
                <a:solidFill>
                  <a:srgbClr val="000000"/>
                </a:solidFill>
                <a:effectLst/>
                <a:latin typeface="Arial" panose="020B0604020202020204" pitchFamily="34" charset="0"/>
              </a:rPr>
              <a:t>民間企業や青色申告をしている個人事業主、その他法人などが申請できます。</a:t>
            </a:r>
            <a:endParaRPr lang="ja-JP" altLang="en-US" sz="2800" b="0" i="0" dirty="0">
              <a:solidFill>
                <a:srgbClr val="000000"/>
              </a:solidFill>
              <a:effectLst/>
              <a:latin typeface="Arial" panose="020B0604020202020204" pitchFamily="34" charset="0"/>
            </a:endParaRPr>
          </a:p>
          <a:p>
            <a:pPr algn="l"/>
            <a:r>
              <a:rPr lang="ja-JP" altLang="en-US" sz="1800" b="0" i="0" dirty="0">
                <a:solidFill>
                  <a:srgbClr val="000000"/>
                </a:solidFill>
                <a:effectLst/>
                <a:latin typeface="Arial" panose="020B0604020202020204" pitchFamily="34" charset="0"/>
              </a:rPr>
              <a:t>管轄は環境省で、補助事業は環境省より委託された一般社団法人環境イノベーション情報機構が行います。単年度事業で複数年度にまたがる事業の申請はできません。</a:t>
            </a:r>
            <a:endParaRPr lang="ja-JP" altLang="en-US" sz="2800" b="0" i="0" dirty="0">
              <a:solidFill>
                <a:srgbClr val="000000"/>
              </a:solidFill>
              <a:effectLst/>
              <a:latin typeface="Arial" panose="020B0604020202020204" pitchFamily="34" charset="0"/>
            </a:endParaRPr>
          </a:p>
          <a:p>
            <a:pPr algn="l"/>
            <a:endParaRPr lang="en-US" altLang="ja-JP" sz="1800" b="0" i="0" dirty="0">
              <a:solidFill>
                <a:srgbClr val="000000"/>
              </a:solidFill>
              <a:effectLst/>
              <a:latin typeface="Arial" panose="020B0604020202020204" pitchFamily="34" charset="0"/>
            </a:endParaRPr>
          </a:p>
          <a:p>
            <a:pPr algn="l"/>
            <a:r>
              <a:rPr lang="ja-JP" altLang="en-US" sz="1800" b="0" i="0" dirty="0">
                <a:solidFill>
                  <a:srgbClr val="000000"/>
                </a:solidFill>
                <a:effectLst/>
                <a:latin typeface="Arial" panose="020B0604020202020204" pitchFamily="34" charset="0"/>
              </a:rPr>
              <a:t>本補助金の採択を受けるための主要要件を紹介します。</a:t>
            </a:r>
            <a:endParaRPr lang="ja-JP" altLang="en-US" b="0" i="0" dirty="0">
              <a:solidFill>
                <a:srgbClr val="000000"/>
              </a:solidFill>
              <a:effectLst/>
              <a:latin typeface="Arial" panose="020B0604020202020204" pitchFamily="34" charset="0"/>
            </a:endParaRPr>
          </a:p>
          <a:p>
            <a:pPr algn="l">
              <a:buFont typeface="Arial" panose="020B0604020202020204" pitchFamily="34" charset="0"/>
              <a:buChar char="•"/>
            </a:pPr>
            <a:r>
              <a:rPr lang="ja-JP" altLang="en-US" sz="1800" b="0" i="0" dirty="0">
                <a:solidFill>
                  <a:srgbClr val="000000"/>
                </a:solidFill>
                <a:effectLst/>
                <a:latin typeface="Arial" panose="020B0604020202020204" pitchFamily="34" charset="0"/>
              </a:rPr>
              <a:t>自家消費型太陽光発電設備や蓄電池等の導入を行う事業であること</a:t>
            </a:r>
            <a:br>
              <a:rPr lang="ja-JP" altLang="en-US" sz="1800" b="0" i="0" dirty="0">
                <a:solidFill>
                  <a:srgbClr val="000000"/>
                </a:solidFill>
                <a:effectLst/>
                <a:latin typeface="Arial" panose="020B0604020202020204" pitchFamily="34" charset="0"/>
              </a:rPr>
            </a:br>
            <a:r>
              <a:rPr lang="en-US" altLang="ja-JP" sz="1800" b="0" i="0" dirty="0">
                <a:solidFill>
                  <a:srgbClr val="000000"/>
                </a:solidFill>
                <a:effectLst/>
                <a:latin typeface="Arial" panose="020B0604020202020204" pitchFamily="34" charset="0"/>
              </a:rPr>
              <a:t>※FIT</a:t>
            </a:r>
            <a:r>
              <a:rPr lang="ja-JP" altLang="en-US" sz="1800" b="0" i="0" dirty="0">
                <a:solidFill>
                  <a:srgbClr val="000000"/>
                </a:solidFill>
                <a:effectLst/>
                <a:latin typeface="Arial" panose="020B0604020202020204" pitchFamily="34" charset="0"/>
              </a:rPr>
              <a:t>や</a:t>
            </a:r>
            <a:r>
              <a:rPr lang="en-US" altLang="ja-JP" sz="1800" b="0" i="0" dirty="0">
                <a:solidFill>
                  <a:srgbClr val="000000"/>
                </a:solidFill>
                <a:effectLst/>
                <a:latin typeface="Arial" panose="020B0604020202020204" pitchFamily="34" charset="0"/>
              </a:rPr>
              <a:t>FIP</a:t>
            </a:r>
            <a:r>
              <a:rPr lang="ja-JP" altLang="en-US" sz="1800" b="0" i="0" dirty="0">
                <a:solidFill>
                  <a:srgbClr val="000000"/>
                </a:solidFill>
                <a:effectLst/>
                <a:latin typeface="Arial" panose="020B0604020202020204" pitchFamily="34" charset="0"/>
              </a:rPr>
              <a:t>による売電を行わないこと</a:t>
            </a:r>
            <a:endParaRPr lang="ja-JP" altLang="en-US" b="0" i="0" dirty="0">
              <a:solidFill>
                <a:srgbClr val="000000"/>
              </a:solidFill>
              <a:effectLst/>
              <a:latin typeface="Arial" panose="020B0604020202020204" pitchFamily="34" charset="0"/>
            </a:endParaRPr>
          </a:p>
          <a:p>
            <a:pPr algn="l">
              <a:buFont typeface="Arial" panose="020B0604020202020204" pitchFamily="34" charset="0"/>
              <a:buChar char="•"/>
            </a:pPr>
            <a:r>
              <a:rPr lang="ja-JP" altLang="en-US" sz="1800" b="0" i="0" dirty="0">
                <a:solidFill>
                  <a:srgbClr val="000000"/>
                </a:solidFill>
                <a:effectLst/>
                <a:latin typeface="Arial" panose="020B0604020202020204" pitchFamily="34" charset="0"/>
              </a:rPr>
              <a:t>太陽光発電設備とあわせて定置用蓄電池または車載型蓄電池の導入を行うこと（</a:t>
            </a:r>
            <a:r>
              <a:rPr lang="ja-JP" altLang="en-US" sz="1800" b="1" i="0" dirty="0">
                <a:solidFill>
                  <a:srgbClr val="0098CB"/>
                </a:solidFill>
                <a:effectLst/>
                <a:latin typeface="Arial" panose="020B0604020202020204" pitchFamily="34" charset="0"/>
              </a:rPr>
              <a:t>必須</a:t>
            </a:r>
            <a:r>
              <a:rPr lang="ja-JP" altLang="en-US" sz="1800" b="0" i="0" dirty="0">
                <a:solidFill>
                  <a:srgbClr val="000000"/>
                </a:solidFill>
                <a:effectLst/>
                <a:latin typeface="Arial" panose="020B0604020202020204" pitchFamily="34" charset="0"/>
              </a:rPr>
              <a:t>）</a:t>
            </a:r>
            <a:endParaRPr lang="ja-JP" altLang="en-US" b="0" i="0" dirty="0">
              <a:solidFill>
                <a:srgbClr val="000000"/>
              </a:solidFill>
              <a:effectLst/>
              <a:latin typeface="Arial" panose="020B0604020202020204" pitchFamily="34" charset="0"/>
            </a:endParaRPr>
          </a:p>
          <a:p>
            <a:pPr algn="l">
              <a:buFont typeface="Arial" panose="020B0604020202020204" pitchFamily="34" charset="0"/>
              <a:buChar char="•"/>
            </a:pPr>
            <a:r>
              <a:rPr lang="ja-JP" altLang="en-US" sz="1800" b="0" i="0" dirty="0">
                <a:solidFill>
                  <a:srgbClr val="000000"/>
                </a:solidFill>
                <a:effectLst/>
                <a:latin typeface="Arial" panose="020B0604020202020204" pitchFamily="34" charset="0"/>
              </a:rPr>
              <a:t>太陽光発電設備を導入する場合の自家消費率：</a:t>
            </a:r>
            <a:r>
              <a:rPr lang="ja-JP" altLang="en-US" sz="1800" b="1" i="0" dirty="0">
                <a:solidFill>
                  <a:srgbClr val="0098CB"/>
                </a:solidFill>
                <a:effectLst/>
                <a:latin typeface="Arial" panose="020B0604020202020204" pitchFamily="34" charset="0"/>
              </a:rPr>
              <a:t>戸建て住宅</a:t>
            </a:r>
            <a:r>
              <a:rPr lang="en-US" altLang="ja-JP" sz="1800" b="1" i="0" dirty="0">
                <a:solidFill>
                  <a:srgbClr val="0098CB"/>
                </a:solidFill>
                <a:effectLst/>
                <a:latin typeface="Arial" panose="020B0604020202020204" pitchFamily="34" charset="0"/>
              </a:rPr>
              <a:t>30</a:t>
            </a:r>
            <a:r>
              <a:rPr lang="ja-JP" altLang="en-US" sz="1800" b="1" i="0" dirty="0">
                <a:solidFill>
                  <a:srgbClr val="0098CB"/>
                </a:solidFill>
                <a:effectLst/>
                <a:latin typeface="Arial" panose="020B0604020202020204" pitchFamily="34" charset="0"/>
              </a:rPr>
              <a:t>％以上・その他</a:t>
            </a:r>
            <a:r>
              <a:rPr lang="en-US" altLang="ja-JP" sz="1800" b="1" i="0" dirty="0">
                <a:solidFill>
                  <a:srgbClr val="0098CB"/>
                </a:solidFill>
                <a:effectLst/>
                <a:latin typeface="Arial" panose="020B0604020202020204" pitchFamily="34" charset="0"/>
              </a:rPr>
              <a:t>50</a:t>
            </a:r>
            <a:r>
              <a:rPr lang="ja-JP" altLang="en-US" sz="1800" b="1" i="0" dirty="0">
                <a:solidFill>
                  <a:srgbClr val="0098CB"/>
                </a:solidFill>
                <a:effectLst/>
                <a:latin typeface="Arial" panose="020B0604020202020204" pitchFamily="34" charset="0"/>
              </a:rPr>
              <a:t>％以上</a:t>
            </a:r>
            <a:r>
              <a:rPr lang="ja-JP" altLang="en-US" sz="1800" b="0" i="0" dirty="0">
                <a:solidFill>
                  <a:srgbClr val="000000"/>
                </a:solidFill>
                <a:effectLst/>
                <a:latin typeface="Arial" panose="020B0604020202020204" pitchFamily="34" charset="0"/>
              </a:rPr>
              <a:t>を導入場所の敷地内（オンサイト）で自家消費すること</a:t>
            </a:r>
            <a:endParaRPr lang="ja-JP" altLang="en-US" b="0" i="0" dirty="0">
              <a:solidFill>
                <a:srgbClr val="000000"/>
              </a:solidFill>
              <a:effectLst/>
              <a:latin typeface="Arial" panose="020B0604020202020204" pitchFamily="34" charset="0"/>
            </a:endParaRPr>
          </a:p>
          <a:p>
            <a:pPr algn="l">
              <a:buFont typeface="Arial" panose="020B0604020202020204" pitchFamily="34" charset="0"/>
              <a:buChar char="•"/>
            </a:pPr>
            <a:r>
              <a:rPr lang="ja-JP" altLang="en-US" sz="1800" b="0" i="0" dirty="0">
                <a:solidFill>
                  <a:srgbClr val="000000"/>
                </a:solidFill>
                <a:effectLst/>
                <a:latin typeface="Arial" panose="020B0604020202020204" pitchFamily="34" charset="0"/>
              </a:rPr>
              <a:t>停電時にも必要な電力を供給できる機能を有する太陽光発電設備等を導入すること</a:t>
            </a:r>
            <a:br>
              <a:rPr lang="ja-JP" altLang="en-US" sz="1800" b="0" i="0" dirty="0">
                <a:solidFill>
                  <a:srgbClr val="000000"/>
                </a:solidFill>
                <a:effectLst/>
                <a:latin typeface="Arial" panose="020B0604020202020204" pitchFamily="34" charset="0"/>
              </a:rPr>
            </a:br>
            <a:r>
              <a:rPr lang="en-US" altLang="ja-JP" sz="1800" b="0" i="0" dirty="0">
                <a:solidFill>
                  <a:srgbClr val="000000"/>
                </a:solidFill>
                <a:effectLst/>
                <a:latin typeface="Arial" panose="020B0604020202020204" pitchFamily="34" charset="0"/>
              </a:rPr>
              <a:t>※</a:t>
            </a:r>
            <a:r>
              <a:rPr lang="ja-JP" altLang="en-US" sz="1800" b="1" i="0" dirty="0">
                <a:solidFill>
                  <a:srgbClr val="0098CB"/>
                </a:solidFill>
                <a:effectLst/>
                <a:latin typeface="Arial" panose="020B0604020202020204" pitchFamily="34" charset="0"/>
              </a:rPr>
              <a:t>自立運転機能のあるパワーコンディショナ</a:t>
            </a:r>
            <a:r>
              <a:rPr lang="ja-JP" altLang="en-US" sz="1800" b="0" i="0" dirty="0">
                <a:solidFill>
                  <a:srgbClr val="000000"/>
                </a:solidFill>
                <a:effectLst/>
                <a:latin typeface="Arial" panose="020B0604020202020204" pitchFamily="34" charset="0"/>
              </a:rPr>
              <a:t>を使うなど</a:t>
            </a:r>
            <a:br>
              <a:rPr lang="ja-JP" altLang="en-US" sz="1800" b="0" i="0" dirty="0">
                <a:solidFill>
                  <a:srgbClr val="000000"/>
                </a:solidFill>
                <a:effectLst/>
                <a:latin typeface="Arial" panose="020B0604020202020204" pitchFamily="34" charset="0"/>
              </a:rPr>
            </a:br>
            <a:endParaRPr lang="ja-JP" altLang="en-US" b="0" i="0" dirty="0">
              <a:solidFill>
                <a:srgbClr val="000000"/>
              </a:solidFill>
              <a:effectLst/>
              <a:latin typeface="Arial" panose="020B0604020202020204" pitchFamily="34" charset="0"/>
            </a:endParaRPr>
          </a:p>
          <a:p>
            <a:pPr algn="l">
              <a:buFont typeface="Arial" panose="020B0604020202020204" pitchFamily="34" charset="0"/>
              <a:buChar char="•"/>
            </a:pPr>
            <a:r>
              <a:rPr lang="ja-JP" altLang="en-US" sz="1800" b="0" i="0" dirty="0">
                <a:solidFill>
                  <a:srgbClr val="000000"/>
                </a:solidFill>
                <a:effectLst/>
                <a:latin typeface="Arial" panose="020B0604020202020204" pitchFamily="34" charset="0"/>
              </a:rPr>
              <a:t>太陽光発電設備の</a:t>
            </a:r>
            <a:r>
              <a:rPr lang="ja-JP" altLang="en-US" sz="1800" b="1" i="0" dirty="0">
                <a:solidFill>
                  <a:srgbClr val="0098CB"/>
                </a:solidFill>
                <a:effectLst/>
                <a:latin typeface="Arial" panose="020B0604020202020204" pitchFamily="34" charset="0"/>
              </a:rPr>
              <a:t>太陽電池出力が</a:t>
            </a:r>
            <a:r>
              <a:rPr lang="en-US" altLang="ja-JP" sz="1800" b="1" i="0" dirty="0">
                <a:solidFill>
                  <a:srgbClr val="0098CB"/>
                </a:solidFill>
                <a:effectLst/>
                <a:latin typeface="Arial" panose="020B0604020202020204" pitchFamily="34" charset="0"/>
              </a:rPr>
              <a:t>10kW</a:t>
            </a:r>
            <a:r>
              <a:rPr lang="ja-JP" altLang="en-US" sz="1800" b="1" i="0" dirty="0">
                <a:solidFill>
                  <a:srgbClr val="0098CB"/>
                </a:solidFill>
                <a:effectLst/>
                <a:latin typeface="Arial" panose="020B0604020202020204" pitchFamily="34" charset="0"/>
              </a:rPr>
              <a:t>以上</a:t>
            </a:r>
            <a:r>
              <a:rPr lang="ja-JP" altLang="en-US" sz="1800" b="0" i="0" dirty="0">
                <a:solidFill>
                  <a:srgbClr val="000000"/>
                </a:solidFill>
                <a:effectLst/>
                <a:latin typeface="Arial" panose="020B0604020202020204" pitchFamily="34" charset="0"/>
              </a:rPr>
              <a:t>であること</a:t>
            </a:r>
            <a:br>
              <a:rPr lang="ja-JP" altLang="en-US" b="0" i="0" dirty="0">
                <a:solidFill>
                  <a:srgbClr val="000000"/>
                </a:solidFill>
                <a:effectLst/>
                <a:latin typeface="Arial" panose="020B0604020202020204" pitchFamily="34" charset="0"/>
              </a:rPr>
            </a:br>
            <a:r>
              <a:rPr lang="en-US" altLang="ja-JP" sz="1800" b="0" i="0" dirty="0">
                <a:solidFill>
                  <a:srgbClr val="000000"/>
                </a:solidFill>
                <a:effectLst/>
                <a:latin typeface="Arial" panose="020B0604020202020204" pitchFamily="34" charset="0"/>
              </a:rPr>
              <a:t>※</a:t>
            </a:r>
            <a:r>
              <a:rPr lang="ja-JP" altLang="en-US" sz="1800" b="0" i="0" dirty="0">
                <a:solidFill>
                  <a:srgbClr val="000000"/>
                </a:solidFill>
                <a:effectLst/>
                <a:latin typeface="Arial" panose="020B0604020202020204" pitchFamily="34" charset="0"/>
              </a:rPr>
              <a:t>戸建て住宅は</a:t>
            </a:r>
            <a:r>
              <a:rPr lang="en-US" altLang="ja-JP" sz="1800" b="0" i="0" dirty="0">
                <a:solidFill>
                  <a:srgbClr val="000000"/>
                </a:solidFill>
                <a:effectLst/>
                <a:latin typeface="Arial" panose="020B0604020202020204" pitchFamily="34" charset="0"/>
              </a:rPr>
              <a:t>10kW</a:t>
            </a:r>
            <a:r>
              <a:rPr lang="ja-JP" altLang="en-US" sz="1800" b="0" i="0" dirty="0">
                <a:solidFill>
                  <a:srgbClr val="000000"/>
                </a:solidFill>
                <a:effectLst/>
                <a:latin typeface="Arial" panose="020B0604020202020204" pitchFamily="34" charset="0"/>
              </a:rPr>
              <a:t>未満の申請のみ可</a:t>
            </a:r>
            <a:br>
              <a:rPr lang="ja-JP" altLang="en-US" b="0" i="0" dirty="0">
                <a:solidFill>
                  <a:srgbClr val="000000"/>
                </a:solidFill>
                <a:effectLst/>
                <a:latin typeface="Arial" panose="020B0604020202020204" pitchFamily="34" charset="0"/>
              </a:rPr>
            </a:br>
            <a:r>
              <a:rPr lang="en-US" altLang="ja-JP" b="0" i="0" dirty="0">
                <a:solidFill>
                  <a:srgbClr val="000000"/>
                </a:solidFill>
                <a:effectLst/>
                <a:latin typeface="Arial" panose="020B0604020202020204" pitchFamily="34" charset="0"/>
              </a:rPr>
              <a:t>※</a:t>
            </a:r>
            <a:r>
              <a:rPr lang="ja-JP" altLang="en-US" b="0" i="0" dirty="0">
                <a:solidFill>
                  <a:srgbClr val="000000"/>
                </a:solidFill>
                <a:effectLst/>
                <a:latin typeface="Arial" panose="020B0604020202020204" pitchFamily="34" charset="0"/>
              </a:rPr>
              <a:t>太陽電池出力は太陽光パネルの総出力ではなく、パワーコンディショナの発電出力と比較した際のどちらか低い値</a:t>
            </a:r>
          </a:p>
          <a:p>
            <a:pPr algn="l">
              <a:buFont typeface="Arial" panose="020B0604020202020204" pitchFamily="34" charset="0"/>
              <a:buChar char="•"/>
            </a:pPr>
            <a:r>
              <a:rPr lang="ja-JP" altLang="en-US" sz="1800" b="0" i="0" dirty="0">
                <a:solidFill>
                  <a:srgbClr val="000000"/>
                </a:solidFill>
                <a:effectLst/>
                <a:latin typeface="Arial" panose="020B0604020202020204" pitchFamily="34" charset="0"/>
              </a:rPr>
              <a:t>本補助事業の実施により得られる</a:t>
            </a:r>
            <a:r>
              <a:rPr lang="ja-JP" altLang="en-US" sz="1800" b="1" i="0" dirty="0">
                <a:solidFill>
                  <a:srgbClr val="0098CB"/>
                </a:solidFill>
                <a:effectLst/>
                <a:latin typeface="Arial" panose="020B0604020202020204" pitchFamily="34" charset="0"/>
              </a:rPr>
              <a:t>環境価値を需要家に帰属させる</a:t>
            </a:r>
            <a:r>
              <a:rPr lang="ja-JP" altLang="en-US" sz="1800" b="0" i="0" dirty="0">
                <a:solidFill>
                  <a:srgbClr val="000000"/>
                </a:solidFill>
                <a:effectLst/>
                <a:latin typeface="Arial" panose="020B0604020202020204" pitchFamily="34" charset="0"/>
              </a:rPr>
              <a:t>ものであること</a:t>
            </a:r>
            <a:br>
              <a:rPr lang="ja-JP" altLang="en-US" b="0" i="0" dirty="0">
                <a:solidFill>
                  <a:srgbClr val="000000"/>
                </a:solidFill>
                <a:effectLst/>
                <a:latin typeface="Arial" panose="020B0604020202020204" pitchFamily="34" charset="0"/>
              </a:rPr>
            </a:br>
            <a:r>
              <a:rPr lang="en-US" altLang="ja-JP" sz="1800" b="0" i="0" dirty="0">
                <a:solidFill>
                  <a:srgbClr val="000000"/>
                </a:solidFill>
                <a:effectLst/>
                <a:latin typeface="Arial" panose="020B0604020202020204" pitchFamily="34" charset="0"/>
              </a:rPr>
              <a:t>※</a:t>
            </a:r>
            <a:r>
              <a:rPr lang="ja-JP" altLang="en-US" sz="1800" b="0" i="0" dirty="0">
                <a:solidFill>
                  <a:srgbClr val="000000"/>
                </a:solidFill>
                <a:effectLst/>
                <a:latin typeface="Arial" panose="020B0604020202020204" pitchFamily="34" charset="0"/>
              </a:rPr>
              <a:t>補助対象設備の法定耐用年数が経過するまで、補助事業によって得た環境価値を</a:t>
            </a:r>
            <a:r>
              <a:rPr lang="en-US" altLang="ja-JP" sz="1800" b="0" i="0" dirty="0">
                <a:solidFill>
                  <a:srgbClr val="000000"/>
                </a:solidFill>
                <a:effectLst/>
                <a:latin typeface="Arial" panose="020B0604020202020204" pitchFamily="34" charset="0"/>
              </a:rPr>
              <a:t>J-</a:t>
            </a:r>
            <a:r>
              <a:rPr lang="ja-JP" altLang="en-US" sz="1800" b="0" i="0" dirty="0">
                <a:solidFill>
                  <a:srgbClr val="000000"/>
                </a:solidFill>
                <a:effectLst/>
                <a:latin typeface="Arial" panose="020B0604020202020204" pitchFamily="34" charset="0"/>
              </a:rPr>
              <a:t>クレジット制度に登録しないこと</a:t>
            </a:r>
            <a:endParaRPr lang="ja-JP" altLang="en-US" b="0" i="0" dirty="0">
              <a:solidFill>
                <a:srgbClr val="000000"/>
              </a:solidFill>
              <a:effectLst/>
              <a:latin typeface="Arial" panose="020B0604020202020204" pitchFamily="34" charset="0"/>
            </a:endParaRPr>
          </a:p>
          <a:p>
            <a:pPr algn="l">
              <a:buFont typeface="Arial" panose="020B0604020202020204" pitchFamily="34" charset="0"/>
              <a:buChar char="•"/>
            </a:pPr>
            <a:r>
              <a:rPr lang="en-US" altLang="ja-JP" sz="1800" b="0" i="0" dirty="0">
                <a:solidFill>
                  <a:srgbClr val="000000"/>
                </a:solidFill>
                <a:effectLst/>
                <a:latin typeface="Arial" panose="020B0604020202020204" pitchFamily="34" charset="0"/>
              </a:rPr>
              <a:t>CO₂</a:t>
            </a:r>
            <a:r>
              <a:rPr lang="ja-JP" altLang="en-US" sz="1800" b="0" i="0" dirty="0">
                <a:solidFill>
                  <a:srgbClr val="000000"/>
                </a:solidFill>
                <a:effectLst/>
                <a:latin typeface="Arial" panose="020B0604020202020204" pitchFamily="34" charset="0"/>
              </a:rPr>
              <a:t>削減が図れるものであること</a:t>
            </a:r>
            <a:endParaRPr lang="ja-JP" altLang="en-US" b="0" i="0" dirty="0">
              <a:solidFill>
                <a:srgbClr val="000000"/>
              </a:solidFill>
              <a:effectLst/>
              <a:latin typeface="Arial" panose="020B0604020202020204" pitchFamily="34" charset="0"/>
            </a:endParaRPr>
          </a:p>
          <a:p>
            <a:pPr algn="l">
              <a:buFont typeface="Arial" panose="020B0604020202020204" pitchFamily="34" charset="0"/>
              <a:buChar char="•"/>
            </a:pPr>
            <a:r>
              <a:rPr lang="ja-JP" altLang="en-US" sz="1800" b="0" i="0" dirty="0">
                <a:solidFill>
                  <a:srgbClr val="000000"/>
                </a:solidFill>
                <a:effectLst/>
                <a:latin typeface="Arial" panose="020B0604020202020204" pitchFamily="34" charset="0"/>
              </a:rPr>
              <a:t>異なる需要地を一件の申請とすることは不可。ただし、戸建て住宅は</a:t>
            </a:r>
            <a:r>
              <a:rPr lang="en-US" altLang="ja-JP" sz="1800" b="0" i="0" dirty="0">
                <a:solidFill>
                  <a:srgbClr val="000000"/>
                </a:solidFill>
                <a:effectLst/>
                <a:latin typeface="Arial" panose="020B0604020202020204" pitchFamily="34" charset="0"/>
              </a:rPr>
              <a:t>20</a:t>
            </a:r>
            <a:r>
              <a:rPr lang="ja-JP" altLang="en-US" sz="1800" b="0" i="0" dirty="0">
                <a:solidFill>
                  <a:srgbClr val="000000"/>
                </a:solidFill>
                <a:effectLst/>
                <a:latin typeface="Arial" panose="020B0604020202020204" pitchFamily="34" charset="0"/>
              </a:rPr>
              <a:t>戸までまとめて申請可能</a:t>
            </a:r>
            <a:endParaRPr lang="ja-JP" altLang="en-US" b="0" i="0" dirty="0">
              <a:solidFill>
                <a:srgbClr val="000000"/>
              </a:solidFill>
              <a:effectLst/>
              <a:latin typeface="Arial" panose="020B0604020202020204" pitchFamily="34"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47</a:t>
            </a:fld>
            <a:endParaRPr kumimoji="1" lang="ja-JP" altLang="en-US" dirty="0"/>
          </a:p>
        </p:txBody>
      </p:sp>
    </p:spTree>
    <p:extLst>
      <p:ext uri="{BB962C8B-B14F-4D97-AF65-F5344CB8AC3E}">
        <p14:creationId xmlns:p14="http://schemas.microsoft.com/office/powerpoint/2010/main" val="11321896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r>
              <a:rPr lang="ja-JP" altLang="en-US" dirty="0"/>
              <a:t>太陽光発電の基本は、太陽電池による発電効果といえます。</a:t>
            </a:r>
          </a:p>
          <a:p>
            <a:r>
              <a:rPr lang="ja-JP" altLang="en-US" dirty="0"/>
              <a:t>「太陽電池」は、「電池」と付いていますが、電力を蓄える装置ではなく、太陽の光エネルギーを直接電力に変換する「発電機」の役割をはたします。太陽から地上に降り注ぐ「光エネルギー」が「太陽電池」に当たると、「光起電力効果（ひかりきでんりょくこうか）」とか「光電効果（こうでんこうか）」と呼ばれる現象が起こります。</a:t>
            </a:r>
          </a:p>
          <a:p>
            <a:r>
              <a:rPr lang="ja-JP" altLang="en-US" dirty="0"/>
              <a:t>太陽電池に光が照射されることで、太陽電池を構成している半導体の電子が動き、電気が起きるのです。</a:t>
            </a:r>
          </a:p>
          <a:p>
            <a:r>
              <a:rPr lang="ja-JP" altLang="en-US" dirty="0"/>
              <a:t> 太陽電池は、シリコン系、化合物系、有機系とあって、それぞれに発電効率がちがいます。現在の主流はシリコン系で世界の生産量の約</a:t>
            </a:r>
            <a:r>
              <a:rPr lang="en-US" altLang="ja-JP" dirty="0"/>
              <a:t>8</a:t>
            </a:r>
            <a:r>
              <a:rPr lang="ja-JP" altLang="en-US" dirty="0"/>
              <a:t>割をしめています。 </a:t>
            </a:r>
          </a:p>
          <a:p>
            <a:r>
              <a:rPr lang="ja-JP" altLang="en-US" dirty="0"/>
              <a:t>シリコン系は、コストが比較的小さい割には変換効率が</a:t>
            </a:r>
            <a:r>
              <a:rPr lang="en-US" altLang="ja-JP" dirty="0"/>
              <a:t>20%</a:t>
            </a:r>
            <a:r>
              <a:rPr lang="ja-JP" altLang="en-US" dirty="0"/>
              <a:t>程度と高く、採算性の面で有利といえます。</a:t>
            </a:r>
          </a:p>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48</a:t>
            </a:fld>
            <a:endParaRPr kumimoji="1" lang="ja-JP" altLang="en-US"/>
          </a:p>
        </p:txBody>
      </p:sp>
    </p:spTree>
    <p:extLst>
      <p:ext uri="{BB962C8B-B14F-4D97-AF65-F5344CB8AC3E}">
        <p14:creationId xmlns:p14="http://schemas.microsoft.com/office/powerpoint/2010/main" val="299580724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49</a:t>
            </a:fld>
            <a:endParaRPr kumimoji="1" lang="ja-JP" altLang="en-US"/>
          </a:p>
        </p:txBody>
      </p:sp>
    </p:spTree>
    <p:extLst>
      <p:ext uri="{BB962C8B-B14F-4D97-AF65-F5344CB8AC3E}">
        <p14:creationId xmlns:p14="http://schemas.microsoft.com/office/powerpoint/2010/main" val="31178392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dirty="0"/>
              <a:t>日本のエネルギー自給率は２０２０年でわずか</a:t>
            </a:r>
            <a:r>
              <a:rPr lang="en-US" altLang="ja-JP" dirty="0"/>
              <a:t>11.3</a:t>
            </a:r>
            <a:r>
              <a:rPr lang="ja-JP" altLang="en-US" dirty="0"/>
              <a:t>％。これは</a:t>
            </a:r>
            <a:r>
              <a:rPr lang="en-US" altLang="ja-JP" dirty="0"/>
              <a:t>OECD</a:t>
            </a:r>
            <a:r>
              <a:rPr lang="ja-JP" altLang="en-US" dirty="0"/>
              <a:t>加盟</a:t>
            </a:r>
            <a:r>
              <a:rPr lang="en-US" altLang="ja-JP" dirty="0"/>
              <a:t>35</a:t>
            </a:r>
            <a:r>
              <a:rPr lang="ja-JP" altLang="en-US" dirty="0"/>
              <a:t>か国中、２番目に低い水準です。</a:t>
            </a:r>
          </a:p>
          <a:p>
            <a:r>
              <a:rPr lang="en-US" altLang="ja-JP" dirty="0"/>
              <a:t>2010</a:t>
            </a:r>
            <a:r>
              <a:rPr lang="ja-JP" altLang="en-US" dirty="0"/>
              <a:t>年時点では、自給率が</a:t>
            </a:r>
            <a:r>
              <a:rPr lang="en-US" altLang="ja-JP" dirty="0"/>
              <a:t>20.2%</a:t>
            </a:r>
            <a:r>
              <a:rPr lang="ja-JP" altLang="en-US" dirty="0"/>
              <a:t>もあったのに、この低下は主に東日本大震災に伴う原発事故で原発の運転が停止したことが原因となっています。</a:t>
            </a:r>
          </a:p>
          <a:p>
            <a:r>
              <a:rPr lang="ja-JP" altLang="en-US" dirty="0"/>
              <a:t>それ以降は、エネルギー自給は水力を含む再生可能エネルギーがほとんどという状況です。</a:t>
            </a: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dirty="0"/>
              <a:t>化石燃料に乏しい日本でのエネルギー自給率が低いのは、ある程度やむをえないところがありますが、同様に資源に乏しい韓国やヨーロッパ諸国よりもかなり低いといえます。</a:t>
            </a:r>
          </a:p>
          <a:p>
            <a:pPr marL="0" marR="0" indent="0" algn="l" defTabSz="914400" rtl="0" eaLnBrk="1" fontAlgn="auto" latinLnBrk="0" hangingPunct="1">
              <a:lnSpc>
                <a:spcPct val="100000"/>
              </a:lnSpc>
              <a:spcBef>
                <a:spcPts val="0"/>
              </a:spcBef>
              <a:spcAft>
                <a:spcPts val="0"/>
              </a:spcAft>
              <a:buClrTx/>
              <a:buSzTx/>
              <a:buFontTx/>
              <a:buNone/>
              <a:tabLst/>
              <a:defRPr/>
            </a:pPr>
            <a:endParaRPr lang="ja-JP" altLang="en-US" dirty="0"/>
          </a:p>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5</a:t>
            </a:fld>
            <a:endParaRPr kumimoji="1" lang="ja-JP" altLang="en-US" dirty="0"/>
          </a:p>
        </p:txBody>
      </p:sp>
    </p:spTree>
    <p:extLst>
      <p:ext uri="{BB962C8B-B14F-4D97-AF65-F5344CB8AC3E}">
        <p14:creationId xmlns:p14="http://schemas.microsoft.com/office/powerpoint/2010/main" val="222326731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r>
              <a:rPr lang="ja-JP" altLang="en-US" dirty="0"/>
              <a:t>ペロブスカイト太陽電池は、ペロブスカイトという結晶構造の材料を用いた太陽電池です。</a:t>
            </a:r>
          </a:p>
          <a:p>
            <a:r>
              <a:rPr lang="ja-JP" altLang="en-US" dirty="0"/>
              <a:t>プラスチックフィルムなどの下地に塗布してペロブスカイト膜を作り、それに光を当てると発電することができます。</a:t>
            </a:r>
          </a:p>
          <a:p>
            <a:r>
              <a:rPr lang="ja-JP" altLang="en-US" dirty="0"/>
              <a:t>従来のシリコン系太陽電池は厚みがあり、曲げることができないため、ある程度広く、平たい空間でないとソーラーパネルが設置できないという制限があります。</a:t>
            </a:r>
          </a:p>
          <a:p>
            <a:r>
              <a:rPr lang="ja-JP" altLang="en-US" dirty="0"/>
              <a:t>しかしペロブスカイト太陽電池は、薄い膜でも十分に発電できます。</a:t>
            </a:r>
            <a:endParaRPr lang="en-US" altLang="ja-JP" dirty="0"/>
          </a:p>
          <a:p>
            <a:pPr algn="l"/>
            <a:r>
              <a:rPr lang="ja-JP" altLang="en-US" b="0" i="0" dirty="0">
                <a:solidFill>
                  <a:srgbClr val="333333"/>
                </a:solidFill>
                <a:effectLst/>
                <a:latin typeface="YuGothic"/>
              </a:rPr>
              <a:t>このため、折り曲げることが可能なほどの薄さで太陽電池が作成でき、より多様な場所に設置できるようになります。例えばビルやマンションの壁、窓ガラス、車の屋根、テントやビニールハウスの屋根などにも設置することが検討されています。</a:t>
            </a:r>
            <a:r>
              <a:rPr lang="ja-JP" altLang="en-US" dirty="0"/>
              <a:t>ペロブスカイト太陽電池は、塗布する量を減らすことによって透明度を変更できるため、光を通しつつ発電することもできます。</a:t>
            </a:r>
          </a:p>
          <a:p>
            <a:r>
              <a:rPr lang="ja-JP" altLang="en-US" dirty="0"/>
              <a:t>このため、窓ガラスやビニールハウスでも使用が可能なのです。その上、折り曲げても性能が安定している、という性質も備えています。このような優れた特徴を持つことから、世界各国で開発が進められており、</a:t>
            </a:r>
            <a:r>
              <a:rPr lang="en-US" altLang="ja-JP" dirty="0"/>
              <a:t>2020</a:t>
            </a:r>
            <a:r>
              <a:rPr lang="ja-JP" altLang="en-US" dirty="0"/>
              <a:t>年代には実用できるとされています。</a:t>
            </a:r>
            <a:endParaRPr lang="en-US" altLang="ja-JP" dirty="0"/>
          </a:p>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50</a:t>
            </a:fld>
            <a:endParaRPr kumimoji="1" lang="ja-JP" altLang="en-US"/>
          </a:p>
        </p:txBody>
      </p:sp>
    </p:spTree>
    <p:extLst>
      <p:ext uri="{BB962C8B-B14F-4D97-AF65-F5344CB8AC3E}">
        <p14:creationId xmlns:p14="http://schemas.microsoft.com/office/powerpoint/2010/main" val="146590595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r>
              <a:rPr lang="ja-JP" altLang="en-US" b="0" i="0" dirty="0">
                <a:solidFill>
                  <a:srgbClr val="333333"/>
                </a:solidFill>
                <a:effectLst/>
                <a:latin typeface="YuGothic"/>
              </a:rPr>
              <a:t>ペロブスカイト太陽電池は、</a:t>
            </a:r>
            <a:r>
              <a:rPr lang="en-US" altLang="ja-JP" b="0" i="0" dirty="0">
                <a:solidFill>
                  <a:srgbClr val="333333"/>
                </a:solidFill>
                <a:effectLst/>
                <a:latin typeface="YuGothic"/>
              </a:rPr>
              <a:t>2009</a:t>
            </a:r>
            <a:r>
              <a:rPr lang="ja-JP" altLang="en-US" b="0" i="0" dirty="0">
                <a:solidFill>
                  <a:srgbClr val="333333"/>
                </a:solidFill>
                <a:effectLst/>
                <a:latin typeface="YuGothic"/>
              </a:rPr>
              <a:t>年に桐蔭横浜大学の宮坂力教授らによって開発されました。当時のエネルギー変換効率は</a:t>
            </a:r>
            <a:r>
              <a:rPr lang="en-US" altLang="ja-JP" b="0" i="0" dirty="0">
                <a:solidFill>
                  <a:srgbClr val="333333"/>
                </a:solidFill>
                <a:effectLst/>
                <a:latin typeface="YuGothic"/>
              </a:rPr>
              <a:t>3.9%</a:t>
            </a:r>
            <a:r>
              <a:rPr lang="ja-JP" altLang="en-US" b="0" i="0" dirty="0">
                <a:solidFill>
                  <a:srgbClr val="333333"/>
                </a:solidFill>
                <a:effectLst/>
                <a:latin typeface="YuGothic"/>
              </a:rPr>
              <a:t>でしたが、毎年のように改善が進み、</a:t>
            </a:r>
            <a:r>
              <a:rPr lang="en-US" altLang="ja-JP" b="0" i="0" dirty="0">
                <a:solidFill>
                  <a:srgbClr val="333333"/>
                </a:solidFill>
                <a:effectLst/>
                <a:latin typeface="YuGothic"/>
              </a:rPr>
              <a:t>2018</a:t>
            </a:r>
            <a:r>
              <a:rPr lang="ja-JP" altLang="en-US" b="0" i="0" dirty="0">
                <a:solidFill>
                  <a:srgbClr val="333333"/>
                </a:solidFill>
                <a:effectLst/>
                <a:latin typeface="YuGothic"/>
              </a:rPr>
              <a:t>年の時点で</a:t>
            </a:r>
            <a:r>
              <a:rPr lang="en-US" altLang="ja-JP" b="0" i="0" dirty="0">
                <a:solidFill>
                  <a:srgbClr val="333333"/>
                </a:solidFill>
                <a:effectLst/>
                <a:latin typeface="YuGothic"/>
              </a:rPr>
              <a:t>27%</a:t>
            </a:r>
            <a:r>
              <a:rPr lang="ja-JP" altLang="en-US" b="0" i="0" dirty="0">
                <a:solidFill>
                  <a:srgbClr val="333333"/>
                </a:solidFill>
                <a:effectLst/>
                <a:latin typeface="YuGothic"/>
              </a:rPr>
              <a:t>を達成しています。これはシリコンパネルの</a:t>
            </a:r>
            <a:r>
              <a:rPr lang="en-US" altLang="ja-JP" b="0" i="0" dirty="0">
                <a:solidFill>
                  <a:srgbClr val="333333"/>
                </a:solidFill>
                <a:effectLst/>
                <a:latin typeface="YuGothic"/>
              </a:rPr>
              <a:t>25%</a:t>
            </a:r>
            <a:r>
              <a:rPr lang="ja-JP" altLang="en-US" b="0" i="0" dirty="0">
                <a:solidFill>
                  <a:srgbClr val="333333"/>
                </a:solidFill>
                <a:effectLst/>
                <a:latin typeface="YuGothic"/>
              </a:rPr>
              <a:t>を上回る数値で、その上、製造コストもシリコンの半額以下のものが登場しています。このため、実用化のための課題はほぼクリアされつつあります。さらに改善の見込みがあり、進展速度が速いことから、ペロブスカイト太陽電池は、近い将来に、太陽光発電において主流の素材になると予想されています。このため、企業や投資家たちの動きも活発になっています。現在は変換効率が</a:t>
            </a:r>
            <a:r>
              <a:rPr lang="en-US" altLang="ja-JP" b="0" i="0" dirty="0">
                <a:solidFill>
                  <a:srgbClr val="333333"/>
                </a:solidFill>
                <a:effectLst/>
                <a:latin typeface="YuGothic"/>
              </a:rPr>
              <a:t>30</a:t>
            </a:r>
            <a:r>
              <a:rPr lang="ja-JP" altLang="en-US" b="0" i="0" dirty="0">
                <a:solidFill>
                  <a:srgbClr val="333333"/>
                </a:solidFill>
                <a:effectLst/>
                <a:latin typeface="YuGothic"/>
              </a:rPr>
              <a:t>％を超え、耐用年数が</a:t>
            </a:r>
            <a:r>
              <a:rPr lang="en-US" altLang="ja-JP" b="0" i="0" dirty="0">
                <a:solidFill>
                  <a:srgbClr val="333333"/>
                </a:solidFill>
                <a:effectLst/>
                <a:latin typeface="YuGothic"/>
              </a:rPr>
              <a:t>30</a:t>
            </a:r>
            <a:r>
              <a:rPr lang="ja-JP" altLang="en-US" b="0" i="0" dirty="0">
                <a:solidFill>
                  <a:srgbClr val="333333"/>
                </a:solidFill>
                <a:effectLst/>
                <a:latin typeface="YuGothic"/>
              </a:rPr>
              <a:t>年以上となる、信頼性の高い素材の研究開発が進められています。</a:t>
            </a:r>
            <a:endParaRPr lang="en-US" altLang="ja-JP" b="0" i="0" dirty="0">
              <a:solidFill>
                <a:srgbClr val="333333"/>
              </a:solidFill>
              <a:effectLst/>
              <a:latin typeface="YuGothic"/>
            </a:endParaRPr>
          </a:p>
          <a:p>
            <a:pPr algn="l"/>
            <a:r>
              <a:rPr lang="ja-JP" altLang="en-US" b="0" i="0" dirty="0">
                <a:solidFill>
                  <a:srgbClr val="333333"/>
                </a:solidFill>
                <a:effectLst/>
                <a:latin typeface="YuGothic"/>
              </a:rPr>
              <a:t>また、人体に有害な鉛を使わない素材の開発も進行しています。</a:t>
            </a:r>
          </a:p>
          <a:p>
            <a:pPr algn="l"/>
            <a:r>
              <a:rPr lang="ja-JP" altLang="en-US" b="0" i="0" dirty="0">
                <a:solidFill>
                  <a:srgbClr val="333333"/>
                </a:solidFill>
                <a:effectLst/>
                <a:latin typeface="YuGothic"/>
              </a:rPr>
              <a:t>ペロブスカイト太陽電池が実用化すると、あらゆる場所に設置でき、より少ない面積で電力が得られる、高度な太陽電池が一般に普及することになります。</a:t>
            </a:r>
          </a:p>
          <a:p>
            <a:pPr algn="l"/>
            <a:r>
              <a:rPr lang="ja-JP" altLang="en-US" b="0" i="0" dirty="0">
                <a:solidFill>
                  <a:srgbClr val="333333"/>
                </a:solidFill>
                <a:effectLst/>
                <a:latin typeface="YuGothic"/>
              </a:rPr>
              <a:t>これによって再生可能エネルギーの利用が進み、二酸化炭素を削減し、温暖化の抑制に寄与することが期待されています。</a:t>
            </a:r>
          </a:p>
          <a:p>
            <a:endParaRPr lang="ja-JP" altLang="en-US" b="0" i="0" dirty="0">
              <a:solidFill>
                <a:srgbClr val="333333"/>
              </a:solidFill>
              <a:effectLst/>
              <a:latin typeface="YuGothic"/>
            </a:endParaRPr>
          </a:p>
          <a:p>
            <a:endParaRPr lang="ja-JP" altLang="en-US" b="0" i="0" dirty="0">
              <a:solidFill>
                <a:srgbClr val="333333"/>
              </a:solidFill>
              <a:effectLst/>
              <a:latin typeface="YuGothic"/>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51</a:t>
            </a:fld>
            <a:endParaRPr kumimoji="1" lang="ja-JP" altLang="en-US"/>
          </a:p>
        </p:txBody>
      </p:sp>
    </p:spTree>
    <p:extLst>
      <p:ext uri="{BB962C8B-B14F-4D97-AF65-F5344CB8AC3E}">
        <p14:creationId xmlns:p14="http://schemas.microsoft.com/office/powerpoint/2010/main" val="336412749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r>
              <a:rPr lang="ja-JP" altLang="en-US" dirty="0"/>
              <a:t>ソーラーパネルは、太陽電池をたくさんつなげたものです。</a:t>
            </a:r>
            <a:br>
              <a:rPr lang="ja-JP" altLang="en-US" dirty="0"/>
            </a:br>
            <a:r>
              <a:rPr lang="ja-JP" altLang="en-US" dirty="0"/>
              <a:t>いちばん小さな単位を「セル」、そのセルを板状につなげたものを「モジュール」または「パネル」とよびます。</a:t>
            </a:r>
          </a:p>
          <a:p>
            <a:r>
              <a:rPr lang="ja-JP" altLang="en-US" dirty="0"/>
              <a:t>さらに「モジュール」を配列したものを「アレイ」と呼びます。 </a:t>
            </a:r>
          </a:p>
          <a:p>
            <a:r>
              <a:rPr lang="ja-JP" altLang="en-US" dirty="0"/>
              <a:t>１枚のパネルの発電量は、だいたい</a:t>
            </a:r>
            <a:r>
              <a:rPr lang="en-US" altLang="ja-JP" dirty="0"/>
              <a:t>270W</a:t>
            </a:r>
            <a:r>
              <a:rPr lang="ja-JP" altLang="en-US" dirty="0"/>
              <a:t>～</a:t>
            </a:r>
            <a:r>
              <a:rPr lang="en-US" altLang="ja-JP" dirty="0"/>
              <a:t>410W</a:t>
            </a:r>
            <a:r>
              <a:rPr lang="ja-JP" altLang="en-US" dirty="0"/>
              <a:t>程度となります。</a:t>
            </a:r>
          </a:p>
          <a:p>
            <a:r>
              <a:rPr lang="ja-JP" altLang="en-US" dirty="0"/>
              <a:t>このパネルを数百枚単位で設置して太陽光発電所として事業展開することになります。</a:t>
            </a:r>
            <a:endParaRPr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最近ではソーラーパネルを、一般家庭の屋根に設置することも一般的となっています。</a:t>
            </a:r>
            <a:br>
              <a:rPr lang="ja-JP" altLang="en-US" dirty="0"/>
            </a:br>
            <a:r>
              <a:rPr lang="ja-JP" altLang="en-US" dirty="0"/>
              <a:t>また、効率良く大きな電力を生み出すために、休閑地など広い土地にたくさんのソーラーパネルを設置して</a:t>
            </a:r>
            <a:r>
              <a:rPr lang="en-US" altLang="ja-JP" dirty="0"/>
              <a:t>1000kw</a:t>
            </a:r>
            <a:r>
              <a:rPr lang="ja-JP" altLang="en-US" dirty="0"/>
              <a:t>以上の大きな電力を生み出す、「メガソーラー」と呼ばれる太陽光発電施設も増えています。 </a:t>
            </a:r>
          </a:p>
          <a:p>
            <a:endParaRPr lang="ja-JP" altLang="en-US" dirty="0"/>
          </a:p>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52</a:t>
            </a:fld>
            <a:endParaRPr kumimoji="1" lang="ja-JP" altLang="en-US"/>
          </a:p>
        </p:txBody>
      </p:sp>
    </p:spTree>
    <p:extLst>
      <p:ext uri="{BB962C8B-B14F-4D97-AF65-F5344CB8AC3E}">
        <p14:creationId xmlns:p14="http://schemas.microsoft.com/office/powerpoint/2010/main" val="381279740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r>
              <a:rPr lang="ja-JP" altLang="en-US" dirty="0"/>
              <a:t>例えば、土地</a:t>
            </a:r>
            <a:r>
              <a:rPr lang="en-US" altLang="ja-JP" dirty="0"/>
              <a:t>2</a:t>
            </a:r>
            <a:r>
              <a:rPr lang="ja-JP" altLang="en-US" dirty="0"/>
              <a:t>ヘクタールにおかれたソーラーパネルは約</a:t>
            </a:r>
            <a:r>
              <a:rPr lang="en-US" altLang="ja-JP" dirty="0"/>
              <a:t>1MW</a:t>
            </a:r>
            <a:r>
              <a:rPr lang="ja-JP" altLang="en-US" dirty="0"/>
              <a:t>（</a:t>
            </a:r>
            <a:r>
              <a:rPr lang="en-US" altLang="ja-JP" dirty="0"/>
              <a:t>1,000kW</a:t>
            </a:r>
            <a:r>
              <a:rPr lang="ja-JP" altLang="en-US" dirty="0"/>
              <a:t>）の定格出力の電力を生み出すことができます。</a:t>
            </a:r>
            <a:br>
              <a:rPr lang="ja-JP" altLang="en-US" dirty="0"/>
            </a:br>
            <a:r>
              <a:rPr lang="ja-JP" altLang="en-US" dirty="0"/>
              <a:t>ただ、夜もあれば、曇りの日もあります。</a:t>
            </a:r>
          </a:p>
          <a:p>
            <a:r>
              <a:rPr lang="ja-JP" altLang="en-US" dirty="0"/>
              <a:t>２４時間発電し続けることができるわけではありません。 </a:t>
            </a:r>
          </a:p>
          <a:p>
            <a:r>
              <a:rPr lang="ja-JP" altLang="en-US" dirty="0"/>
              <a:t>太陽光発電は、年間のうちおおよそ</a:t>
            </a:r>
            <a:r>
              <a:rPr lang="en-US" altLang="ja-JP" dirty="0"/>
              <a:t>13</a:t>
            </a:r>
            <a:r>
              <a:rPr lang="ja-JP" altLang="en-US" dirty="0"/>
              <a:t>％の利用（発電）を見込むことができます。</a:t>
            </a:r>
            <a:br>
              <a:rPr lang="ja-JP" altLang="en-US" dirty="0"/>
            </a:br>
            <a:r>
              <a:rPr lang="ja-JP" altLang="en-US" dirty="0"/>
              <a:t>つまり、約</a:t>
            </a:r>
            <a:r>
              <a:rPr lang="en-US" altLang="ja-JP" dirty="0"/>
              <a:t>1MW</a:t>
            </a:r>
            <a:r>
              <a:rPr lang="ja-JP" altLang="en-US" dirty="0"/>
              <a:t>（</a:t>
            </a:r>
            <a:r>
              <a:rPr lang="en-US" altLang="ja-JP" dirty="0"/>
              <a:t>1,000kW</a:t>
            </a:r>
            <a:r>
              <a:rPr lang="ja-JP" altLang="en-US" dirty="0"/>
              <a:t>）のソーラーパネルで発電される年間の発電量は </a:t>
            </a:r>
          </a:p>
          <a:p>
            <a:r>
              <a:rPr lang="ja-JP" altLang="en-US" dirty="0"/>
              <a:t>（約</a:t>
            </a:r>
            <a:r>
              <a:rPr lang="en-US" altLang="ja-JP" dirty="0"/>
              <a:t>1,000kW×24</a:t>
            </a:r>
            <a:r>
              <a:rPr lang="ja-JP" altLang="en-US" dirty="0"/>
              <a:t>時間</a:t>
            </a:r>
            <a:r>
              <a:rPr lang="en-US" altLang="ja-JP" dirty="0"/>
              <a:t>×365</a:t>
            </a:r>
            <a:r>
              <a:rPr lang="ja-JP" altLang="en-US" dirty="0"/>
              <a:t>日）</a:t>
            </a:r>
            <a:r>
              <a:rPr lang="en-US" altLang="ja-JP" dirty="0"/>
              <a:t>×13</a:t>
            </a:r>
            <a:r>
              <a:rPr lang="ja-JP" altLang="en-US" dirty="0"/>
              <a:t>％＝約</a:t>
            </a:r>
            <a:r>
              <a:rPr lang="en-US" altLang="ja-JP" dirty="0"/>
              <a:t>1,138,800kWh </a:t>
            </a:r>
          </a:p>
          <a:p>
            <a:r>
              <a:rPr lang="ja-JP" altLang="en-US" dirty="0"/>
              <a:t>一般家庭が年間に消費する電力量は平均で約</a:t>
            </a:r>
            <a:r>
              <a:rPr lang="en-US" altLang="ja-JP" dirty="0"/>
              <a:t>3,600kWh</a:t>
            </a:r>
            <a:r>
              <a:rPr lang="ja-JP" altLang="en-US" dirty="0"/>
              <a:t>ですから、約</a:t>
            </a:r>
            <a:r>
              <a:rPr lang="en-US" altLang="ja-JP" dirty="0"/>
              <a:t>1MW</a:t>
            </a:r>
            <a:r>
              <a:rPr lang="ja-JP" altLang="en-US" dirty="0"/>
              <a:t>のメガソーラー発電所が作る一年間分の電力量で、およそ</a:t>
            </a:r>
            <a:r>
              <a:rPr lang="en-US" altLang="ja-JP" dirty="0"/>
              <a:t>316</a:t>
            </a:r>
            <a:r>
              <a:rPr lang="ja-JP" altLang="en-US" dirty="0"/>
              <a:t>世帯分の年間使用電力量をまかなうことができます。 </a:t>
            </a:r>
          </a:p>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53</a:t>
            </a:fld>
            <a:endParaRPr kumimoji="1" lang="ja-JP" altLang="en-US"/>
          </a:p>
        </p:txBody>
      </p:sp>
    </p:spTree>
    <p:extLst>
      <p:ext uri="{BB962C8B-B14F-4D97-AF65-F5344CB8AC3E}">
        <p14:creationId xmlns:p14="http://schemas.microsoft.com/office/powerpoint/2010/main" val="389030328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54</a:t>
            </a:fld>
            <a:endParaRPr kumimoji="1" lang="ja-JP" altLang="en-US"/>
          </a:p>
        </p:txBody>
      </p:sp>
    </p:spTree>
    <p:extLst>
      <p:ext uri="{BB962C8B-B14F-4D97-AF65-F5344CB8AC3E}">
        <p14:creationId xmlns:p14="http://schemas.microsoft.com/office/powerpoint/2010/main" val="182393248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r>
              <a:rPr kumimoji="1" lang="ja-JP" altLang="en-US" dirty="0"/>
              <a:t>小矢部市清水</a:t>
            </a:r>
            <a:r>
              <a:rPr kumimoji="1" lang="ja-JP" altLang="en-US"/>
              <a:t>に建設済の</a:t>
            </a:r>
            <a:r>
              <a:rPr kumimoji="1" lang="ja-JP" altLang="en-US" dirty="0"/>
              <a:t>１号機は、農地を雑種地に転用した敷地に野立てで太陽光パネルを設置します。</a:t>
            </a:r>
          </a:p>
          <a:p>
            <a:r>
              <a:rPr kumimoji="1" lang="ja-JP" altLang="en-US" dirty="0"/>
              <a:t>太陽光モジュールは、リノパワー</a:t>
            </a:r>
            <a:r>
              <a:rPr kumimoji="1" lang="en-US" altLang="ja-JP" dirty="0"/>
              <a:t>LN260(30)P-4-270W</a:t>
            </a:r>
            <a:r>
              <a:rPr kumimoji="1" lang="ja-JP" altLang="en-US" dirty="0"/>
              <a:t>を３０４枚設置します。総出力は</a:t>
            </a:r>
            <a:r>
              <a:rPr kumimoji="1" lang="en-US" altLang="ja-JP" dirty="0"/>
              <a:t>82.08kw</a:t>
            </a:r>
            <a:r>
              <a:rPr kumimoji="1" lang="ja-JP" altLang="en-US" dirty="0"/>
              <a:t>となり、低圧連系で全量売電します。</a:t>
            </a:r>
          </a:p>
          <a:p>
            <a:r>
              <a:rPr kumimoji="1" lang="ja-JP" altLang="en-US" dirty="0"/>
              <a:t>この太陽光パネルは、多結晶シリコン型のモジュールで、出力は</a:t>
            </a:r>
            <a:r>
              <a:rPr kumimoji="1" lang="en-US" altLang="ja-JP" dirty="0"/>
              <a:t>270W</a:t>
            </a:r>
            <a:r>
              <a:rPr kumimoji="1" lang="ja-JP" altLang="en-US" dirty="0"/>
              <a:t>となります。</a:t>
            </a:r>
          </a:p>
          <a:p>
            <a:r>
              <a:rPr kumimoji="1" lang="ja-JP" altLang="en-US" dirty="0"/>
              <a:t>パワーコンディショナーは</a:t>
            </a:r>
            <a:r>
              <a:rPr kumimoji="1" lang="ja-JP" altLang="en-US" sz="1200" b="0" i="0" u="none" strike="noStrike" kern="1200" baseline="0" dirty="0">
                <a:solidFill>
                  <a:schemeClr val="tx1"/>
                </a:solidFill>
                <a:latin typeface="+mn-lt"/>
                <a:ea typeface="+mn-ea"/>
                <a:cs typeface="+mn-cs"/>
              </a:rPr>
              <a:t> 日立製</a:t>
            </a:r>
            <a:r>
              <a:rPr kumimoji="1" lang="en-US" altLang="ja-JP" sz="1200" b="0" i="0" u="none" strike="noStrike" kern="1200" baseline="0" dirty="0">
                <a:solidFill>
                  <a:schemeClr val="tx1"/>
                </a:solidFill>
                <a:latin typeface="+mn-lt"/>
                <a:ea typeface="+mn-ea"/>
                <a:cs typeface="+mn-cs"/>
              </a:rPr>
              <a:t>5.9kw</a:t>
            </a:r>
            <a:r>
              <a:rPr kumimoji="1" lang="ja-JP" altLang="en-US" sz="1200" b="0" i="0" u="none" strike="noStrike" kern="1200" baseline="0" dirty="0">
                <a:solidFill>
                  <a:schemeClr val="tx1"/>
                </a:solidFill>
                <a:latin typeface="+mn-lt"/>
                <a:ea typeface="+mn-ea"/>
                <a:cs typeface="+mn-cs"/>
              </a:rPr>
              <a:t>を</a:t>
            </a:r>
            <a:r>
              <a:rPr kumimoji="1" lang="en-US" altLang="ja-JP" sz="1200" b="0" i="0" u="none" strike="noStrike" kern="1200" baseline="0" dirty="0">
                <a:solidFill>
                  <a:schemeClr val="tx1"/>
                </a:solidFill>
                <a:latin typeface="+mn-lt"/>
                <a:ea typeface="+mn-ea"/>
                <a:cs typeface="+mn-cs"/>
              </a:rPr>
              <a:t>8</a:t>
            </a:r>
            <a:r>
              <a:rPr kumimoji="1" lang="ja-JP" altLang="en-US" sz="1200" b="0" i="0" u="none" strike="noStrike" kern="1200" baseline="0" dirty="0">
                <a:solidFill>
                  <a:schemeClr val="tx1"/>
                </a:solidFill>
                <a:latin typeface="+mn-lt"/>
                <a:ea typeface="+mn-ea"/>
                <a:cs typeface="+mn-cs"/>
              </a:rPr>
              <a:t>台搭載します。総出力は</a:t>
            </a:r>
            <a:r>
              <a:rPr kumimoji="1" lang="en-US" altLang="ja-JP" sz="1200" b="0" i="0" u="none" strike="noStrike" kern="1200" baseline="0" dirty="0">
                <a:solidFill>
                  <a:schemeClr val="tx1"/>
                </a:solidFill>
                <a:latin typeface="+mn-lt"/>
                <a:ea typeface="+mn-ea"/>
                <a:cs typeface="+mn-cs"/>
              </a:rPr>
              <a:t>47.2kw</a:t>
            </a:r>
            <a:r>
              <a:rPr kumimoji="1" lang="ja-JP" altLang="en-US" sz="1200" b="0" i="0" u="none" strike="noStrike" kern="1200" baseline="0" dirty="0">
                <a:solidFill>
                  <a:schemeClr val="tx1"/>
                </a:solidFill>
                <a:latin typeface="+mn-lt"/>
                <a:ea typeface="+mn-ea"/>
                <a:cs typeface="+mn-cs"/>
              </a:rPr>
              <a:t>となります。</a:t>
            </a:r>
          </a:p>
          <a:p>
            <a:r>
              <a:rPr kumimoji="1" lang="ja-JP" altLang="en-US" sz="1200" b="0" i="0" u="none" strike="noStrike" kern="1200" baseline="0" dirty="0">
                <a:solidFill>
                  <a:schemeClr val="tx1"/>
                </a:solidFill>
                <a:latin typeface="+mn-lt"/>
                <a:ea typeface="+mn-ea"/>
                <a:cs typeface="+mn-cs"/>
              </a:rPr>
              <a:t>このようにパネル側の出力がパワコン側の出力を上回る設定を過積載と呼びますが、最近の太陽光発電ではこれが一般的なやり方となります。</a:t>
            </a:r>
          </a:p>
          <a:p>
            <a:r>
              <a:rPr kumimoji="1" lang="ja-JP" altLang="en-US" sz="1200" b="0" i="0" u="none" strike="noStrike" kern="1200" baseline="0" dirty="0">
                <a:solidFill>
                  <a:schemeClr val="tx1"/>
                </a:solidFill>
                <a:latin typeface="+mn-lt"/>
                <a:ea typeface="+mn-ea"/>
                <a:cs typeface="+mn-cs"/>
              </a:rPr>
              <a:t>なぜこのように過積載の設定にするのかというと、太陽光パネルは日射量の状態により出力が変動するので、どうしても定格通りの出力が得られないので</a:t>
            </a:r>
          </a:p>
          <a:p>
            <a:r>
              <a:rPr kumimoji="1" lang="ja-JP" altLang="en-US" sz="1200" b="0" i="0" u="none" strike="noStrike" kern="1200" baseline="0" dirty="0">
                <a:solidFill>
                  <a:schemeClr val="tx1"/>
                </a:solidFill>
                <a:latin typeface="+mn-lt"/>
                <a:ea typeface="+mn-ea"/>
                <a:cs typeface="+mn-cs"/>
              </a:rPr>
              <a:t>パネル側の総出力を大きくすることになり、パワコン側の能力を無駄にしないようにするためです。</a:t>
            </a:r>
          </a:p>
          <a:p>
            <a:r>
              <a:rPr kumimoji="1" lang="ja-JP" altLang="en-US" sz="1200" b="0" i="0" u="none" strike="noStrike" kern="1200" baseline="0" dirty="0">
                <a:solidFill>
                  <a:schemeClr val="tx1"/>
                </a:solidFill>
                <a:latin typeface="+mn-lt"/>
                <a:ea typeface="+mn-ea"/>
                <a:cs typeface="+mn-cs"/>
              </a:rPr>
              <a:t>最近ではパワコンの変換効率が向上しているので過積載もかなり大きくするようになり、パワコン側出力の</a:t>
            </a:r>
            <a:r>
              <a:rPr kumimoji="1" lang="en-US" altLang="ja-JP" sz="1200" b="0" i="0" u="none" strike="noStrike" kern="1200" baseline="0" dirty="0">
                <a:solidFill>
                  <a:schemeClr val="tx1"/>
                </a:solidFill>
                <a:latin typeface="+mn-lt"/>
                <a:ea typeface="+mn-ea"/>
                <a:cs typeface="+mn-cs"/>
              </a:rPr>
              <a:t>1.6</a:t>
            </a:r>
            <a:r>
              <a:rPr kumimoji="1" lang="ja-JP" altLang="en-US" sz="1200" b="0" i="0" u="none" strike="noStrike" kern="1200" baseline="0" dirty="0">
                <a:solidFill>
                  <a:schemeClr val="tx1"/>
                </a:solidFill>
                <a:latin typeface="+mn-lt"/>
                <a:ea typeface="+mn-ea"/>
                <a:cs typeface="+mn-cs"/>
              </a:rPr>
              <a:t>倍以上にすることも可能です。</a:t>
            </a:r>
          </a:p>
          <a:p>
            <a:r>
              <a:rPr kumimoji="1" lang="en-US" altLang="ja-JP" sz="1200" b="0" i="0" u="none" strike="noStrike" kern="1200" baseline="0" dirty="0">
                <a:solidFill>
                  <a:schemeClr val="tx1"/>
                </a:solidFill>
                <a:latin typeface="+mn-lt"/>
                <a:ea typeface="+mn-ea"/>
                <a:cs typeface="+mn-cs"/>
              </a:rPr>
              <a:t>	</a:t>
            </a:r>
          </a:p>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55</a:t>
            </a:fld>
            <a:endParaRPr kumimoji="1" lang="ja-JP" altLang="en-US"/>
          </a:p>
        </p:txBody>
      </p:sp>
    </p:spTree>
    <p:extLst>
      <p:ext uri="{BB962C8B-B14F-4D97-AF65-F5344CB8AC3E}">
        <p14:creationId xmlns:p14="http://schemas.microsoft.com/office/powerpoint/2010/main" val="29975643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r>
              <a:rPr kumimoji="1" lang="ja-JP" altLang="en-US" dirty="0"/>
              <a:t>小矢部市清水に建設予定の１号機は、農地を雑種地に転用した敷地に野立てで太陽光パネルを設置します。</a:t>
            </a:r>
          </a:p>
          <a:p>
            <a:r>
              <a:rPr kumimoji="1" lang="ja-JP" altLang="en-US" dirty="0"/>
              <a:t>太陽光モジュールは、リノパワー</a:t>
            </a:r>
            <a:r>
              <a:rPr kumimoji="1" lang="en-US" altLang="ja-JP" dirty="0"/>
              <a:t>LN260(30)P-4-270W</a:t>
            </a:r>
            <a:r>
              <a:rPr kumimoji="1" lang="ja-JP" altLang="en-US" dirty="0"/>
              <a:t>を３０４枚設置します。総出力は</a:t>
            </a:r>
            <a:r>
              <a:rPr kumimoji="1" lang="en-US" altLang="ja-JP" dirty="0"/>
              <a:t>82.08kw</a:t>
            </a:r>
            <a:r>
              <a:rPr kumimoji="1" lang="ja-JP" altLang="en-US" dirty="0"/>
              <a:t>となり、低圧連系で全量売電します。</a:t>
            </a:r>
          </a:p>
          <a:p>
            <a:r>
              <a:rPr kumimoji="1" lang="ja-JP" altLang="en-US" dirty="0"/>
              <a:t>この太陽光パネルは、多結晶シリコン型のモジュールで、出力は</a:t>
            </a:r>
            <a:r>
              <a:rPr kumimoji="1" lang="en-US" altLang="ja-JP" dirty="0"/>
              <a:t>270W</a:t>
            </a:r>
            <a:r>
              <a:rPr kumimoji="1" lang="ja-JP" altLang="en-US" dirty="0"/>
              <a:t>となります。</a:t>
            </a:r>
          </a:p>
          <a:p>
            <a:r>
              <a:rPr kumimoji="1" lang="ja-JP" altLang="en-US" dirty="0"/>
              <a:t>パワーコンディショナーは</a:t>
            </a:r>
            <a:r>
              <a:rPr kumimoji="1" lang="ja-JP" altLang="en-US" sz="1200" b="0" i="0" u="none" strike="noStrike" kern="1200" baseline="0" dirty="0">
                <a:solidFill>
                  <a:schemeClr val="tx1"/>
                </a:solidFill>
                <a:latin typeface="+mn-lt"/>
                <a:ea typeface="+mn-ea"/>
                <a:cs typeface="+mn-cs"/>
              </a:rPr>
              <a:t> 日立製</a:t>
            </a:r>
            <a:r>
              <a:rPr kumimoji="1" lang="en-US" altLang="ja-JP" sz="1200" b="0" i="0" u="none" strike="noStrike" kern="1200" baseline="0" dirty="0">
                <a:solidFill>
                  <a:schemeClr val="tx1"/>
                </a:solidFill>
                <a:latin typeface="+mn-lt"/>
                <a:ea typeface="+mn-ea"/>
                <a:cs typeface="+mn-cs"/>
              </a:rPr>
              <a:t>5.9kw</a:t>
            </a:r>
            <a:r>
              <a:rPr kumimoji="1" lang="ja-JP" altLang="en-US" sz="1200" b="0" i="0" u="none" strike="noStrike" kern="1200" baseline="0" dirty="0">
                <a:solidFill>
                  <a:schemeClr val="tx1"/>
                </a:solidFill>
                <a:latin typeface="+mn-lt"/>
                <a:ea typeface="+mn-ea"/>
                <a:cs typeface="+mn-cs"/>
              </a:rPr>
              <a:t>を</a:t>
            </a:r>
            <a:r>
              <a:rPr kumimoji="1" lang="en-US" altLang="ja-JP" sz="1200" b="0" i="0" u="none" strike="noStrike" kern="1200" baseline="0" dirty="0">
                <a:solidFill>
                  <a:schemeClr val="tx1"/>
                </a:solidFill>
                <a:latin typeface="+mn-lt"/>
                <a:ea typeface="+mn-ea"/>
                <a:cs typeface="+mn-cs"/>
              </a:rPr>
              <a:t>8</a:t>
            </a:r>
            <a:r>
              <a:rPr kumimoji="1" lang="ja-JP" altLang="en-US" sz="1200" b="0" i="0" u="none" strike="noStrike" kern="1200" baseline="0" dirty="0">
                <a:solidFill>
                  <a:schemeClr val="tx1"/>
                </a:solidFill>
                <a:latin typeface="+mn-lt"/>
                <a:ea typeface="+mn-ea"/>
                <a:cs typeface="+mn-cs"/>
              </a:rPr>
              <a:t>台搭載します。総出力は</a:t>
            </a:r>
            <a:r>
              <a:rPr kumimoji="1" lang="en-US" altLang="ja-JP" sz="1200" b="0" i="0" u="none" strike="noStrike" kern="1200" baseline="0" dirty="0">
                <a:solidFill>
                  <a:schemeClr val="tx1"/>
                </a:solidFill>
                <a:latin typeface="+mn-lt"/>
                <a:ea typeface="+mn-ea"/>
                <a:cs typeface="+mn-cs"/>
              </a:rPr>
              <a:t>47.2kw</a:t>
            </a:r>
            <a:r>
              <a:rPr kumimoji="1" lang="ja-JP" altLang="en-US" sz="1200" b="0" i="0" u="none" strike="noStrike" kern="1200" baseline="0" dirty="0">
                <a:solidFill>
                  <a:schemeClr val="tx1"/>
                </a:solidFill>
                <a:latin typeface="+mn-lt"/>
                <a:ea typeface="+mn-ea"/>
                <a:cs typeface="+mn-cs"/>
              </a:rPr>
              <a:t>となります。</a:t>
            </a:r>
          </a:p>
          <a:p>
            <a:r>
              <a:rPr kumimoji="1" lang="ja-JP" altLang="en-US" sz="1200" b="0" i="0" u="none" strike="noStrike" kern="1200" baseline="0" dirty="0">
                <a:solidFill>
                  <a:schemeClr val="tx1"/>
                </a:solidFill>
                <a:latin typeface="+mn-lt"/>
                <a:ea typeface="+mn-ea"/>
                <a:cs typeface="+mn-cs"/>
              </a:rPr>
              <a:t>このようにパネル側の出力がパワコン側の出力を上回る設定を過積載と呼びますが、最近の太陽光発電ではこれが一般的なやり方となります。</a:t>
            </a:r>
          </a:p>
          <a:p>
            <a:r>
              <a:rPr kumimoji="1" lang="ja-JP" altLang="en-US" sz="1200" b="0" i="0" u="none" strike="noStrike" kern="1200" baseline="0" dirty="0">
                <a:solidFill>
                  <a:schemeClr val="tx1"/>
                </a:solidFill>
                <a:latin typeface="+mn-lt"/>
                <a:ea typeface="+mn-ea"/>
                <a:cs typeface="+mn-cs"/>
              </a:rPr>
              <a:t>なぜこのように過積載の設定にするのかというと、太陽光パネルは日射量の状態により出力が変動するので、どうしても定格通りの出力が得られないので</a:t>
            </a:r>
          </a:p>
          <a:p>
            <a:r>
              <a:rPr kumimoji="1" lang="ja-JP" altLang="en-US" sz="1200" b="0" i="0" u="none" strike="noStrike" kern="1200" baseline="0" dirty="0">
                <a:solidFill>
                  <a:schemeClr val="tx1"/>
                </a:solidFill>
                <a:latin typeface="+mn-lt"/>
                <a:ea typeface="+mn-ea"/>
                <a:cs typeface="+mn-cs"/>
              </a:rPr>
              <a:t>パネル側の総出力を大きくすることになり、パワコン側の能力を無駄にしないようにするためです。</a:t>
            </a:r>
          </a:p>
          <a:p>
            <a:r>
              <a:rPr kumimoji="1" lang="ja-JP" altLang="en-US" sz="1200" b="0" i="0" u="none" strike="noStrike" kern="1200" baseline="0" dirty="0">
                <a:solidFill>
                  <a:schemeClr val="tx1"/>
                </a:solidFill>
                <a:latin typeface="+mn-lt"/>
                <a:ea typeface="+mn-ea"/>
                <a:cs typeface="+mn-cs"/>
              </a:rPr>
              <a:t>最近ではパワコンの変換効率が向上しているので過積載もかなり大きくするようになり、パワコン側出力の</a:t>
            </a:r>
            <a:r>
              <a:rPr kumimoji="1" lang="en-US" altLang="ja-JP" sz="1200" b="0" i="0" u="none" strike="noStrike" kern="1200" baseline="0" dirty="0">
                <a:solidFill>
                  <a:schemeClr val="tx1"/>
                </a:solidFill>
                <a:latin typeface="+mn-lt"/>
                <a:ea typeface="+mn-ea"/>
                <a:cs typeface="+mn-cs"/>
              </a:rPr>
              <a:t>1.6</a:t>
            </a:r>
            <a:r>
              <a:rPr kumimoji="1" lang="ja-JP" altLang="en-US" sz="1200" b="0" i="0" u="none" strike="noStrike" kern="1200" baseline="0" dirty="0">
                <a:solidFill>
                  <a:schemeClr val="tx1"/>
                </a:solidFill>
                <a:latin typeface="+mn-lt"/>
                <a:ea typeface="+mn-ea"/>
                <a:cs typeface="+mn-cs"/>
              </a:rPr>
              <a:t>倍以上にすることも可能です。</a:t>
            </a:r>
          </a:p>
          <a:p>
            <a:r>
              <a:rPr kumimoji="1" lang="en-US" altLang="ja-JP" sz="1200" b="0" i="0" u="none" strike="noStrike" kern="1200" baseline="0" dirty="0">
                <a:solidFill>
                  <a:schemeClr val="tx1"/>
                </a:solidFill>
                <a:latin typeface="+mn-lt"/>
                <a:ea typeface="+mn-ea"/>
                <a:cs typeface="+mn-cs"/>
              </a:rPr>
              <a:t>	</a:t>
            </a:r>
          </a:p>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56</a:t>
            </a:fld>
            <a:endParaRPr kumimoji="1" lang="ja-JP" altLang="en-US" dirty="0"/>
          </a:p>
        </p:txBody>
      </p:sp>
    </p:spTree>
    <p:extLst>
      <p:ext uri="{BB962C8B-B14F-4D97-AF65-F5344CB8AC3E}">
        <p14:creationId xmlns:p14="http://schemas.microsoft.com/office/powerpoint/2010/main" val="109375607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dirty="0"/>
              <a:t>当発電所の</a:t>
            </a:r>
            <a:r>
              <a:rPr kumimoji="1" lang="zh-TW" altLang="ja-JP" sz="1200" b="0" i="0" u="none" strike="noStrike" kern="1200" dirty="0">
                <a:solidFill>
                  <a:schemeClr val="tx1"/>
                </a:solidFill>
                <a:effectLst/>
                <a:latin typeface="+mn-lt"/>
                <a:ea typeface="+mn-ea"/>
                <a:cs typeface="+mn-cs"/>
              </a:rPr>
              <a:t>年間予想発電量</a:t>
            </a:r>
            <a:r>
              <a:rPr kumimoji="1" lang="ja-JP" altLang="en-US" sz="1200" b="0" i="0" u="none" strike="noStrike" kern="1200" dirty="0">
                <a:solidFill>
                  <a:schemeClr val="tx1"/>
                </a:solidFill>
                <a:effectLst/>
                <a:latin typeface="+mn-lt"/>
                <a:ea typeface="+mn-ea"/>
                <a:cs typeface="+mn-cs"/>
              </a:rPr>
              <a:t>は</a:t>
            </a:r>
            <a:r>
              <a:rPr kumimoji="1" lang="en-US" altLang="ja-JP" sz="1200" b="0" i="0" u="none" strike="noStrike" kern="1200" dirty="0">
                <a:solidFill>
                  <a:schemeClr val="tx1"/>
                </a:solidFill>
                <a:effectLst/>
                <a:latin typeface="+mn-lt"/>
                <a:ea typeface="+mn-ea"/>
                <a:cs typeface="+mn-cs"/>
              </a:rPr>
              <a:t>75,000kWh</a:t>
            </a:r>
            <a:r>
              <a:rPr kumimoji="1" lang="ja-JP" altLang="en-US" sz="1200" b="0" i="0" u="none" strike="noStrike" kern="1200" dirty="0">
                <a:solidFill>
                  <a:schemeClr val="tx1"/>
                </a:solidFill>
                <a:effectLst/>
                <a:latin typeface="+mn-lt"/>
                <a:ea typeface="+mn-ea"/>
                <a:cs typeface="+mn-cs"/>
              </a:rPr>
              <a:t>が見込まれ、</a:t>
            </a:r>
            <a:r>
              <a:rPr kumimoji="1" lang="en-US" altLang="ja-JP" sz="1200" b="0" i="0" u="none" strike="noStrike" kern="1200" dirty="0">
                <a:solidFill>
                  <a:schemeClr val="tx1"/>
                </a:solidFill>
                <a:effectLst/>
                <a:latin typeface="+mn-lt"/>
                <a:ea typeface="+mn-ea"/>
                <a:cs typeface="+mn-cs"/>
              </a:rPr>
              <a:t>CO2</a:t>
            </a:r>
            <a:r>
              <a:rPr kumimoji="1" lang="ja-JP" altLang="ja-JP" sz="1200" b="0" i="0" u="none" strike="noStrike" kern="1200" dirty="0">
                <a:solidFill>
                  <a:schemeClr val="tx1"/>
                </a:solidFill>
                <a:effectLst/>
                <a:latin typeface="+mn-lt"/>
                <a:ea typeface="+mn-ea"/>
                <a:cs typeface="+mn-cs"/>
              </a:rPr>
              <a:t>排出削減量</a:t>
            </a:r>
            <a:r>
              <a:rPr kumimoji="1" lang="ja-JP" altLang="en-US" sz="1200" b="0" i="0" u="none" strike="noStrike" kern="1200" dirty="0">
                <a:solidFill>
                  <a:schemeClr val="tx1"/>
                </a:solidFill>
                <a:effectLst/>
                <a:latin typeface="+mn-lt"/>
                <a:ea typeface="+mn-ea"/>
                <a:cs typeface="+mn-cs"/>
              </a:rPr>
              <a:t>は</a:t>
            </a:r>
            <a:r>
              <a:rPr kumimoji="1" lang="en-US" altLang="ja-JP" sz="1200" b="0" i="0" u="none" strike="noStrike" kern="1200" dirty="0">
                <a:solidFill>
                  <a:schemeClr val="tx1"/>
                </a:solidFill>
                <a:effectLst/>
                <a:latin typeface="+mn-lt"/>
                <a:ea typeface="+mn-ea"/>
                <a:cs typeface="+mn-cs"/>
              </a:rPr>
              <a:t>CO2</a:t>
            </a:r>
            <a:r>
              <a:rPr kumimoji="1" lang="ja-JP" altLang="en-US" sz="1200" b="0" i="0" u="none" strike="noStrike" kern="1200" dirty="0" err="1">
                <a:solidFill>
                  <a:schemeClr val="tx1"/>
                </a:solidFill>
                <a:effectLst/>
                <a:latin typeface="+mn-lt"/>
                <a:ea typeface="+mn-ea"/>
                <a:cs typeface="+mn-cs"/>
              </a:rPr>
              <a:t>に換</a:t>
            </a:r>
            <a:r>
              <a:rPr kumimoji="1" lang="ja-JP" altLang="en-US" sz="1200" b="0" i="0" u="none" strike="noStrike" kern="1200" dirty="0">
                <a:solidFill>
                  <a:schemeClr val="tx1"/>
                </a:solidFill>
                <a:effectLst/>
                <a:latin typeface="+mn-lt"/>
                <a:ea typeface="+mn-ea"/>
                <a:cs typeface="+mn-cs"/>
              </a:rPr>
              <a:t>算して</a:t>
            </a:r>
            <a:r>
              <a:rPr kumimoji="1" lang="en-US" altLang="ja-JP" sz="1200" b="0" i="0" u="none" strike="noStrike" kern="1200" dirty="0">
                <a:solidFill>
                  <a:schemeClr val="tx1"/>
                </a:solidFill>
                <a:effectLst/>
                <a:latin typeface="+mn-lt"/>
                <a:ea typeface="+mn-ea"/>
                <a:cs typeface="+mn-cs"/>
              </a:rPr>
              <a:t>23,587kg</a:t>
            </a:r>
            <a:r>
              <a:rPr kumimoji="1" lang="ja-JP" altLang="en-US" sz="1200" b="0" i="0" u="none" strike="noStrike" kern="1200" dirty="0">
                <a:solidFill>
                  <a:schemeClr val="tx1"/>
                </a:solidFill>
                <a:effectLst/>
                <a:latin typeface="+mn-lt"/>
                <a:ea typeface="+mn-ea"/>
                <a:cs typeface="+mn-cs"/>
              </a:rPr>
              <a:t>となります。</a:t>
            </a: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u="none" strike="noStrike" kern="1200" dirty="0">
                <a:solidFill>
                  <a:schemeClr val="tx1"/>
                </a:solidFill>
                <a:effectLst/>
                <a:latin typeface="+mn-lt"/>
                <a:ea typeface="+mn-ea"/>
                <a:cs typeface="+mn-cs"/>
              </a:rPr>
              <a:t>日射量の増える夏場は、発電量が増えると思う方もいらっしゃるかもしれませんが、実は</a:t>
            </a:r>
            <a:r>
              <a:rPr kumimoji="1" lang="en-US" altLang="ja-JP" sz="1200" b="0" i="0" u="none" strike="noStrike" kern="1200" dirty="0">
                <a:solidFill>
                  <a:schemeClr val="tx1"/>
                </a:solidFill>
                <a:effectLst/>
                <a:latin typeface="+mn-lt"/>
                <a:ea typeface="+mn-ea"/>
                <a:cs typeface="+mn-cs"/>
              </a:rPr>
              <a:t>5</a:t>
            </a:r>
            <a:r>
              <a:rPr kumimoji="1" lang="ja-JP" altLang="en-US" sz="1200" b="0" i="0" u="none" strike="noStrike" kern="1200" dirty="0">
                <a:solidFill>
                  <a:schemeClr val="tx1"/>
                </a:solidFill>
                <a:effectLst/>
                <a:latin typeface="+mn-lt"/>
                <a:ea typeface="+mn-ea"/>
                <a:cs typeface="+mn-cs"/>
              </a:rPr>
              <a:t>月が最も発電量が多くなります。</a:t>
            </a: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u="none" strike="noStrike" kern="1200" dirty="0">
                <a:solidFill>
                  <a:schemeClr val="tx1"/>
                </a:solidFill>
                <a:effectLst/>
                <a:latin typeface="+mn-lt"/>
                <a:ea typeface="+mn-ea"/>
                <a:cs typeface="+mn-cs"/>
              </a:rPr>
              <a:t>なぜかというと、一つにはシリコン型パネルは高温になると変換効率が低下してしまうので、夏場はかえって発電量が低下してしまうのと、</a:t>
            </a: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u="none" strike="noStrike" kern="1200" dirty="0">
                <a:solidFill>
                  <a:schemeClr val="tx1"/>
                </a:solidFill>
                <a:effectLst/>
                <a:latin typeface="+mn-lt"/>
                <a:ea typeface="+mn-ea"/>
                <a:cs typeface="+mn-cs"/>
              </a:rPr>
              <a:t>この発電所の場合、パネルの角度が</a:t>
            </a:r>
            <a:r>
              <a:rPr kumimoji="1" lang="en-US" altLang="ja-JP" sz="1200" b="0" i="0" u="none" strike="noStrike" kern="1200" dirty="0">
                <a:solidFill>
                  <a:schemeClr val="tx1"/>
                </a:solidFill>
                <a:effectLst/>
                <a:latin typeface="+mn-lt"/>
                <a:ea typeface="+mn-ea"/>
                <a:cs typeface="+mn-cs"/>
              </a:rPr>
              <a:t>30</a:t>
            </a:r>
            <a:r>
              <a:rPr kumimoji="1" lang="ja-JP" altLang="en-US" sz="1200" b="0" i="0" u="none" strike="noStrike" kern="1200" dirty="0">
                <a:solidFill>
                  <a:schemeClr val="tx1"/>
                </a:solidFill>
                <a:effectLst/>
                <a:latin typeface="+mn-lt"/>
                <a:ea typeface="+mn-ea"/>
                <a:cs typeface="+mn-cs"/>
              </a:rPr>
              <a:t>度と設定されているので、日射角度の関係で夏場に発電量が低下してしまう要因となっています。</a:t>
            </a: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u="none" strike="noStrike" kern="1200" dirty="0">
                <a:solidFill>
                  <a:schemeClr val="tx1"/>
                </a:solidFill>
                <a:effectLst/>
                <a:latin typeface="+mn-lt"/>
                <a:ea typeface="+mn-ea"/>
                <a:cs typeface="+mn-cs"/>
              </a:rPr>
              <a:t>また梅雨時の</a:t>
            </a:r>
            <a:r>
              <a:rPr kumimoji="1" lang="en-US" altLang="ja-JP" sz="1200" b="0" i="0" u="none" strike="noStrike" kern="1200" dirty="0">
                <a:solidFill>
                  <a:schemeClr val="tx1"/>
                </a:solidFill>
                <a:effectLst/>
                <a:latin typeface="+mn-lt"/>
                <a:ea typeface="+mn-ea"/>
                <a:cs typeface="+mn-cs"/>
              </a:rPr>
              <a:t>6</a:t>
            </a:r>
            <a:r>
              <a:rPr kumimoji="1" lang="ja-JP" altLang="en-US" sz="1200" b="0" i="0" u="none" strike="noStrike" kern="1200" dirty="0">
                <a:solidFill>
                  <a:schemeClr val="tx1"/>
                </a:solidFill>
                <a:effectLst/>
                <a:latin typeface="+mn-lt"/>
                <a:ea typeface="+mn-ea"/>
                <a:cs typeface="+mn-cs"/>
              </a:rPr>
              <a:t>～</a:t>
            </a:r>
            <a:r>
              <a:rPr kumimoji="1" lang="en-US" altLang="ja-JP" sz="1200" b="0" i="0" u="none" strike="noStrike" kern="1200" dirty="0">
                <a:solidFill>
                  <a:schemeClr val="tx1"/>
                </a:solidFill>
                <a:effectLst/>
                <a:latin typeface="+mn-lt"/>
                <a:ea typeface="+mn-ea"/>
                <a:cs typeface="+mn-cs"/>
              </a:rPr>
              <a:t>7</a:t>
            </a:r>
            <a:r>
              <a:rPr kumimoji="1" lang="ja-JP" altLang="en-US" sz="1200" b="0" i="0" u="none" strike="noStrike" kern="1200" dirty="0">
                <a:solidFill>
                  <a:schemeClr val="tx1"/>
                </a:solidFill>
                <a:effectLst/>
                <a:latin typeface="+mn-lt"/>
                <a:ea typeface="+mn-ea"/>
                <a:cs typeface="+mn-cs"/>
              </a:rPr>
              <a:t>月は日射量の低下により発電量が低下する要因となっています。</a:t>
            </a:r>
          </a:p>
          <a:p>
            <a:pPr marL="0" marR="0" indent="0" algn="l" defTabSz="914400" rtl="0" eaLnBrk="1" fontAlgn="ctr" latinLnBrk="0" hangingPunct="1">
              <a:lnSpc>
                <a:spcPct val="100000"/>
              </a:lnSpc>
              <a:spcBef>
                <a:spcPts val="0"/>
              </a:spcBef>
              <a:spcAft>
                <a:spcPts val="0"/>
              </a:spcAft>
              <a:buClrTx/>
              <a:buSzTx/>
              <a:buFontTx/>
              <a:buNone/>
              <a:tabLst/>
              <a:defRPr/>
            </a:pPr>
            <a:r>
              <a:rPr kumimoji="1" lang="ja-JP" altLang="en-US" sz="1200" b="0" i="0" u="none" strike="noStrike" kern="1200" dirty="0">
                <a:solidFill>
                  <a:schemeClr val="tx1"/>
                </a:solidFill>
                <a:effectLst/>
                <a:latin typeface="+mn-lt"/>
                <a:ea typeface="+mn-ea"/>
                <a:cs typeface="+mn-cs"/>
              </a:rPr>
              <a:t>ですから春から梅雨入りするまでの時期が</a:t>
            </a:r>
            <a:r>
              <a:rPr kumimoji="1" lang="ja-JP" altLang="en-US" sz="1200" b="0" i="0" u="none" strike="noStrike" kern="1200" dirty="0" err="1">
                <a:solidFill>
                  <a:schemeClr val="tx1"/>
                </a:solidFill>
                <a:effectLst/>
                <a:latin typeface="+mn-lt"/>
                <a:ea typeface="+mn-ea"/>
                <a:cs typeface="+mn-cs"/>
              </a:rPr>
              <a:t>搔き</a:t>
            </a:r>
            <a:r>
              <a:rPr kumimoji="1" lang="ja-JP" altLang="en-US" sz="1200" b="0" i="0" u="none" strike="noStrike" kern="1200" dirty="0">
                <a:solidFill>
                  <a:schemeClr val="tx1"/>
                </a:solidFill>
                <a:effectLst/>
                <a:latin typeface="+mn-lt"/>
                <a:ea typeface="+mn-ea"/>
                <a:cs typeface="+mn-cs"/>
              </a:rPr>
              <a:t>いれ時といえます。</a:t>
            </a:r>
            <a:endParaRPr kumimoji="1" lang="ja-JP" altLang="ja-JP" sz="1200" b="0" i="0" u="none" strike="noStrike" kern="1200" dirty="0">
              <a:solidFill>
                <a:schemeClr val="tx1"/>
              </a:solidFill>
              <a:effectLst/>
              <a:latin typeface="+mn-lt"/>
              <a:ea typeface="+mn-ea"/>
              <a:cs typeface="+mn-cs"/>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57</a:t>
            </a:fld>
            <a:endParaRPr kumimoji="1" lang="ja-JP" altLang="en-US"/>
          </a:p>
        </p:txBody>
      </p:sp>
    </p:spTree>
    <p:extLst>
      <p:ext uri="{BB962C8B-B14F-4D97-AF65-F5344CB8AC3E}">
        <p14:creationId xmlns:p14="http://schemas.microsoft.com/office/powerpoint/2010/main" val="14935663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E9AAB92-91F3-4932-8B8F-5E80E417D6C9}" type="slidenum">
              <a:rPr kumimoji="1" lang="ja-JP" altLang="en-US" smtClean="0"/>
              <a:t>58</a:t>
            </a:fld>
            <a:endParaRPr kumimoji="1" lang="ja-JP" altLang="en-US"/>
          </a:p>
        </p:txBody>
      </p:sp>
    </p:spTree>
    <p:extLst>
      <p:ext uri="{BB962C8B-B14F-4D97-AF65-F5344CB8AC3E}">
        <p14:creationId xmlns:p14="http://schemas.microsoft.com/office/powerpoint/2010/main" val="11782101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ja-JP" sz="1200" dirty="0">
                <a:latin typeface="ＭＳ Ｐゴシック" panose="020B0600070205080204" pitchFamily="50" charset="-128"/>
                <a:ea typeface="ＭＳ Ｐゴシック" panose="020B0600070205080204" pitchFamily="50" charset="-128"/>
              </a:rPr>
              <a:t>小矢部八伏高圧太陽光市民発電所は、小矢部市八伏に設置され</a:t>
            </a:r>
            <a:r>
              <a:rPr lang="ja-JP" altLang="en-US" sz="1200" dirty="0">
                <a:latin typeface="ＭＳ Ｐゴシック" panose="020B0600070205080204" pitchFamily="50" charset="-128"/>
                <a:ea typeface="ＭＳ Ｐゴシック" panose="020B0600070205080204" pitchFamily="50" charset="-128"/>
              </a:rPr>
              <a:t>ていま</a:t>
            </a:r>
            <a:r>
              <a:rPr lang="ja-JP" altLang="ja-JP" sz="1200" dirty="0">
                <a:latin typeface="ＭＳ Ｐゴシック" panose="020B0600070205080204" pitchFamily="50" charset="-128"/>
                <a:ea typeface="ＭＳ Ｐゴシック" panose="020B0600070205080204" pitchFamily="50" charset="-128"/>
              </a:rPr>
              <a:t>す。</a:t>
            </a:r>
            <a:endParaRPr lang="ja-JP" altLang="en-US" sz="1200" dirty="0">
              <a:latin typeface="ＭＳ Ｐゴシック" panose="020B0600070205080204" pitchFamily="50" charset="-128"/>
              <a:ea typeface="ＭＳ Ｐゴシック" panose="020B0600070205080204" pitchFamily="50" charset="-128"/>
            </a:endParaRPr>
          </a:p>
          <a:p>
            <a:r>
              <a:rPr lang="ja-JP" altLang="en-US" sz="1200" dirty="0">
                <a:latin typeface="ＭＳ Ｐゴシック" panose="020B0600070205080204" pitchFamily="50" charset="-128"/>
                <a:ea typeface="ＭＳ Ｐゴシック" panose="020B0600070205080204" pitchFamily="50" charset="-128"/>
              </a:rPr>
              <a:t>とやま市民エネルギー株式会社としても最初の高圧太陽光発電所であり、</a:t>
            </a:r>
            <a:r>
              <a:rPr lang="en-US" altLang="ja-JP" sz="1200" dirty="0">
                <a:latin typeface="ＭＳ Ｐゴシック" panose="020B0600070205080204" pitchFamily="50" charset="-128"/>
                <a:ea typeface="ＭＳ Ｐゴシック" panose="020B0600070205080204" pitchFamily="50" charset="-128"/>
              </a:rPr>
              <a:t>500kw</a:t>
            </a:r>
            <a:r>
              <a:rPr lang="ja-JP" altLang="en-US" sz="1200" dirty="0">
                <a:latin typeface="ＭＳ Ｐゴシック" panose="020B0600070205080204" pitchFamily="50" charset="-128"/>
                <a:ea typeface="ＭＳ Ｐゴシック" panose="020B0600070205080204" pitchFamily="50" charset="-128"/>
              </a:rPr>
              <a:t>と大出力です。</a:t>
            </a:r>
          </a:p>
          <a:p>
            <a:r>
              <a:rPr lang="ja-JP" altLang="en-US" sz="1200" dirty="0">
                <a:latin typeface="ＭＳ Ｐゴシック" panose="020B0600070205080204" pitchFamily="50" charset="-128"/>
                <a:ea typeface="ＭＳ Ｐゴシック" panose="020B0600070205080204" pitchFamily="50" charset="-128"/>
              </a:rPr>
              <a:t>この発電所の完成により、当発電所と先発の清水発電所、臼谷発電所を合わせて</a:t>
            </a:r>
            <a:r>
              <a:rPr lang="en-US" altLang="ja-JP" sz="1200" dirty="0">
                <a:latin typeface="ＭＳ Ｐゴシック" panose="020B0600070205080204" pitchFamily="50" charset="-128"/>
                <a:ea typeface="ＭＳ Ｐゴシック" panose="020B0600070205080204" pitchFamily="50" charset="-128"/>
              </a:rPr>
              <a:t>3</a:t>
            </a:r>
            <a:r>
              <a:rPr lang="ja-JP" altLang="en-US" sz="1200" dirty="0">
                <a:latin typeface="ＭＳ Ｐゴシック" panose="020B0600070205080204" pitchFamily="50" charset="-128"/>
                <a:ea typeface="ＭＳ Ｐゴシック" panose="020B0600070205080204" pitchFamily="50" charset="-128"/>
              </a:rPr>
              <a:t>か所の発電所を所有することになりました。</a:t>
            </a:r>
            <a:endParaRPr lang="en-US" altLang="ja-JP" sz="1200" dirty="0">
              <a:latin typeface="ＭＳ Ｐゴシック" panose="020B0600070205080204" pitchFamily="50" charset="-128"/>
              <a:ea typeface="ＭＳ Ｐゴシック" panose="020B0600070205080204" pitchFamily="50" charset="-128"/>
            </a:endParaRPr>
          </a:p>
          <a:p>
            <a:pPr algn="just"/>
            <a:r>
              <a:rPr lang="ja-JP" altLang="ja-JP" sz="1200" dirty="0">
                <a:latin typeface="ＭＳ Ｐゴシック" panose="020B0600070205080204" pitchFamily="50" charset="-128"/>
                <a:cs typeface="Times New Roman" panose="02020603050405020304" pitchFamily="18" charset="0"/>
              </a:rPr>
              <a:t>年間予定発電量は</a:t>
            </a:r>
            <a:r>
              <a:rPr lang="en-US" altLang="ja-JP" sz="1200" dirty="0">
                <a:latin typeface="+mn-ea"/>
              </a:rPr>
              <a:t>586,708kwh</a:t>
            </a:r>
            <a:r>
              <a:rPr lang="en-US" altLang="ja-JP" sz="1200" dirty="0"/>
              <a:t> </a:t>
            </a:r>
            <a:r>
              <a:rPr lang="ja-JP" altLang="ja-JP" sz="1200" dirty="0">
                <a:latin typeface="ＭＳ Ｐゴシック" panose="020B0600070205080204" pitchFamily="50" charset="-128"/>
                <a:cs typeface="Times New Roman" panose="02020603050405020304" pitchFamily="18" charset="0"/>
              </a:rPr>
              <a:t>、年間売電収入は</a:t>
            </a:r>
            <a:r>
              <a:rPr lang="en-US" altLang="ja-JP" sz="1200" dirty="0">
                <a:latin typeface="ＭＳ Ｐゴシック" panose="020B0600070205080204" pitchFamily="50" charset="-128"/>
                <a:cs typeface="Times New Roman" panose="02020603050405020304" pitchFamily="18" charset="0"/>
              </a:rPr>
              <a:t>1,056</a:t>
            </a:r>
            <a:r>
              <a:rPr lang="ja-JP" altLang="ja-JP" sz="1200" dirty="0">
                <a:latin typeface="ＭＳ Ｐゴシック" panose="020B0600070205080204" pitchFamily="50" charset="-128"/>
                <a:cs typeface="Times New Roman" panose="02020603050405020304" pitchFamily="18" charset="0"/>
              </a:rPr>
              <a:t>万円と予定されています。</a:t>
            </a:r>
            <a:endParaRPr lang="en-US" altLang="ja-JP" sz="1200" dirty="0">
              <a:latin typeface="ＭＳ Ｐゴシック" panose="020B0600070205080204" pitchFamily="50" charset="-128"/>
              <a:cs typeface="Times New Roman" panose="02020603050405020304" pitchFamily="18" charset="0"/>
            </a:endParaRPr>
          </a:p>
          <a:p>
            <a:r>
              <a:rPr lang="en-US" altLang="ja-JP" sz="1200" dirty="0">
                <a:latin typeface="ＭＳ Ｐゴシック" panose="020B0600070205080204" pitchFamily="50" charset="-128"/>
                <a:cs typeface="Times New Roman" panose="02020603050405020304" pitchFamily="18" charset="0"/>
              </a:rPr>
              <a:t>2023</a:t>
            </a:r>
            <a:r>
              <a:rPr lang="ja-JP" altLang="en-US" sz="1200" dirty="0">
                <a:latin typeface="ＭＳ Ｐゴシック" panose="020B0600070205080204" pitchFamily="50" charset="-128"/>
                <a:cs typeface="Times New Roman" panose="02020603050405020304" pitchFamily="18" charset="0"/>
              </a:rPr>
              <a:t>年の年間発電量は</a:t>
            </a:r>
            <a:r>
              <a:rPr lang="en-US" altLang="ja-JP" sz="1200" dirty="0">
                <a:latin typeface="ＭＳ Ｐゴシック" panose="020B0600070205080204" pitchFamily="50" charset="-128"/>
                <a:cs typeface="Times New Roman" panose="02020603050405020304" pitchFamily="18" charset="0"/>
              </a:rPr>
              <a:t>599,078kwh</a:t>
            </a:r>
            <a:r>
              <a:rPr lang="ja-JP" altLang="en-US" sz="1200" dirty="0">
                <a:latin typeface="ＭＳ Ｐゴシック" panose="020B0600070205080204" pitchFamily="50" charset="-128"/>
                <a:cs typeface="Times New Roman" panose="02020603050405020304" pitchFamily="18" charset="0"/>
              </a:rPr>
              <a:t>となっていて、予想発電量を上回っています。</a:t>
            </a:r>
          </a:p>
          <a:p>
            <a:pPr algn="just"/>
            <a:r>
              <a:rPr lang="en-US" altLang="ja-JP" sz="1200" dirty="0">
                <a:latin typeface="ＭＳ Ｐゴシック" panose="020B0600070205080204" pitchFamily="50" charset="-128"/>
                <a:cs typeface="Times New Roman" panose="02020603050405020304" pitchFamily="18" charset="0"/>
              </a:rPr>
              <a:t>20</a:t>
            </a:r>
            <a:r>
              <a:rPr lang="ja-JP" altLang="ja-JP" sz="1200" dirty="0">
                <a:latin typeface="ＭＳ Ｐゴシック" panose="020B0600070205080204" pitchFamily="50" charset="-128"/>
                <a:cs typeface="Times New Roman" panose="02020603050405020304" pitchFamily="18" charset="0"/>
              </a:rPr>
              <a:t>年間の累積売電収入は約</a:t>
            </a:r>
            <a:r>
              <a:rPr lang="en-US" altLang="ja-JP" sz="1200" dirty="0">
                <a:latin typeface="ＭＳ Ｐゴシック" panose="020B0600070205080204" pitchFamily="50" charset="-128"/>
                <a:cs typeface="Times New Roman" panose="02020603050405020304" pitchFamily="18" charset="0"/>
              </a:rPr>
              <a:t>2</a:t>
            </a:r>
            <a:r>
              <a:rPr lang="ja-JP" altLang="ja-JP" sz="1200" dirty="0">
                <a:latin typeface="ＭＳ Ｐゴシック" panose="020B0600070205080204" pitchFamily="50" charset="-128"/>
                <a:cs typeface="Times New Roman" panose="02020603050405020304" pitchFamily="18" charset="0"/>
              </a:rPr>
              <a:t>億円と予定されています。</a:t>
            </a:r>
            <a:endParaRPr kumimoji="1" lang="ja-JP" altLang="en-US" dirty="0"/>
          </a:p>
        </p:txBody>
      </p:sp>
      <p:sp>
        <p:nvSpPr>
          <p:cNvPr id="4" name="スライド番号プレースホルダー 3"/>
          <p:cNvSpPr>
            <a:spLocks noGrp="1"/>
          </p:cNvSpPr>
          <p:nvPr>
            <p:ph type="sldNum" sz="quarter" idx="5"/>
          </p:nvPr>
        </p:nvSpPr>
        <p:spPr/>
        <p:txBody>
          <a:bodyPr/>
          <a:lstStyle/>
          <a:p>
            <a:fld id="{8E9AAB92-91F3-4932-8B8F-5E80E417D6C9}" type="slidenum">
              <a:rPr kumimoji="1" lang="ja-JP" altLang="en-US" smtClean="0"/>
              <a:t>59</a:t>
            </a:fld>
            <a:endParaRPr kumimoji="1" lang="ja-JP" altLang="en-US"/>
          </a:p>
        </p:txBody>
      </p:sp>
    </p:spTree>
    <p:extLst>
      <p:ext uri="{BB962C8B-B14F-4D97-AF65-F5344CB8AC3E}">
        <p14:creationId xmlns:p14="http://schemas.microsoft.com/office/powerpoint/2010/main" val="24551155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b="1" dirty="0"/>
              <a:t>電力についても、発電のためのエネルギー源を海外からの化石燃料に依存しており、東日本大震災以降、その割合は急激に高くなっており、第一次石油ショック時よりも厳しい状況です。 </a:t>
            </a: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b="1" dirty="0"/>
              <a:t>ただし、原子力発電も自給できるエネルギーではありますが、福島第一原発の事故以来稼働している発電所が少ない状況で、再生可能エネルギー発電を拡大するしかない状況です。</a:t>
            </a:r>
          </a:p>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6</a:t>
            </a:fld>
            <a:endParaRPr kumimoji="1" lang="ja-JP" altLang="en-US" dirty="0"/>
          </a:p>
        </p:txBody>
      </p:sp>
    </p:spTree>
    <p:extLst>
      <p:ext uri="{BB962C8B-B14F-4D97-AF65-F5344CB8AC3E}">
        <p14:creationId xmlns:p14="http://schemas.microsoft.com/office/powerpoint/2010/main" val="147103267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latin typeface="ＭＳ Ｐゴシック" panose="020B0600070205080204" pitchFamily="50" charset="-128"/>
                <a:ea typeface="ＭＳ Ｐゴシック" panose="020B0600070205080204" pitchFamily="50" charset="-128"/>
                <a:cs typeface="Times New Roman" panose="02020603050405020304" pitchFamily="18" charset="0"/>
              </a:rPr>
              <a:t>５月は、気温がそれほど高くないことと、梅雨の時期にもまだ早いので、最も発電量が多くなりますが、８月も晴れの日が多く、台風の影響を受けなければかなり発電量が期待できます。</a:t>
            </a:r>
            <a:endParaRPr lang="ja-JP" altLang="ja-JP" dirty="0">
              <a:latin typeface="ＭＳ Ｐゴシック" panose="020B0600070205080204" pitchFamily="50" charset="-128"/>
              <a:ea typeface="ＭＳ Ｐゴシック" panose="020B0600070205080204" pitchFamily="50"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5"/>
          </p:nvPr>
        </p:nvSpPr>
        <p:spPr/>
        <p:txBody>
          <a:bodyPr/>
          <a:lstStyle/>
          <a:p>
            <a:fld id="{8E9AAB92-91F3-4932-8B8F-5E80E417D6C9}" type="slidenum">
              <a:rPr kumimoji="1" lang="ja-JP" altLang="en-US" smtClean="0"/>
              <a:t>60</a:t>
            </a:fld>
            <a:endParaRPr kumimoji="1" lang="ja-JP" altLang="en-US"/>
          </a:p>
        </p:txBody>
      </p:sp>
    </p:spTree>
    <p:extLst>
      <p:ext uri="{BB962C8B-B14F-4D97-AF65-F5344CB8AC3E}">
        <p14:creationId xmlns:p14="http://schemas.microsoft.com/office/powerpoint/2010/main" val="392427089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r>
              <a:rPr kumimoji="1" lang="ja-JP" altLang="en-US" dirty="0"/>
              <a:t>住宅用太陽光発電は、</a:t>
            </a:r>
            <a:r>
              <a:rPr kumimoji="1" lang="en-US" altLang="ja-JP" dirty="0"/>
              <a:t>FIT</a:t>
            </a:r>
            <a:r>
              <a:rPr kumimoji="1" lang="ja-JP" altLang="en-US" dirty="0"/>
              <a:t>でも１０年が期限なので、その後は低い価格での売電になってしまいます。しかし最近価格が下がってきた蓄電池を併用することにより、その後も太陽光発電を有効に利用できるようになります。日中に自家消費した以外の電力を蓄電したり、夜間の低価な電力を蓄電することで、日中で天気が悪い時でも電池から電力を供給できます。これにより、余剰電力の一部を蓄電できるので、電力会社への電気料も削減できるし、自家発電した電力を有効に利用できることになります。停電時にも電力を利用できることもメリットになります。</a:t>
            </a:r>
          </a:p>
          <a:p>
            <a:pPr lvl="1" rtl="0"/>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61</a:t>
            </a:fld>
            <a:endParaRPr kumimoji="1" lang="ja-JP" altLang="en-US"/>
          </a:p>
        </p:txBody>
      </p:sp>
    </p:spTree>
    <p:extLst>
      <p:ext uri="{BB962C8B-B14F-4D97-AF65-F5344CB8AC3E}">
        <p14:creationId xmlns:p14="http://schemas.microsoft.com/office/powerpoint/2010/main" val="371120106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62</a:t>
            </a:fld>
            <a:endParaRPr kumimoji="1" lang="ja-JP" altLang="en-US"/>
          </a:p>
        </p:txBody>
      </p:sp>
    </p:spTree>
    <p:extLst>
      <p:ext uri="{BB962C8B-B14F-4D97-AF65-F5344CB8AC3E}">
        <p14:creationId xmlns:p14="http://schemas.microsoft.com/office/powerpoint/2010/main" val="265245089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4128AA-3C52-44B1-DEB9-055CD4A4F92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AD4472B-1063-02F9-61F0-D3CC89C0D036}"/>
              </a:ext>
            </a:extLst>
          </p:cNvPr>
          <p:cNvSpPr>
            <a:spLocks noGrp="1" noRot="1" noChangeAspect="1"/>
          </p:cNvSpPr>
          <p:nvPr>
            <p:ph type="sldImg"/>
          </p:nvPr>
        </p:nvSpPr>
        <p:spPr>
          <a:xfrm>
            <a:off x="3263900" y="509588"/>
            <a:ext cx="3398838" cy="2549525"/>
          </a:xfrm>
        </p:spPr>
      </p:sp>
      <p:sp>
        <p:nvSpPr>
          <p:cNvPr id="3" name="ノート プレースホルダー 2">
            <a:extLst>
              <a:ext uri="{FF2B5EF4-FFF2-40B4-BE49-F238E27FC236}">
                <a16:creationId xmlns:a16="http://schemas.microsoft.com/office/drawing/2014/main" id="{43BB1B99-E765-7995-56B8-AECB398C191C}"/>
              </a:ext>
            </a:extLst>
          </p:cNvPr>
          <p:cNvSpPr>
            <a:spLocks noGrp="1"/>
          </p:cNvSpPr>
          <p:nvPr>
            <p:ph type="body" idx="1"/>
          </p:nvPr>
        </p:nvSpPr>
        <p:spPr/>
        <p:txBody>
          <a:bodyPr/>
          <a:lstStyle/>
          <a:p>
            <a:endParaRPr lang="ja-JP" altLang="en-US" b="0" i="0" dirty="0">
              <a:solidFill>
                <a:srgbClr val="333333"/>
              </a:solidFill>
              <a:effectLst/>
              <a:latin typeface="YuGothic"/>
            </a:endParaRPr>
          </a:p>
          <a:p>
            <a:r>
              <a:rPr lang="ja-JP" altLang="en-US" b="0" i="0" dirty="0">
                <a:solidFill>
                  <a:srgbClr val="1F1F20"/>
                </a:solidFill>
                <a:effectLst/>
                <a:latin typeface="BIZ UDPGothic" panose="020B0400000000000000" pitchFamily="50" charset="-128"/>
                <a:ea typeface="BIZ UDPGothic" panose="020B0400000000000000" pitchFamily="50" charset="-128"/>
              </a:rPr>
              <a:t>トゥクトゥクの屋根でも家の壁でも、どこでも発電できる太陽電池が実用化寸前！</a:t>
            </a:r>
            <a:endParaRPr lang="en-US" altLang="ja-JP" b="0" i="0" dirty="0">
              <a:solidFill>
                <a:srgbClr val="1F1F20"/>
              </a:solidFill>
              <a:effectLst/>
              <a:latin typeface="BIZ UDPGothic" panose="020B0400000000000000" pitchFamily="50" charset="-128"/>
              <a:ea typeface="BIZ UDPGothic" panose="020B0400000000000000" pitchFamily="50" charset="-128"/>
            </a:endParaRPr>
          </a:p>
          <a:p>
            <a:r>
              <a:rPr lang="ja-JP" altLang="en-US" b="0" i="0" dirty="0">
                <a:solidFill>
                  <a:srgbClr val="1F1F20"/>
                </a:solidFill>
                <a:effectLst/>
                <a:latin typeface="BIZ UDPGothic" panose="020B0400000000000000" pitchFamily="50" charset="-128"/>
                <a:ea typeface="BIZ UDPGothic" panose="020B0400000000000000" pitchFamily="50" charset="-128"/>
              </a:rPr>
              <a:t>世界が競う研究の最先端にいる東京大学の瀬川浩司教授に密着！開発現場での試みを描く。 </a:t>
            </a:r>
            <a:endParaRPr lang="en-US" altLang="ja-JP" b="0" i="0" dirty="0">
              <a:solidFill>
                <a:srgbClr val="1F1F20"/>
              </a:solidFill>
              <a:effectLst/>
              <a:latin typeface="BIZ UDPGothic" panose="020B0400000000000000" pitchFamily="50" charset="-128"/>
              <a:ea typeface="BIZ UDPGothic" panose="020B0400000000000000" pitchFamily="50" charset="-128"/>
            </a:endParaRPr>
          </a:p>
          <a:p>
            <a:r>
              <a:rPr lang="ja-JP" altLang="en-US" b="0" i="0" dirty="0">
                <a:solidFill>
                  <a:srgbClr val="1F1F20"/>
                </a:solidFill>
                <a:effectLst/>
                <a:latin typeface="BIZ UDPGothic" panose="020B0400000000000000" pitchFamily="50" charset="-128"/>
                <a:ea typeface="BIZ UDPGothic" panose="020B0400000000000000" pitchFamily="50" charset="-128"/>
              </a:rPr>
              <a:t>東京大学で瀬川浩司教授が研究するペロブスカイト太陽電池。各国が実用化を競っている。</a:t>
            </a:r>
            <a:endParaRPr lang="en-US" altLang="ja-JP" b="0" i="0" dirty="0">
              <a:solidFill>
                <a:srgbClr val="1F1F20"/>
              </a:solidFill>
              <a:effectLst/>
              <a:latin typeface="BIZ UDPGothic" panose="020B0400000000000000" pitchFamily="50" charset="-128"/>
              <a:ea typeface="BIZ UDPGothic" panose="020B0400000000000000" pitchFamily="50" charset="-128"/>
            </a:endParaRPr>
          </a:p>
          <a:p>
            <a:r>
              <a:rPr lang="ja-JP" altLang="en-US" b="0" i="0" dirty="0">
                <a:solidFill>
                  <a:srgbClr val="1F1F20"/>
                </a:solidFill>
                <a:effectLst/>
                <a:latin typeface="BIZ UDPGothic" panose="020B0400000000000000" pitchFamily="50" charset="-128"/>
                <a:ea typeface="BIZ UDPGothic" panose="020B0400000000000000" pitchFamily="50" charset="-128"/>
              </a:rPr>
              <a:t>従来の太陽電池よりエネルギーの変換効率が高いと見込まれる。さらに大型パネルで場所をとる従来型に比べ、こちらはフィルムなど薄く曲がりやすいものに材料を吹き付ければ、窓やヘッドフォンに貼って発電も可能。狭い日本で期待大。「実用化には大型化と発電効率アップが課題！」瀬川教授と研究者たち、企業も入り混じる開発現場に密着する。</a:t>
            </a:r>
            <a:endParaRPr lang="ja-JP" altLang="en-US" b="0" i="0" dirty="0">
              <a:solidFill>
                <a:srgbClr val="333333"/>
              </a:solidFill>
              <a:effectLst/>
              <a:latin typeface="YuGothic"/>
            </a:endParaRPr>
          </a:p>
          <a:p>
            <a:endParaRPr kumimoji="1" lang="ja-JP" altLang="en-US" dirty="0"/>
          </a:p>
        </p:txBody>
      </p:sp>
      <p:sp>
        <p:nvSpPr>
          <p:cNvPr id="4" name="スライド番号プレースホルダー 3">
            <a:extLst>
              <a:ext uri="{FF2B5EF4-FFF2-40B4-BE49-F238E27FC236}">
                <a16:creationId xmlns:a16="http://schemas.microsoft.com/office/drawing/2014/main" id="{E0C92AFF-4016-8CB6-E02E-0A0185DB97CA}"/>
              </a:ext>
            </a:extLst>
          </p:cNvPr>
          <p:cNvSpPr>
            <a:spLocks noGrp="1"/>
          </p:cNvSpPr>
          <p:nvPr>
            <p:ph type="sldNum" sz="quarter" idx="10"/>
          </p:nvPr>
        </p:nvSpPr>
        <p:spPr/>
        <p:txBody>
          <a:bodyPr/>
          <a:lstStyle/>
          <a:p>
            <a:fld id="{8E9AAB92-91F3-4932-8B8F-5E80E417D6C9}" type="slidenum">
              <a:rPr kumimoji="1" lang="ja-JP" altLang="en-US" smtClean="0"/>
              <a:t>63</a:t>
            </a:fld>
            <a:endParaRPr kumimoji="1" lang="ja-JP" altLang="en-US"/>
          </a:p>
        </p:txBody>
      </p:sp>
    </p:spTree>
    <p:extLst>
      <p:ext uri="{BB962C8B-B14F-4D97-AF65-F5344CB8AC3E}">
        <p14:creationId xmlns:p14="http://schemas.microsoft.com/office/powerpoint/2010/main" val="178970230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FDDDBE-23B3-90BB-036D-42F272ABF6A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A3084B4-EC0D-AFE0-8EC1-1ECA948A325A}"/>
              </a:ext>
            </a:extLst>
          </p:cNvPr>
          <p:cNvSpPr>
            <a:spLocks noGrp="1" noRot="1" noChangeAspect="1"/>
          </p:cNvSpPr>
          <p:nvPr>
            <p:ph type="sldImg"/>
          </p:nvPr>
        </p:nvSpPr>
        <p:spPr>
          <a:xfrm>
            <a:off x="3263900" y="509588"/>
            <a:ext cx="3398838" cy="2549525"/>
          </a:xfrm>
        </p:spPr>
      </p:sp>
      <p:sp>
        <p:nvSpPr>
          <p:cNvPr id="3" name="ノート プレースホルダー 2">
            <a:extLst>
              <a:ext uri="{FF2B5EF4-FFF2-40B4-BE49-F238E27FC236}">
                <a16:creationId xmlns:a16="http://schemas.microsoft.com/office/drawing/2014/main" id="{1C23FF50-8E81-B8F0-E4E2-3CE3F1634B64}"/>
              </a:ext>
            </a:extLst>
          </p:cNvPr>
          <p:cNvSpPr>
            <a:spLocks noGrp="1"/>
          </p:cNvSpPr>
          <p:nvPr>
            <p:ph type="body" idx="1"/>
          </p:nvPr>
        </p:nvSpPr>
        <p:spPr/>
        <p:txBody>
          <a:bodyPr/>
          <a:lstStyle/>
          <a:p>
            <a:endParaRPr lang="ja-JP" altLang="en-US" b="0" i="0" dirty="0">
              <a:solidFill>
                <a:srgbClr val="333333"/>
              </a:solidFill>
              <a:effectLst/>
              <a:latin typeface="YuGothic"/>
            </a:endParaRPr>
          </a:p>
          <a:p>
            <a:r>
              <a:rPr lang="ja-JP" altLang="en-US" b="0" i="0" dirty="0">
                <a:solidFill>
                  <a:srgbClr val="333333"/>
                </a:solidFill>
                <a:effectLst/>
                <a:latin typeface="Hiragino Kaku Gothic ProN"/>
              </a:rPr>
              <a:t>ペロブスカイト太陽電池は湿度が高い環境に弱いほか、一般的な照明の光でも性能が劣化してしまうという。</a:t>
            </a:r>
            <a:br>
              <a:rPr lang="ja-JP" altLang="en-US" dirty="0"/>
            </a:br>
            <a:r>
              <a:rPr lang="ja-JP" altLang="en-US" b="0" i="0" dirty="0">
                <a:solidFill>
                  <a:srgbClr val="333333"/>
                </a:solidFill>
                <a:effectLst/>
                <a:latin typeface="Hiragino Kaku Gothic ProN"/>
              </a:rPr>
              <a:t>非常に繊細な技術だという印象を受けた。</a:t>
            </a:r>
            <a:br>
              <a:rPr lang="ja-JP" altLang="en-US" dirty="0"/>
            </a:br>
            <a:r>
              <a:rPr lang="ja-JP" altLang="en-US" b="0" i="0" dirty="0">
                <a:solidFill>
                  <a:srgbClr val="333333"/>
                </a:solidFill>
                <a:effectLst/>
                <a:latin typeface="Hiragino Kaku Gothic ProN"/>
              </a:rPr>
              <a:t>製造装置を見ると、横幅</a:t>
            </a:r>
            <a:r>
              <a:rPr lang="en-US" altLang="ja-JP" b="0" i="0" dirty="0">
                <a:solidFill>
                  <a:srgbClr val="333333"/>
                </a:solidFill>
                <a:effectLst/>
                <a:latin typeface="Hiragino Kaku Gothic ProN"/>
              </a:rPr>
              <a:t>30</a:t>
            </a:r>
            <a:r>
              <a:rPr lang="ja-JP" altLang="en-US" b="0" i="0" dirty="0">
                <a:solidFill>
                  <a:srgbClr val="333333"/>
                </a:solidFill>
                <a:effectLst/>
                <a:latin typeface="Hiragino Kaku Gothic ProN"/>
              </a:rPr>
              <a:t>センチのロール状になっているフィルムに結晶構造の元となる材料を塗り付けていた。</a:t>
            </a:r>
            <a:br>
              <a:rPr lang="ja-JP" altLang="en-US" dirty="0"/>
            </a:br>
            <a:r>
              <a:rPr lang="ja-JP" altLang="en-US" b="0" i="0" dirty="0">
                <a:solidFill>
                  <a:srgbClr val="333333"/>
                </a:solidFill>
                <a:effectLst/>
                <a:latin typeface="Hiragino Kaku Gothic ProN"/>
              </a:rPr>
              <a:t>半機能的にはもうこの状態で発電できるそうだ。ただ、このまま屋外に出すとすぐに劣化して使い物にならなくなるという。</a:t>
            </a:r>
            <a:br>
              <a:rPr lang="ja-JP" altLang="en-US" dirty="0"/>
            </a:br>
            <a:r>
              <a:rPr lang="ja-JP" altLang="en-US" b="0" i="0" dirty="0">
                <a:solidFill>
                  <a:srgbClr val="333333"/>
                </a:solidFill>
                <a:effectLst/>
                <a:latin typeface="Hiragino Kaku Gothic ProN"/>
              </a:rPr>
              <a:t>そこで会社が研究を重ねているのがフィルムを保護する技術だ。</a:t>
            </a:r>
            <a:br>
              <a:rPr lang="ja-JP" altLang="en-US" dirty="0"/>
            </a:br>
            <a:r>
              <a:rPr lang="ja-JP" altLang="en-US" b="0" i="0" dirty="0">
                <a:solidFill>
                  <a:srgbClr val="333333"/>
                </a:solidFill>
                <a:effectLst/>
                <a:latin typeface="Hiragino Kaku Gothic ProN"/>
              </a:rPr>
              <a:t>この会社は精密機器にほこりや湿気が入り込まないよう密閉して保護する技術に長けている。これをペロブスカイト太陽電池にも応用しようというのだ。</a:t>
            </a:r>
            <a:br>
              <a:rPr lang="ja-JP" altLang="en-US" dirty="0"/>
            </a:br>
            <a:r>
              <a:rPr lang="ja-JP" altLang="en-US" b="0" i="0" dirty="0">
                <a:solidFill>
                  <a:srgbClr val="333333"/>
                </a:solidFill>
                <a:effectLst/>
                <a:latin typeface="Hiragino Kaku Gothic ProN"/>
              </a:rPr>
              <a:t>この工程は企業秘密ということで残念ながら見ることができなかったが、実用化に向けては不可欠な工程だという。</a:t>
            </a:r>
            <a:br>
              <a:rPr lang="ja-JP" altLang="en-US" dirty="0"/>
            </a:br>
            <a:r>
              <a:rPr lang="ja-JP" altLang="en-US" b="0" i="0" dirty="0">
                <a:solidFill>
                  <a:srgbClr val="333333"/>
                </a:solidFill>
                <a:effectLst/>
                <a:latin typeface="Hiragino Kaku Gothic ProN"/>
              </a:rPr>
              <a:t>この分野では他社をリードしていると、担当者が自信をもって話していたのが印象的だった。透明のフィルムが最後の工程を通ると、材料が塗られて黒色になって出てきた。</a:t>
            </a:r>
            <a:endParaRPr lang="en-US" altLang="ja-JP" b="0" i="0" dirty="0">
              <a:solidFill>
                <a:srgbClr val="333333"/>
              </a:solidFill>
              <a:effectLst/>
              <a:latin typeface="Hiragino Kaku Gothic ProN"/>
            </a:endParaRPr>
          </a:p>
          <a:p>
            <a:r>
              <a:rPr lang="ja-JP" altLang="en-US" b="0" i="0" dirty="0">
                <a:solidFill>
                  <a:srgbClr val="333333"/>
                </a:solidFill>
                <a:effectLst/>
                <a:latin typeface="Hiragino Kaku Gothic ProN"/>
              </a:rPr>
              <a:t>研究所の担当者がおもむろに見せてくれたのが、小瓶に入った液体だった。これがペロブスカイトという結晶構造の材料だという。</a:t>
            </a:r>
            <a:br>
              <a:rPr lang="ja-JP" altLang="en-US" dirty="0"/>
            </a:br>
            <a:r>
              <a:rPr lang="ja-JP" altLang="en-US" b="0" i="0" dirty="0">
                <a:solidFill>
                  <a:srgbClr val="333333"/>
                </a:solidFill>
                <a:effectLst/>
                <a:latin typeface="Hiragino Kaku Gothic ProN"/>
              </a:rPr>
              <a:t>主な原料はヨウ素。日本はチリに次ぐ世界</a:t>
            </a:r>
            <a:r>
              <a:rPr lang="en-US" altLang="ja-JP" b="0" i="0" dirty="0">
                <a:solidFill>
                  <a:srgbClr val="333333"/>
                </a:solidFill>
                <a:effectLst/>
                <a:latin typeface="Hiragino Kaku Gothic ProN"/>
              </a:rPr>
              <a:t>2</a:t>
            </a:r>
            <a:r>
              <a:rPr lang="ja-JP" altLang="en-US" b="0" i="0" dirty="0">
                <a:solidFill>
                  <a:srgbClr val="333333"/>
                </a:solidFill>
                <a:effectLst/>
                <a:latin typeface="Hiragino Kaku Gothic ProN"/>
              </a:rPr>
              <a:t>位の生産国だ。</a:t>
            </a:r>
            <a:br>
              <a:rPr lang="ja-JP" altLang="en-US" dirty="0"/>
            </a:br>
            <a:r>
              <a:rPr lang="ja-JP" altLang="en-US" b="0" i="0" dirty="0">
                <a:solidFill>
                  <a:srgbClr val="333333"/>
                </a:solidFill>
                <a:effectLst/>
                <a:latin typeface="Hiragino Kaku Gothic ProN"/>
              </a:rPr>
              <a:t>日本の国土の地下には、ヨウ素を豊富に含んだ地下水があり、ここからヨウ素を取り出している。つまり原料を国内で調達できるということだ。</a:t>
            </a:r>
            <a:br>
              <a:rPr lang="ja-JP" altLang="en-US" dirty="0"/>
            </a:br>
            <a:r>
              <a:rPr lang="ja-JP" altLang="en-US" b="0" i="0" dirty="0">
                <a:solidFill>
                  <a:srgbClr val="333333"/>
                </a:solidFill>
                <a:effectLst/>
                <a:latin typeface="Hiragino Kaku Gothic ProN"/>
              </a:rPr>
              <a:t>ロシアのウクライナ侵攻や米中の対立などで原材料のサプライチェーン＝供給網の強化が課題となるなか、経済安全保障の強化にもつながると期待されている。</a:t>
            </a:r>
            <a:endParaRPr kumimoji="1" lang="ja-JP" altLang="en-US" dirty="0"/>
          </a:p>
        </p:txBody>
      </p:sp>
      <p:sp>
        <p:nvSpPr>
          <p:cNvPr id="4" name="スライド番号プレースホルダー 3">
            <a:extLst>
              <a:ext uri="{FF2B5EF4-FFF2-40B4-BE49-F238E27FC236}">
                <a16:creationId xmlns:a16="http://schemas.microsoft.com/office/drawing/2014/main" id="{504394D2-2E02-6D45-4149-E9F18CE4C7AB}"/>
              </a:ext>
            </a:extLst>
          </p:cNvPr>
          <p:cNvSpPr>
            <a:spLocks noGrp="1"/>
          </p:cNvSpPr>
          <p:nvPr>
            <p:ph type="sldNum" sz="quarter" idx="10"/>
          </p:nvPr>
        </p:nvSpPr>
        <p:spPr/>
        <p:txBody>
          <a:bodyPr/>
          <a:lstStyle/>
          <a:p>
            <a:fld id="{8E9AAB92-91F3-4932-8B8F-5E80E417D6C9}" type="slidenum">
              <a:rPr kumimoji="1" lang="ja-JP" altLang="en-US" smtClean="0"/>
              <a:t>64</a:t>
            </a:fld>
            <a:endParaRPr kumimoji="1" lang="ja-JP" altLang="en-US"/>
          </a:p>
        </p:txBody>
      </p:sp>
    </p:spTree>
    <p:extLst>
      <p:ext uri="{BB962C8B-B14F-4D97-AF65-F5344CB8AC3E}">
        <p14:creationId xmlns:p14="http://schemas.microsoft.com/office/powerpoint/2010/main" val="172805600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351A40-85A3-59C2-2061-AB8232B3CB9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1F23E9E-FD5C-A9B6-AEFE-244F93D15817}"/>
              </a:ext>
            </a:extLst>
          </p:cNvPr>
          <p:cNvSpPr>
            <a:spLocks noGrp="1" noRot="1" noChangeAspect="1"/>
          </p:cNvSpPr>
          <p:nvPr>
            <p:ph type="sldImg"/>
          </p:nvPr>
        </p:nvSpPr>
        <p:spPr>
          <a:xfrm>
            <a:off x="3263900" y="509588"/>
            <a:ext cx="3398838" cy="2549525"/>
          </a:xfrm>
        </p:spPr>
      </p:sp>
      <p:sp>
        <p:nvSpPr>
          <p:cNvPr id="3" name="ノート プレースホルダー 2">
            <a:extLst>
              <a:ext uri="{FF2B5EF4-FFF2-40B4-BE49-F238E27FC236}">
                <a16:creationId xmlns:a16="http://schemas.microsoft.com/office/drawing/2014/main" id="{E3A9B207-B2F8-6AE6-B317-4C8136927208}"/>
              </a:ext>
            </a:extLst>
          </p:cNvPr>
          <p:cNvSpPr>
            <a:spLocks noGrp="1"/>
          </p:cNvSpPr>
          <p:nvPr>
            <p:ph type="body" idx="1"/>
          </p:nvPr>
        </p:nvSpPr>
        <p:spPr/>
        <p:txBody>
          <a:bodyPr/>
          <a:lstStyle/>
          <a:p>
            <a:endParaRPr lang="ja-JP" altLang="en-US" b="0" i="0" dirty="0">
              <a:solidFill>
                <a:srgbClr val="333333"/>
              </a:solidFill>
              <a:effectLst/>
              <a:latin typeface="YuGothic"/>
            </a:endParaRPr>
          </a:p>
          <a:p>
            <a:r>
              <a:rPr lang="ja-JP" altLang="en-US" b="0" i="0" dirty="0">
                <a:solidFill>
                  <a:srgbClr val="333333"/>
                </a:solidFill>
                <a:effectLst/>
                <a:latin typeface="Hiragino Kaku Gothic ProN"/>
              </a:rPr>
              <a:t>ペロブスカイト太陽電池は湿度が高い環境に弱いほか、一般的な照明の光でも性能が劣化してしまうという。</a:t>
            </a:r>
            <a:br>
              <a:rPr lang="ja-JP" altLang="en-US" dirty="0"/>
            </a:br>
            <a:r>
              <a:rPr lang="ja-JP" altLang="en-US" b="0" i="0" dirty="0">
                <a:solidFill>
                  <a:srgbClr val="333333"/>
                </a:solidFill>
                <a:effectLst/>
                <a:latin typeface="Hiragino Kaku Gothic ProN"/>
              </a:rPr>
              <a:t>非常に繊細な技術だという印象を受けた。</a:t>
            </a:r>
            <a:br>
              <a:rPr lang="ja-JP" altLang="en-US" dirty="0"/>
            </a:br>
            <a:r>
              <a:rPr lang="ja-JP" altLang="en-US" b="0" i="0" dirty="0">
                <a:solidFill>
                  <a:srgbClr val="333333"/>
                </a:solidFill>
                <a:effectLst/>
                <a:latin typeface="Hiragino Kaku Gothic ProN"/>
              </a:rPr>
              <a:t>製造装置を見ると、横幅</a:t>
            </a:r>
            <a:r>
              <a:rPr lang="en-US" altLang="ja-JP" b="0" i="0" dirty="0">
                <a:solidFill>
                  <a:srgbClr val="333333"/>
                </a:solidFill>
                <a:effectLst/>
                <a:latin typeface="Hiragino Kaku Gothic ProN"/>
              </a:rPr>
              <a:t>30</a:t>
            </a:r>
            <a:r>
              <a:rPr lang="ja-JP" altLang="en-US" b="0" i="0" dirty="0">
                <a:solidFill>
                  <a:srgbClr val="333333"/>
                </a:solidFill>
                <a:effectLst/>
                <a:latin typeface="Hiragino Kaku Gothic ProN"/>
              </a:rPr>
              <a:t>センチのロール状になっているフィルムに結晶構造の元となる材料を塗り付けていた。</a:t>
            </a:r>
            <a:br>
              <a:rPr lang="ja-JP" altLang="en-US" dirty="0"/>
            </a:br>
            <a:r>
              <a:rPr lang="ja-JP" altLang="en-US" b="0" i="0" dirty="0">
                <a:solidFill>
                  <a:srgbClr val="333333"/>
                </a:solidFill>
                <a:effectLst/>
                <a:latin typeface="Hiragino Kaku Gothic ProN"/>
              </a:rPr>
              <a:t>半機能的にはもうこの状態で発電できるそうだ。ただ、このまま屋外に出すとすぐに劣化して使い物にならなくなるという。</a:t>
            </a:r>
            <a:br>
              <a:rPr lang="ja-JP" altLang="en-US" dirty="0"/>
            </a:br>
            <a:r>
              <a:rPr lang="ja-JP" altLang="en-US" b="0" i="0" dirty="0">
                <a:solidFill>
                  <a:srgbClr val="333333"/>
                </a:solidFill>
                <a:effectLst/>
                <a:latin typeface="Hiragino Kaku Gothic ProN"/>
              </a:rPr>
              <a:t>そこで会社が研究を重ねているのがフィルムを保護する技術だ。</a:t>
            </a:r>
            <a:br>
              <a:rPr lang="ja-JP" altLang="en-US" dirty="0"/>
            </a:br>
            <a:r>
              <a:rPr lang="ja-JP" altLang="en-US" b="0" i="0" dirty="0">
                <a:solidFill>
                  <a:srgbClr val="333333"/>
                </a:solidFill>
                <a:effectLst/>
                <a:latin typeface="Hiragino Kaku Gothic ProN"/>
              </a:rPr>
              <a:t>この会社は精密機器にほこりや湿気が入り込まないよう密閉して保護する技術に長けている。これをペロブスカイト太陽電池にも応用しようというのだ。</a:t>
            </a:r>
            <a:br>
              <a:rPr lang="ja-JP" altLang="en-US" dirty="0"/>
            </a:br>
            <a:r>
              <a:rPr lang="ja-JP" altLang="en-US" b="0" i="0" dirty="0">
                <a:solidFill>
                  <a:srgbClr val="333333"/>
                </a:solidFill>
                <a:effectLst/>
                <a:latin typeface="Hiragino Kaku Gothic ProN"/>
              </a:rPr>
              <a:t>この工程は企業秘密ということで残念ながら見ることができなかったが、実用化に向けては不可欠な工程だという。</a:t>
            </a:r>
            <a:br>
              <a:rPr lang="ja-JP" altLang="en-US" dirty="0"/>
            </a:br>
            <a:r>
              <a:rPr lang="ja-JP" altLang="en-US" b="0" i="0" dirty="0">
                <a:solidFill>
                  <a:srgbClr val="333333"/>
                </a:solidFill>
                <a:effectLst/>
                <a:latin typeface="Hiragino Kaku Gothic ProN"/>
              </a:rPr>
              <a:t>この分野では他社をリードしていると、担当者が自信をもって話していたのが印象的だった。透明のフィルムが最後の工程を通ると、材料が塗られて黒色になって出てきた。</a:t>
            </a:r>
            <a:endParaRPr lang="en-US" altLang="ja-JP" b="0" i="0" dirty="0">
              <a:solidFill>
                <a:srgbClr val="333333"/>
              </a:solidFill>
              <a:effectLst/>
              <a:latin typeface="Hiragino Kaku Gothic ProN"/>
            </a:endParaRPr>
          </a:p>
          <a:p>
            <a:r>
              <a:rPr lang="ja-JP" altLang="en-US" b="0" i="0" dirty="0">
                <a:solidFill>
                  <a:srgbClr val="333333"/>
                </a:solidFill>
                <a:effectLst/>
                <a:latin typeface="Hiragino Kaku Gothic ProN"/>
              </a:rPr>
              <a:t>研究所の担当者がおもむろに見せてくれたのが、小瓶に入った液体だった。これがペロブスカイトという結晶構造の材料だという。</a:t>
            </a:r>
            <a:br>
              <a:rPr lang="ja-JP" altLang="en-US" dirty="0"/>
            </a:br>
            <a:r>
              <a:rPr lang="ja-JP" altLang="en-US" b="0" i="0" dirty="0">
                <a:solidFill>
                  <a:srgbClr val="333333"/>
                </a:solidFill>
                <a:effectLst/>
                <a:latin typeface="Hiragino Kaku Gothic ProN"/>
              </a:rPr>
              <a:t>主な原料はヨウ素。日本はチリに次ぐ世界</a:t>
            </a:r>
            <a:r>
              <a:rPr lang="en-US" altLang="ja-JP" b="0" i="0" dirty="0">
                <a:solidFill>
                  <a:srgbClr val="333333"/>
                </a:solidFill>
                <a:effectLst/>
                <a:latin typeface="Hiragino Kaku Gothic ProN"/>
              </a:rPr>
              <a:t>2</a:t>
            </a:r>
            <a:r>
              <a:rPr lang="ja-JP" altLang="en-US" b="0" i="0" dirty="0">
                <a:solidFill>
                  <a:srgbClr val="333333"/>
                </a:solidFill>
                <a:effectLst/>
                <a:latin typeface="Hiragino Kaku Gothic ProN"/>
              </a:rPr>
              <a:t>位の生産国だ。</a:t>
            </a:r>
            <a:br>
              <a:rPr lang="ja-JP" altLang="en-US" dirty="0"/>
            </a:br>
            <a:r>
              <a:rPr lang="ja-JP" altLang="en-US" b="0" i="0" dirty="0">
                <a:solidFill>
                  <a:srgbClr val="333333"/>
                </a:solidFill>
                <a:effectLst/>
                <a:latin typeface="Hiragino Kaku Gothic ProN"/>
              </a:rPr>
              <a:t>日本の国土の地下には、ヨウ素を豊富に含んだ地下水があり、ここからヨウ素を取り出している。つまり原料を国内で調達できるということだ。</a:t>
            </a:r>
            <a:br>
              <a:rPr lang="ja-JP" altLang="en-US" dirty="0"/>
            </a:br>
            <a:r>
              <a:rPr lang="ja-JP" altLang="en-US" b="0" i="0" dirty="0">
                <a:solidFill>
                  <a:srgbClr val="333333"/>
                </a:solidFill>
                <a:effectLst/>
                <a:latin typeface="Hiragino Kaku Gothic ProN"/>
              </a:rPr>
              <a:t>ロシアのウクライナ侵攻や米中の対立などで原材料のサプライチェーン＝供給網の強化が課題となるなか、経済安全保障の強化にもつながると期待されている。</a:t>
            </a:r>
            <a:endParaRPr kumimoji="1" lang="ja-JP" altLang="en-US" dirty="0"/>
          </a:p>
        </p:txBody>
      </p:sp>
      <p:sp>
        <p:nvSpPr>
          <p:cNvPr id="4" name="スライド番号プレースホルダー 3">
            <a:extLst>
              <a:ext uri="{FF2B5EF4-FFF2-40B4-BE49-F238E27FC236}">
                <a16:creationId xmlns:a16="http://schemas.microsoft.com/office/drawing/2014/main" id="{526AD49A-E303-595A-2F33-249E5D7109D9}"/>
              </a:ext>
            </a:extLst>
          </p:cNvPr>
          <p:cNvSpPr>
            <a:spLocks noGrp="1"/>
          </p:cNvSpPr>
          <p:nvPr>
            <p:ph type="sldNum" sz="quarter" idx="10"/>
          </p:nvPr>
        </p:nvSpPr>
        <p:spPr/>
        <p:txBody>
          <a:bodyPr/>
          <a:lstStyle/>
          <a:p>
            <a:fld id="{8E9AAB92-91F3-4932-8B8F-5E80E417D6C9}" type="slidenum">
              <a:rPr kumimoji="1" lang="ja-JP" altLang="en-US" smtClean="0"/>
              <a:t>65</a:t>
            </a:fld>
            <a:endParaRPr kumimoji="1" lang="ja-JP" altLang="en-US"/>
          </a:p>
        </p:txBody>
      </p:sp>
    </p:spTree>
    <p:extLst>
      <p:ext uri="{BB962C8B-B14F-4D97-AF65-F5344CB8AC3E}">
        <p14:creationId xmlns:p14="http://schemas.microsoft.com/office/powerpoint/2010/main" val="114165201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B04D7E-8676-5E43-E215-C32A5FF42365}"/>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C217450-F043-050B-2CE0-164B75EBCED1}"/>
              </a:ext>
            </a:extLst>
          </p:cNvPr>
          <p:cNvSpPr>
            <a:spLocks noGrp="1" noRot="1" noChangeAspect="1"/>
          </p:cNvSpPr>
          <p:nvPr>
            <p:ph type="sldImg"/>
          </p:nvPr>
        </p:nvSpPr>
        <p:spPr>
          <a:xfrm>
            <a:off x="3263900" y="509588"/>
            <a:ext cx="3398838" cy="2549525"/>
          </a:xfrm>
        </p:spPr>
      </p:sp>
      <p:sp>
        <p:nvSpPr>
          <p:cNvPr id="3" name="ノート プレースホルダー 2">
            <a:extLst>
              <a:ext uri="{FF2B5EF4-FFF2-40B4-BE49-F238E27FC236}">
                <a16:creationId xmlns:a16="http://schemas.microsoft.com/office/drawing/2014/main" id="{0CBB87EB-159C-26F3-152C-063BA06557B9}"/>
              </a:ext>
            </a:extLst>
          </p:cNvPr>
          <p:cNvSpPr>
            <a:spLocks noGrp="1"/>
          </p:cNvSpPr>
          <p:nvPr>
            <p:ph type="body" idx="1"/>
          </p:nvPr>
        </p:nvSpPr>
        <p:spPr/>
        <p:txBody>
          <a:bodyPr/>
          <a:lstStyle/>
          <a:p>
            <a:endParaRPr lang="ja-JP" altLang="en-US" b="0" i="0" dirty="0">
              <a:solidFill>
                <a:srgbClr val="333333"/>
              </a:solidFill>
              <a:effectLst/>
              <a:latin typeface="YuGothic"/>
            </a:endParaRPr>
          </a:p>
          <a:p>
            <a:r>
              <a:rPr lang="ja-JP" altLang="en-US" b="0" i="0" dirty="0">
                <a:solidFill>
                  <a:srgbClr val="333333"/>
                </a:solidFill>
                <a:effectLst/>
                <a:latin typeface="Hiragino Kaku Gothic ProN"/>
              </a:rPr>
              <a:t>ペロブスカイト太陽電池は湿度が高い環境に弱いほか、一般的な照明の光でも性能が劣化してしまうという。</a:t>
            </a:r>
            <a:br>
              <a:rPr lang="ja-JP" altLang="en-US" dirty="0"/>
            </a:br>
            <a:r>
              <a:rPr lang="ja-JP" altLang="en-US" b="0" i="0" dirty="0">
                <a:solidFill>
                  <a:srgbClr val="333333"/>
                </a:solidFill>
                <a:effectLst/>
                <a:latin typeface="Hiragino Kaku Gothic ProN"/>
              </a:rPr>
              <a:t>非常に繊細な技術だという印象を受けた。</a:t>
            </a:r>
            <a:br>
              <a:rPr lang="ja-JP" altLang="en-US" dirty="0"/>
            </a:br>
            <a:r>
              <a:rPr lang="ja-JP" altLang="en-US" b="0" i="0" dirty="0">
                <a:solidFill>
                  <a:srgbClr val="333333"/>
                </a:solidFill>
                <a:effectLst/>
                <a:latin typeface="Hiragino Kaku Gothic ProN"/>
              </a:rPr>
              <a:t>製造装置を見ると、横幅</a:t>
            </a:r>
            <a:r>
              <a:rPr lang="en-US" altLang="ja-JP" b="0" i="0" dirty="0">
                <a:solidFill>
                  <a:srgbClr val="333333"/>
                </a:solidFill>
                <a:effectLst/>
                <a:latin typeface="Hiragino Kaku Gothic ProN"/>
              </a:rPr>
              <a:t>30</a:t>
            </a:r>
            <a:r>
              <a:rPr lang="ja-JP" altLang="en-US" b="0" i="0" dirty="0">
                <a:solidFill>
                  <a:srgbClr val="333333"/>
                </a:solidFill>
                <a:effectLst/>
                <a:latin typeface="Hiragino Kaku Gothic ProN"/>
              </a:rPr>
              <a:t>センチのロール状になっているフィルムに結晶構造の元となる材料を塗り付けていた。</a:t>
            </a:r>
            <a:br>
              <a:rPr lang="ja-JP" altLang="en-US" dirty="0"/>
            </a:br>
            <a:r>
              <a:rPr lang="ja-JP" altLang="en-US" b="0" i="0" dirty="0">
                <a:solidFill>
                  <a:srgbClr val="333333"/>
                </a:solidFill>
                <a:effectLst/>
                <a:latin typeface="Hiragino Kaku Gothic ProN"/>
              </a:rPr>
              <a:t>半機能的にはもうこの状態で発電できるそうだ。ただ、このまま屋外に出すとすぐに劣化して使い物にならなくなるという。</a:t>
            </a:r>
            <a:br>
              <a:rPr lang="ja-JP" altLang="en-US" dirty="0"/>
            </a:br>
            <a:r>
              <a:rPr lang="ja-JP" altLang="en-US" b="0" i="0" dirty="0">
                <a:solidFill>
                  <a:srgbClr val="333333"/>
                </a:solidFill>
                <a:effectLst/>
                <a:latin typeface="Hiragino Kaku Gothic ProN"/>
              </a:rPr>
              <a:t>そこで会社が研究を重ねているのがフィルムを保護する技術だ。</a:t>
            </a:r>
            <a:br>
              <a:rPr lang="ja-JP" altLang="en-US" dirty="0"/>
            </a:br>
            <a:r>
              <a:rPr lang="ja-JP" altLang="en-US" b="0" i="0" dirty="0">
                <a:solidFill>
                  <a:srgbClr val="333333"/>
                </a:solidFill>
                <a:effectLst/>
                <a:latin typeface="Hiragino Kaku Gothic ProN"/>
              </a:rPr>
              <a:t>この会社は精密機器にほこりや湿気が入り込まないよう密閉して保護する技術に長けている。これをペロブスカイト太陽電池にも応用しようというのだ。</a:t>
            </a:r>
            <a:br>
              <a:rPr lang="ja-JP" altLang="en-US" dirty="0"/>
            </a:br>
            <a:r>
              <a:rPr lang="ja-JP" altLang="en-US" b="0" i="0" dirty="0">
                <a:solidFill>
                  <a:srgbClr val="333333"/>
                </a:solidFill>
                <a:effectLst/>
                <a:latin typeface="Hiragino Kaku Gothic ProN"/>
              </a:rPr>
              <a:t>この工程は企業秘密ということで残念ながら見ることができなかったが、実用化に向けては不可欠な工程だという。</a:t>
            </a:r>
            <a:br>
              <a:rPr lang="ja-JP" altLang="en-US" dirty="0"/>
            </a:br>
            <a:r>
              <a:rPr lang="ja-JP" altLang="en-US" b="0" i="0" dirty="0">
                <a:solidFill>
                  <a:srgbClr val="333333"/>
                </a:solidFill>
                <a:effectLst/>
                <a:latin typeface="Hiragino Kaku Gothic ProN"/>
              </a:rPr>
              <a:t>この分野では他社をリードしていると、担当者が自信をもって話していたのが印象的だった。透明のフィルムが最後の工程を通ると、材料が塗られて黒色になって出てきた。</a:t>
            </a:r>
            <a:endParaRPr lang="en-US" altLang="ja-JP" b="0" i="0" dirty="0">
              <a:solidFill>
                <a:srgbClr val="333333"/>
              </a:solidFill>
              <a:effectLst/>
              <a:latin typeface="Hiragino Kaku Gothic ProN"/>
            </a:endParaRPr>
          </a:p>
          <a:p>
            <a:r>
              <a:rPr lang="ja-JP" altLang="en-US" b="0" i="0" dirty="0">
                <a:solidFill>
                  <a:srgbClr val="333333"/>
                </a:solidFill>
                <a:effectLst/>
                <a:latin typeface="Hiragino Kaku Gothic ProN"/>
              </a:rPr>
              <a:t>研究所の担当者がおもむろに見せてくれたのが、小瓶に入った液体だった。これがペロブスカイトという結晶構造の材料だという。</a:t>
            </a:r>
            <a:br>
              <a:rPr lang="ja-JP" altLang="en-US" dirty="0"/>
            </a:br>
            <a:r>
              <a:rPr lang="ja-JP" altLang="en-US" b="0" i="0" dirty="0">
                <a:solidFill>
                  <a:srgbClr val="333333"/>
                </a:solidFill>
                <a:effectLst/>
                <a:latin typeface="Hiragino Kaku Gothic ProN"/>
              </a:rPr>
              <a:t>主な原料はヨウ素。日本はチリに次ぐ世界</a:t>
            </a:r>
            <a:r>
              <a:rPr lang="en-US" altLang="ja-JP" b="0" i="0" dirty="0">
                <a:solidFill>
                  <a:srgbClr val="333333"/>
                </a:solidFill>
                <a:effectLst/>
                <a:latin typeface="Hiragino Kaku Gothic ProN"/>
              </a:rPr>
              <a:t>2</a:t>
            </a:r>
            <a:r>
              <a:rPr lang="ja-JP" altLang="en-US" b="0" i="0" dirty="0">
                <a:solidFill>
                  <a:srgbClr val="333333"/>
                </a:solidFill>
                <a:effectLst/>
                <a:latin typeface="Hiragino Kaku Gothic ProN"/>
              </a:rPr>
              <a:t>位の生産国だ。</a:t>
            </a:r>
            <a:br>
              <a:rPr lang="ja-JP" altLang="en-US" dirty="0"/>
            </a:br>
            <a:r>
              <a:rPr lang="ja-JP" altLang="en-US" b="0" i="0" dirty="0">
                <a:solidFill>
                  <a:srgbClr val="333333"/>
                </a:solidFill>
                <a:effectLst/>
                <a:latin typeface="Hiragino Kaku Gothic ProN"/>
              </a:rPr>
              <a:t>日本の国土の地下には、ヨウ素を豊富に含んだ地下水があり、ここからヨウ素を取り出している。つまり原料を国内で調達できるということだ。</a:t>
            </a:r>
            <a:br>
              <a:rPr lang="ja-JP" altLang="en-US" dirty="0"/>
            </a:br>
            <a:r>
              <a:rPr lang="ja-JP" altLang="en-US" b="0" i="0" dirty="0">
                <a:solidFill>
                  <a:srgbClr val="333333"/>
                </a:solidFill>
                <a:effectLst/>
                <a:latin typeface="Hiragino Kaku Gothic ProN"/>
              </a:rPr>
              <a:t>ロシアのウクライナ侵攻や米中の対立などで原材料のサプライチェーン＝供給網の強化が課題となるなか、経済安全保障の強化にもつながると期待されている。</a:t>
            </a:r>
            <a:endParaRPr kumimoji="1" lang="ja-JP" altLang="en-US" dirty="0"/>
          </a:p>
        </p:txBody>
      </p:sp>
      <p:sp>
        <p:nvSpPr>
          <p:cNvPr id="4" name="スライド番号プレースホルダー 3">
            <a:extLst>
              <a:ext uri="{FF2B5EF4-FFF2-40B4-BE49-F238E27FC236}">
                <a16:creationId xmlns:a16="http://schemas.microsoft.com/office/drawing/2014/main" id="{71B6AFB7-2E32-82BD-114B-BC0CDAD7E826}"/>
              </a:ext>
            </a:extLst>
          </p:cNvPr>
          <p:cNvSpPr>
            <a:spLocks noGrp="1"/>
          </p:cNvSpPr>
          <p:nvPr>
            <p:ph type="sldNum" sz="quarter" idx="10"/>
          </p:nvPr>
        </p:nvSpPr>
        <p:spPr/>
        <p:txBody>
          <a:bodyPr/>
          <a:lstStyle/>
          <a:p>
            <a:fld id="{8E9AAB92-91F3-4932-8B8F-5E80E417D6C9}" type="slidenum">
              <a:rPr kumimoji="1" lang="ja-JP" altLang="en-US" smtClean="0"/>
              <a:t>66</a:t>
            </a:fld>
            <a:endParaRPr kumimoji="1" lang="ja-JP" altLang="en-US"/>
          </a:p>
        </p:txBody>
      </p:sp>
    </p:spTree>
    <p:extLst>
      <p:ext uri="{BB962C8B-B14F-4D97-AF65-F5344CB8AC3E}">
        <p14:creationId xmlns:p14="http://schemas.microsoft.com/office/powerpoint/2010/main" val="22659573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r>
              <a:rPr lang="ja-JP" altLang="en-US" dirty="0"/>
              <a:t>中国はたったの一年で</a:t>
            </a:r>
            <a:r>
              <a:rPr lang="en-US" altLang="ja-JP" dirty="0"/>
              <a:t>45.0GW</a:t>
            </a:r>
            <a:r>
              <a:rPr lang="ja-JP" altLang="en-US" dirty="0"/>
              <a:t>も導入しています。</a:t>
            </a:r>
            <a:r>
              <a:rPr lang="ja-JP" altLang="en-US" i="1" dirty="0"/>
              <a:t>中国だけで、</a:t>
            </a:r>
            <a:r>
              <a:rPr lang="en-US" altLang="ja-JP" i="1" dirty="0"/>
              <a:t>2016</a:t>
            </a:r>
            <a:r>
              <a:rPr lang="ja-JP" altLang="en-US" i="1" dirty="0"/>
              <a:t>年の世界の導入量の半分近くを占めている</a:t>
            </a:r>
            <a:r>
              <a:rPr lang="ja-JP" altLang="en-US" dirty="0"/>
              <a:t>わけですね。</a:t>
            </a:r>
            <a:br>
              <a:rPr lang="ja-JP" altLang="en-US" dirty="0"/>
            </a:br>
            <a:r>
              <a:rPr lang="ja-JP" altLang="en-US" dirty="0"/>
              <a:t>中国は太陽光発電メーカーにとって重要な生産地になっています。しかも、国土も広く、環境対策にも積極的な姿勢を見せています。</a:t>
            </a:r>
            <a:br>
              <a:rPr lang="ja-JP" altLang="en-US" dirty="0"/>
            </a:br>
            <a:r>
              <a:rPr lang="ja-JP" altLang="en-US" dirty="0"/>
              <a:t>アメリカはトランプ大統領になって再生可能エネルギーへの力が弱まるとの見方も出ていますが、</a:t>
            </a:r>
            <a:r>
              <a:rPr lang="en-US" altLang="ja-JP" dirty="0"/>
              <a:t>2018</a:t>
            </a:r>
            <a:r>
              <a:rPr lang="ja-JP" altLang="en-US" dirty="0"/>
              <a:t>年は堂々世界</a:t>
            </a:r>
            <a:r>
              <a:rPr lang="en-US" altLang="ja-JP" dirty="0"/>
              <a:t>3</a:t>
            </a:r>
            <a:r>
              <a:rPr lang="ja-JP" altLang="en-US" dirty="0"/>
              <a:t>位の導入量になっています。</a:t>
            </a:r>
          </a:p>
          <a:p>
            <a:r>
              <a:rPr lang="ja-JP" altLang="en-US" dirty="0"/>
              <a:t>さらにインドが２位に滑り込んでいて、日本は４位となっています。</a:t>
            </a:r>
          </a:p>
          <a:p>
            <a:r>
              <a:rPr lang="ja-JP" altLang="en-US" dirty="0"/>
              <a:t>続いて、累積導入量の国別ランキングを見てみましょう。</a:t>
            </a:r>
            <a:r>
              <a:rPr lang="en-US" altLang="ja-JP" dirty="0"/>
              <a:t>1</a:t>
            </a:r>
            <a:r>
              <a:rPr lang="ja-JP" altLang="en-US" dirty="0"/>
              <a:t>位は昨年に引き続き中国です。</a:t>
            </a:r>
            <a:br>
              <a:rPr lang="ja-JP" altLang="en-US" dirty="0"/>
            </a:br>
            <a:r>
              <a:rPr lang="ja-JP" altLang="en-US" dirty="0"/>
              <a:t>一昔前はヨーロッパが太陽光発電の先進地域と言われていましたが、今は中国や日本といったアジア圏が、太陽光発電の中心地になってきています。</a:t>
            </a:r>
            <a:br>
              <a:rPr lang="ja-JP" altLang="en-US" dirty="0"/>
            </a:br>
            <a:r>
              <a:rPr lang="ja-JP" altLang="en-US" dirty="0"/>
              <a:t>累積では</a:t>
            </a:r>
            <a:r>
              <a:rPr lang="en-US" altLang="ja-JP" dirty="0"/>
              <a:t>5</a:t>
            </a:r>
            <a:r>
              <a:rPr lang="ja-JP" altLang="en-US" dirty="0"/>
              <a:t>位のインドですが、前述するように単年では２位と太陽光発電の普及がかなり進んできています。</a:t>
            </a:r>
            <a:br>
              <a:rPr lang="ja-JP" altLang="en-US" dirty="0"/>
            </a:br>
            <a:r>
              <a:rPr lang="ja-JP" altLang="en-US" dirty="0"/>
              <a:t>系統が発達していない地域にとって、分散型電源である太陽光発電は非常に相性が良い電源です。</a:t>
            </a:r>
            <a:br>
              <a:rPr lang="ja-JP" altLang="en-US" dirty="0"/>
            </a:br>
            <a:r>
              <a:rPr lang="ja-JP" altLang="en-US" dirty="0"/>
              <a:t>今後、</a:t>
            </a:r>
            <a:r>
              <a:rPr lang="ja-JP" altLang="en-US" i="1" dirty="0"/>
              <a:t>中国やインドでは、ますます太陽光発電の普及が進む</a:t>
            </a:r>
            <a:r>
              <a:rPr lang="ja-JP" altLang="en-US" dirty="0"/>
              <a:t>ことでしょう。</a:t>
            </a:r>
          </a:p>
          <a:p>
            <a:r>
              <a:rPr lang="en-US" altLang="ja-JP" dirty="0"/>
              <a:t>2018</a:t>
            </a:r>
            <a:r>
              <a:rPr lang="ja-JP" altLang="en-US" dirty="0"/>
              <a:t>年時点でのランキングで日本は</a:t>
            </a:r>
            <a:r>
              <a:rPr lang="en-US" altLang="ja-JP" dirty="0"/>
              <a:t>3</a:t>
            </a:r>
            <a:r>
              <a:rPr lang="ja-JP" altLang="en-US" dirty="0"/>
              <a:t>位になっていますが、今のペースだと累積導入量でインドにも抜かれてしまうことになるかも知れません。</a:t>
            </a:r>
            <a:br>
              <a:rPr lang="ja-JP" altLang="en-US" dirty="0"/>
            </a:br>
            <a:r>
              <a:rPr lang="ja-JP" altLang="en-US" dirty="0"/>
              <a:t>ほんの数年間で、世界の趨勢が大きく変わってきています。</a:t>
            </a:r>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7</a:t>
            </a:fld>
            <a:endParaRPr kumimoji="1" lang="ja-JP" altLang="en-US" dirty="0"/>
          </a:p>
        </p:txBody>
      </p:sp>
    </p:spTree>
    <p:extLst>
      <p:ext uri="{BB962C8B-B14F-4D97-AF65-F5344CB8AC3E}">
        <p14:creationId xmlns:p14="http://schemas.microsoft.com/office/powerpoint/2010/main" val="35091527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pPr marL="109728" indent="0">
              <a:buNone/>
            </a:pPr>
            <a:r>
              <a:rPr lang="en-US" altLang="ja-JP" sz="1200" b="1" dirty="0"/>
              <a:t>2020</a:t>
            </a:r>
            <a:r>
              <a:rPr lang="ja-JP" altLang="en-US" sz="1200" b="1" dirty="0"/>
              <a:t>年時点の太陽光発電（事業用）の発電コストは</a:t>
            </a:r>
            <a:r>
              <a:rPr lang="en-US" altLang="ja-JP" sz="1200" b="1" dirty="0"/>
              <a:t>12.9</a:t>
            </a:r>
            <a:r>
              <a:rPr lang="ja-JP" altLang="en-US" sz="1200" b="1" dirty="0"/>
              <a:t>円です。</a:t>
            </a:r>
            <a:endParaRPr lang="en-US" altLang="ja-JP" sz="1200" b="1" dirty="0"/>
          </a:p>
          <a:p>
            <a:pPr marL="109728" indent="0">
              <a:buNone/>
            </a:pPr>
            <a:r>
              <a:rPr lang="ja-JP" altLang="en-US" sz="1200" b="1" dirty="0"/>
              <a:t>石炭火力と同程度になっていて、</a:t>
            </a:r>
            <a:r>
              <a:rPr lang="en-US" altLang="ja-JP" sz="1200" b="1" dirty="0"/>
              <a:t>2014</a:t>
            </a:r>
            <a:r>
              <a:rPr lang="ja-JP" altLang="en-US" sz="1200" b="1" dirty="0"/>
              <a:t>年時点から考えると、約半分となっていて、太陽光パネルなどのコストが小さくなったことで、太陽光発電が大変有効になっていると言えます。</a:t>
            </a:r>
            <a:endParaRPr lang="en-US" altLang="ja-JP" sz="1200" b="1" dirty="0"/>
          </a:p>
          <a:p>
            <a:pPr marL="109728" indent="0">
              <a:buNone/>
            </a:pPr>
            <a:r>
              <a:rPr lang="ja-JP" altLang="en-US" sz="1200" b="1" dirty="0"/>
              <a:t>これに比べると風力発電は、陸上風力で</a:t>
            </a:r>
            <a:r>
              <a:rPr lang="en-US" altLang="ja-JP" sz="1200" b="1" dirty="0"/>
              <a:t>19.8</a:t>
            </a:r>
            <a:r>
              <a:rPr lang="ja-JP" altLang="en-US" sz="1200" b="1" dirty="0"/>
              <a:t>円、洋上風力で</a:t>
            </a:r>
            <a:r>
              <a:rPr lang="en-US" altLang="ja-JP" sz="1200" b="1" dirty="0"/>
              <a:t>30</a:t>
            </a:r>
            <a:r>
              <a:rPr lang="ja-JP" altLang="en-US" sz="1200" b="1" dirty="0"/>
              <a:t>円とまだ高いようです。</a:t>
            </a:r>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8</a:t>
            </a:fld>
            <a:endParaRPr kumimoji="1" lang="ja-JP" altLang="en-US" dirty="0"/>
          </a:p>
        </p:txBody>
      </p:sp>
    </p:spTree>
    <p:extLst>
      <p:ext uri="{BB962C8B-B14F-4D97-AF65-F5344CB8AC3E}">
        <p14:creationId xmlns:p14="http://schemas.microsoft.com/office/powerpoint/2010/main" val="28538048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3263900" y="509588"/>
            <a:ext cx="3398838" cy="2549525"/>
          </a:xfrm>
        </p:spPr>
      </p:sp>
      <p:sp>
        <p:nvSpPr>
          <p:cNvPr id="3" name="ノート プレースホルダー 2"/>
          <p:cNvSpPr>
            <a:spLocks noGrp="1"/>
          </p:cNvSpPr>
          <p:nvPr>
            <p:ph type="body" idx="1"/>
          </p:nvPr>
        </p:nvSpPr>
        <p:spPr/>
        <p:txBody>
          <a:bodyPr/>
          <a:lstStyle/>
          <a:p>
            <a:pPr marL="109728">
              <a:spcBef>
                <a:spcPts val="400"/>
              </a:spcBef>
              <a:buClr>
                <a:schemeClr val="accent1"/>
              </a:buClr>
              <a:buSzPct val="68000"/>
            </a:pPr>
            <a:r>
              <a:rPr lang="en-US" altLang="ja-JP" b="1" dirty="0"/>
              <a:t>2030</a:t>
            </a:r>
            <a:r>
              <a:rPr lang="ja-JP" altLang="en-US" b="1" dirty="0"/>
              <a:t>年時点の太陽光発電の発電コストは</a:t>
            </a:r>
            <a:r>
              <a:rPr lang="en-US" altLang="ja-JP" b="1" dirty="0"/>
              <a:t>8.2</a:t>
            </a:r>
            <a:r>
              <a:rPr lang="ja-JP" altLang="en-US" b="1" dirty="0"/>
              <a:t>円～</a:t>
            </a:r>
            <a:r>
              <a:rPr lang="en-US" altLang="ja-JP" b="1" dirty="0"/>
              <a:t>11.8</a:t>
            </a:r>
            <a:r>
              <a:rPr lang="ja-JP" altLang="en-US" b="1" dirty="0"/>
              <a:t>円となります。これは発電コストとしては最も安い部類になります。</a:t>
            </a:r>
            <a:endParaRPr lang="en-US" altLang="ja-JP" b="1" dirty="0"/>
          </a:p>
          <a:p>
            <a:pPr marL="109728">
              <a:spcBef>
                <a:spcPts val="400"/>
              </a:spcBef>
              <a:buClr>
                <a:schemeClr val="accent1"/>
              </a:buClr>
              <a:buSzPct val="68000"/>
            </a:pPr>
            <a:r>
              <a:rPr lang="ja-JP" altLang="en-US" b="1" dirty="0"/>
              <a:t>一方、化石燃料は社会情勢から高騰することもあり、最悪の場合輸入できなくなることも考えられます。</a:t>
            </a:r>
          </a:p>
          <a:p>
            <a:pPr marL="109728">
              <a:spcBef>
                <a:spcPts val="400"/>
              </a:spcBef>
              <a:buClr>
                <a:schemeClr val="accent1"/>
              </a:buClr>
              <a:buSzPct val="68000"/>
            </a:pPr>
            <a:r>
              <a:rPr lang="ja-JP" altLang="en-US" b="1" dirty="0"/>
              <a:t>一方、最近注目されている洋上風力は</a:t>
            </a:r>
            <a:r>
              <a:rPr lang="en-US" altLang="ja-JP" b="1" dirty="0"/>
              <a:t>2030</a:t>
            </a:r>
            <a:r>
              <a:rPr lang="ja-JP" altLang="en-US" b="1" dirty="0"/>
              <a:t>年時点でもまだコストが高く、大規模な洋上風力発電所を建設するのは大資本が必要となり、技術的にも日本近海の気象条件の厳しさなどまだまだ課題を抱えていると思います。</a:t>
            </a:r>
          </a:p>
          <a:p>
            <a:endParaRPr kumimoji="1" lang="ja-JP" altLang="en-US" dirty="0"/>
          </a:p>
        </p:txBody>
      </p:sp>
      <p:sp>
        <p:nvSpPr>
          <p:cNvPr id="4" name="スライド番号プレースホルダー 3"/>
          <p:cNvSpPr>
            <a:spLocks noGrp="1"/>
          </p:cNvSpPr>
          <p:nvPr>
            <p:ph type="sldNum" sz="quarter" idx="10"/>
          </p:nvPr>
        </p:nvSpPr>
        <p:spPr/>
        <p:txBody>
          <a:bodyPr/>
          <a:lstStyle/>
          <a:p>
            <a:fld id="{8E9AAB92-91F3-4932-8B8F-5E80E417D6C9}" type="slidenum">
              <a:rPr kumimoji="1" lang="ja-JP" altLang="en-US" smtClean="0"/>
              <a:t>9</a:t>
            </a:fld>
            <a:endParaRPr kumimoji="1" lang="ja-JP" altLang="en-US" dirty="0"/>
          </a:p>
        </p:txBody>
      </p:sp>
    </p:spTree>
    <p:extLst>
      <p:ext uri="{BB962C8B-B14F-4D97-AF65-F5344CB8AC3E}">
        <p14:creationId xmlns:p14="http://schemas.microsoft.com/office/powerpoint/2010/main" val="21989917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8" name="タイトル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ja-JP" altLang="en-US"/>
              <a:t>マスター タイトルの書式設定</a:t>
            </a:r>
            <a:endParaRPr kumimoji="0" lang="en-US"/>
          </a:p>
        </p:txBody>
      </p:sp>
      <p:sp>
        <p:nvSpPr>
          <p:cNvPr id="9" name="サブタイトル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ja-JP" altLang="en-US"/>
              <a:t>マスター サブタイトルの書式設定</a:t>
            </a:r>
            <a:endParaRPr kumimoji="0" lang="en-US"/>
          </a:p>
        </p:txBody>
      </p:sp>
      <p:sp>
        <p:nvSpPr>
          <p:cNvPr id="28" name="日付プレースホルダー 27"/>
          <p:cNvSpPr>
            <a:spLocks noGrp="1"/>
          </p:cNvSpPr>
          <p:nvPr>
            <p:ph type="dt" sz="half" idx="10"/>
          </p:nvPr>
        </p:nvSpPr>
        <p:spPr>
          <a:xfrm>
            <a:off x="6400800" y="6355080"/>
            <a:ext cx="2286000" cy="365760"/>
          </a:xfrm>
        </p:spPr>
        <p:txBody>
          <a:bodyPr/>
          <a:lstStyle>
            <a:lvl1pPr>
              <a:defRPr sz="1400"/>
            </a:lvl1pPr>
          </a:lstStyle>
          <a:p>
            <a:fld id="{4954EDA1-4EF0-453D-9ACE-A8845CA0CDBA}" type="datetimeFigureOut">
              <a:rPr kumimoji="1" lang="ja-JP" altLang="en-US" smtClean="0"/>
              <a:t>2024/11/15</a:t>
            </a:fld>
            <a:endParaRPr kumimoji="1" lang="ja-JP" altLang="en-US"/>
          </a:p>
        </p:txBody>
      </p:sp>
      <p:sp>
        <p:nvSpPr>
          <p:cNvPr id="17" name="フッター プレースホルダー 16"/>
          <p:cNvSpPr>
            <a:spLocks noGrp="1"/>
          </p:cNvSpPr>
          <p:nvPr>
            <p:ph type="ftr" sz="quarter" idx="11"/>
          </p:nvPr>
        </p:nvSpPr>
        <p:spPr>
          <a:xfrm>
            <a:off x="2898648" y="6355080"/>
            <a:ext cx="3474720" cy="365760"/>
          </a:xfrm>
        </p:spPr>
        <p:txBody>
          <a:bodyPr/>
          <a:lstStyle/>
          <a:p>
            <a:endParaRPr kumimoji="1" lang="ja-JP" altLang="en-US"/>
          </a:p>
        </p:txBody>
      </p:sp>
      <p:sp>
        <p:nvSpPr>
          <p:cNvPr id="29" name="スライド番号プレースホルダー 28"/>
          <p:cNvSpPr>
            <a:spLocks noGrp="1"/>
          </p:cNvSpPr>
          <p:nvPr>
            <p:ph type="sldNum" sz="quarter" idx="12"/>
          </p:nvPr>
        </p:nvSpPr>
        <p:spPr>
          <a:xfrm>
            <a:off x="1216152" y="6355080"/>
            <a:ext cx="1219200" cy="365760"/>
          </a:xfrm>
        </p:spPr>
        <p:txBody>
          <a:bodyPr/>
          <a:lstStyle/>
          <a:p>
            <a:fld id="{94498581-1AA6-4A2E-803A-0435B7DDD4F8}" type="slidenum">
              <a:rPr kumimoji="1" lang="ja-JP" altLang="en-US" smtClean="0"/>
              <a:t>‹#›</a:t>
            </a:fld>
            <a:endParaRPr kumimoji="1" lang="ja-JP" altLang="en-US"/>
          </a:p>
        </p:txBody>
      </p:sp>
      <p:sp>
        <p:nvSpPr>
          <p:cNvPr id="21" name="正方形/長方形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3" name="正方形/長方形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正方形/長方形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正方形/長方形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extLst>
      <p:ext uri="{BB962C8B-B14F-4D97-AF65-F5344CB8AC3E}">
        <p14:creationId xmlns:p14="http://schemas.microsoft.com/office/powerpoint/2010/main" val="20695766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0" lang="ja-JP" altLang="en-US"/>
              <a:t>マスター タイトルの書式設定</a:t>
            </a:r>
            <a:endParaRPr kumimoji="0" lang="en-US"/>
          </a:p>
        </p:txBody>
      </p:sp>
      <p:sp>
        <p:nvSpPr>
          <p:cNvPr id="3" name="縦書きテキスト プレースホルダー 2"/>
          <p:cNvSpPr>
            <a:spLocks noGrp="1"/>
          </p:cNvSpPr>
          <p:nvPr>
            <p:ph type="body" orient="vert" idx="1"/>
          </p:nvPr>
        </p:nvSpPr>
        <p:spPr/>
        <p:txBody>
          <a:bodyPr vert="eaVert"/>
          <a:lstStyle/>
          <a:p>
            <a:pPr lvl="0" eaLnBrk="1" latinLnBrk="0" hangingPunct="1"/>
            <a:r>
              <a:rPr lang="ja-JP" altLang="en-US"/>
              <a:t>マスター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4" name="日付プレースホルダー 3"/>
          <p:cNvSpPr>
            <a:spLocks noGrp="1"/>
          </p:cNvSpPr>
          <p:nvPr>
            <p:ph type="dt" sz="half" idx="10"/>
          </p:nvPr>
        </p:nvSpPr>
        <p:spPr/>
        <p:txBody>
          <a:bodyPr/>
          <a:lstStyle/>
          <a:p>
            <a:fld id="{4954EDA1-4EF0-453D-9ACE-A8845CA0CDBA}" type="datetimeFigureOut">
              <a:rPr kumimoji="1" lang="ja-JP" altLang="en-US" smtClean="0"/>
              <a:t>2024/11/15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4498581-1AA6-4A2E-803A-0435B7DDD4F8}" type="slidenum">
              <a:rPr kumimoji="1" lang="ja-JP" altLang="en-US" smtClean="0"/>
              <a:t>‹#›</a:t>
            </a:fld>
            <a:endParaRPr kumimoji="1" lang="ja-JP" altLang="en-US"/>
          </a:p>
        </p:txBody>
      </p:sp>
    </p:spTree>
    <p:extLst>
      <p:ext uri="{BB962C8B-B14F-4D97-AF65-F5344CB8AC3E}">
        <p14:creationId xmlns:p14="http://schemas.microsoft.com/office/powerpoint/2010/main" val="27262185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0" lang="ja-JP" altLang="en-US"/>
              <a:t>マスター タイトルの書式設定</a:t>
            </a:r>
            <a:endParaRPr kumimoji="0" 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eaLnBrk="1" latinLnBrk="0" hangingPunct="1"/>
            <a:r>
              <a:rPr lang="ja-JP" altLang="en-US"/>
              <a:t>マスター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4" name="日付プレースホルダー 3"/>
          <p:cNvSpPr>
            <a:spLocks noGrp="1"/>
          </p:cNvSpPr>
          <p:nvPr>
            <p:ph type="dt" sz="half" idx="10"/>
          </p:nvPr>
        </p:nvSpPr>
        <p:spPr/>
        <p:txBody>
          <a:bodyPr/>
          <a:lstStyle/>
          <a:p>
            <a:fld id="{4954EDA1-4EF0-453D-9ACE-A8845CA0CDBA}" type="datetimeFigureOut">
              <a:rPr kumimoji="1" lang="ja-JP" altLang="en-US" smtClean="0"/>
              <a:t>2024/11/15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4498581-1AA6-4A2E-803A-0435B7DDD4F8}" type="slidenum">
              <a:rPr kumimoji="1" lang="ja-JP" altLang="en-US" smtClean="0"/>
              <a:t>‹#›</a:t>
            </a:fld>
            <a:endParaRPr kumimoji="1" lang="ja-JP" altLang="en-US"/>
          </a:p>
        </p:txBody>
      </p:sp>
      <p:sp>
        <p:nvSpPr>
          <p:cNvPr id="7" name="直線コネクタ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8" name="二等辺三角形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直線コネクタ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Tree>
    <p:extLst>
      <p:ext uri="{BB962C8B-B14F-4D97-AF65-F5344CB8AC3E}">
        <p14:creationId xmlns:p14="http://schemas.microsoft.com/office/powerpoint/2010/main" val="34403117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chor="ctr"/>
          <a:lstStyle/>
          <a:p>
            <a:r>
              <a:rPr kumimoji="0" lang="ja-JP" altLang="en-US" dirty="0"/>
              <a:t>マスター タイトルの書式設定</a:t>
            </a:r>
            <a:endParaRPr kumimoji="0" lang="en-US" dirty="0"/>
          </a:p>
        </p:txBody>
      </p:sp>
      <p:sp>
        <p:nvSpPr>
          <p:cNvPr id="4" name="日付プレースホルダー 3"/>
          <p:cNvSpPr>
            <a:spLocks noGrp="1"/>
          </p:cNvSpPr>
          <p:nvPr>
            <p:ph type="dt" sz="half" idx="10"/>
          </p:nvPr>
        </p:nvSpPr>
        <p:spPr/>
        <p:txBody>
          <a:bodyPr/>
          <a:lstStyle/>
          <a:p>
            <a:fld id="{4954EDA1-4EF0-453D-9ACE-A8845CA0CDBA}" type="datetimeFigureOut">
              <a:rPr kumimoji="1" lang="ja-JP" altLang="en-US" smtClean="0"/>
              <a:t>2024/11/15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4498581-1AA6-4A2E-803A-0435B7DDD4F8}" type="slidenum">
              <a:rPr kumimoji="1" lang="ja-JP" altLang="en-US" smtClean="0"/>
              <a:t>‹#›</a:t>
            </a:fld>
            <a:endParaRPr kumimoji="1" lang="ja-JP" altLang="en-US"/>
          </a:p>
        </p:txBody>
      </p:sp>
      <p:sp>
        <p:nvSpPr>
          <p:cNvPr id="8" name="コンテンツ プレースホルダー 7"/>
          <p:cNvSpPr>
            <a:spLocks noGrp="1"/>
          </p:cNvSpPr>
          <p:nvPr>
            <p:ph sz="quarter" idx="1"/>
          </p:nvPr>
        </p:nvSpPr>
        <p:spPr>
          <a:xfrm>
            <a:off x="457200" y="1219200"/>
            <a:ext cx="8229600" cy="4937760"/>
          </a:xfrm>
        </p:spPr>
        <p:txBody>
          <a:bodyPr/>
          <a:lstStyle/>
          <a:p>
            <a:pPr lvl="0" eaLnBrk="1" latinLnBrk="0" hangingPunct="1"/>
            <a:r>
              <a:rPr lang="ja-JP" altLang="en-US"/>
              <a:t>マスター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Tree>
    <p:extLst>
      <p:ext uri="{BB962C8B-B14F-4D97-AF65-F5344CB8AC3E}">
        <p14:creationId xmlns:p14="http://schemas.microsoft.com/office/powerpoint/2010/main" val="32851909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セクション見出し">
    <p:bg>
      <p:bgRef idx="1001">
        <a:schemeClr val="bg2"/>
      </p:bgRef>
    </p:bg>
    <p:spTree>
      <p:nvGrpSpPr>
        <p:cNvPr id="1" name=""/>
        <p:cNvGrpSpPr/>
        <p:nvPr/>
      </p:nvGrpSpPr>
      <p:grpSpPr>
        <a:xfrm>
          <a:off x="0" y="0"/>
          <a:ext cx="0" cy="0"/>
          <a:chOff x="0" y="0"/>
          <a:chExt cx="0" cy="0"/>
        </a:xfrm>
      </p:grpSpPr>
      <p:sp>
        <p:nvSpPr>
          <p:cNvPr id="2" name="タイトル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ja-JP" altLang="en-US"/>
              <a:t>マスター タイトルの書式設定</a:t>
            </a:r>
            <a:endParaRPr kumimoji="0" lang="en-US"/>
          </a:p>
        </p:txBody>
      </p:sp>
      <p:sp>
        <p:nvSpPr>
          <p:cNvPr id="3" name="テキスト プレースホルダー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ja-JP" altLang="en-US"/>
              <a:t>マスター テキストの書式設定</a:t>
            </a:r>
          </a:p>
        </p:txBody>
      </p:sp>
      <p:sp>
        <p:nvSpPr>
          <p:cNvPr id="4" name="日付プレースホルダー 3"/>
          <p:cNvSpPr>
            <a:spLocks noGrp="1"/>
          </p:cNvSpPr>
          <p:nvPr>
            <p:ph type="dt" sz="half" idx="10"/>
          </p:nvPr>
        </p:nvSpPr>
        <p:spPr>
          <a:xfrm>
            <a:off x="6400800" y="6355080"/>
            <a:ext cx="2286000" cy="365760"/>
          </a:xfrm>
        </p:spPr>
        <p:txBody>
          <a:bodyPr/>
          <a:lstStyle/>
          <a:p>
            <a:fld id="{4954EDA1-4EF0-453D-9ACE-A8845CA0CDBA}" type="datetimeFigureOut">
              <a:rPr kumimoji="1" lang="ja-JP" altLang="en-US" smtClean="0"/>
              <a:t>2024/11/15</a:t>
            </a:fld>
            <a:endParaRPr kumimoji="1" lang="ja-JP" altLang="en-US"/>
          </a:p>
        </p:txBody>
      </p:sp>
      <p:sp>
        <p:nvSpPr>
          <p:cNvPr id="5" name="フッター プレースホルダー 4"/>
          <p:cNvSpPr>
            <a:spLocks noGrp="1"/>
          </p:cNvSpPr>
          <p:nvPr>
            <p:ph type="ftr" sz="quarter" idx="11"/>
          </p:nvPr>
        </p:nvSpPr>
        <p:spPr>
          <a:xfrm>
            <a:off x="2898648" y="6355080"/>
            <a:ext cx="3474720" cy="365760"/>
          </a:xfrm>
        </p:spPr>
        <p:txBody>
          <a:bodyPr/>
          <a:lstStyle/>
          <a:p>
            <a:endParaRPr kumimoji="1" lang="ja-JP" altLang="en-US"/>
          </a:p>
        </p:txBody>
      </p:sp>
      <p:sp>
        <p:nvSpPr>
          <p:cNvPr id="6" name="スライド番号プレースホルダー 5"/>
          <p:cNvSpPr>
            <a:spLocks noGrp="1"/>
          </p:cNvSpPr>
          <p:nvPr>
            <p:ph type="sldNum" sz="quarter" idx="12"/>
          </p:nvPr>
        </p:nvSpPr>
        <p:spPr>
          <a:xfrm>
            <a:off x="1069848" y="6355080"/>
            <a:ext cx="1520952" cy="365760"/>
          </a:xfrm>
        </p:spPr>
        <p:txBody>
          <a:bodyPr/>
          <a:lstStyle/>
          <a:p>
            <a:fld id="{94498581-1AA6-4A2E-803A-0435B7DDD4F8}" type="slidenum">
              <a:rPr kumimoji="1" lang="ja-JP" altLang="en-US" smtClean="0"/>
              <a:t>‹#›</a:t>
            </a:fld>
            <a:endParaRPr kumimoji="1" lang="ja-JP" altLang="en-US"/>
          </a:p>
        </p:txBody>
      </p:sp>
      <p:sp>
        <p:nvSpPr>
          <p:cNvPr id="7" name="正方形/長方形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正方形/長方形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extLst>
      <p:ext uri="{BB962C8B-B14F-4D97-AF65-F5344CB8AC3E}">
        <p14:creationId xmlns:p14="http://schemas.microsoft.com/office/powerpoint/2010/main" val="2730591077"/>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28600"/>
            <a:ext cx="8229600" cy="914400"/>
          </a:xfrm>
        </p:spPr>
        <p:txBody>
          <a:bodyPr/>
          <a:lstStyle/>
          <a:p>
            <a:r>
              <a:rPr kumimoji="0" lang="ja-JP" altLang="en-US"/>
              <a:t>マスター タイトルの書式設定</a:t>
            </a:r>
            <a:endParaRPr kumimoji="0" lang="en-US"/>
          </a:p>
        </p:txBody>
      </p:sp>
      <p:sp>
        <p:nvSpPr>
          <p:cNvPr id="5" name="日付プレースホルダー 4"/>
          <p:cNvSpPr>
            <a:spLocks noGrp="1"/>
          </p:cNvSpPr>
          <p:nvPr>
            <p:ph type="dt" sz="half" idx="10"/>
          </p:nvPr>
        </p:nvSpPr>
        <p:spPr/>
        <p:txBody>
          <a:bodyPr/>
          <a:lstStyle/>
          <a:p>
            <a:fld id="{4954EDA1-4EF0-453D-9ACE-A8845CA0CDBA}" type="datetimeFigureOut">
              <a:rPr kumimoji="1" lang="ja-JP" altLang="en-US" smtClean="0"/>
              <a:t>2024/11/15</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94498581-1AA6-4A2E-803A-0435B7DDD4F8}" type="slidenum">
              <a:rPr kumimoji="1" lang="ja-JP" altLang="en-US" smtClean="0"/>
              <a:t>‹#›</a:t>
            </a:fld>
            <a:endParaRPr kumimoji="1" lang="ja-JP" altLang="en-US"/>
          </a:p>
        </p:txBody>
      </p:sp>
      <p:sp>
        <p:nvSpPr>
          <p:cNvPr id="9" name="コンテンツ プレースホルダー 8"/>
          <p:cNvSpPr>
            <a:spLocks noGrp="1"/>
          </p:cNvSpPr>
          <p:nvPr>
            <p:ph sz="quarter" idx="1"/>
          </p:nvPr>
        </p:nvSpPr>
        <p:spPr>
          <a:xfrm>
            <a:off x="457200" y="1219200"/>
            <a:ext cx="4041648" cy="4937760"/>
          </a:xfrm>
        </p:spPr>
        <p:txBody>
          <a:bodyPr/>
          <a:lstStyle/>
          <a:p>
            <a:pPr lvl="0" eaLnBrk="1" latinLnBrk="0" hangingPunct="1"/>
            <a:r>
              <a:rPr lang="ja-JP" altLang="en-US"/>
              <a:t>マスター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11" name="コンテンツ プレースホルダー 10"/>
          <p:cNvSpPr>
            <a:spLocks noGrp="1"/>
          </p:cNvSpPr>
          <p:nvPr>
            <p:ph sz="quarter" idx="2"/>
          </p:nvPr>
        </p:nvSpPr>
        <p:spPr>
          <a:xfrm>
            <a:off x="4632198" y="1216152"/>
            <a:ext cx="4041648" cy="4937760"/>
          </a:xfrm>
        </p:spPr>
        <p:txBody>
          <a:bodyPr/>
          <a:lstStyle/>
          <a:p>
            <a:pPr lvl="0" eaLnBrk="1" latinLnBrk="0" hangingPunct="1"/>
            <a:r>
              <a:rPr lang="ja-JP" altLang="en-US"/>
              <a:t>マスター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Tree>
    <p:extLst>
      <p:ext uri="{BB962C8B-B14F-4D97-AF65-F5344CB8AC3E}">
        <p14:creationId xmlns:p14="http://schemas.microsoft.com/office/powerpoint/2010/main" val="9651346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28600"/>
            <a:ext cx="8229600" cy="914400"/>
          </a:xfrm>
        </p:spPr>
        <p:txBody>
          <a:bodyPr anchor="ctr"/>
          <a:lstStyle>
            <a:lvl1pPr>
              <a:defRPr/>
            </a:lvl1pPr>
          </a:lstStyle>
          <a:p>
            <a:r>
              <a:rPr kumimoji="0" lang="ja-JP" altLang="en-US"/>
              <a:t>マスター タイトルの書式設定</a:t>
            </a:r>
            <a:endParaRPr kumimoji="0" lang="en-US"/>
          </a:p>
        </p:txBody>
      </p:sp>
      <p:sp>
        <p:nvSpPr>
          <p:cNvPr id="3" name="テキスト プレースホルダー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ja-JP" altLang="en-US"/>
              <a:t>マスター テキストの書式設定</a:t>
            </a:r>
          </a:p>
        </p:txBody>
      </p:sp>
      <p:sp>
        <p:nvSpPr>
          <p:cNvPr id="4" name="テキスト プレースホルダー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ja-JP" altLang="en-US"/>
              <a:t>マスター テキストの書式設定</a:t>
            </a:r>
          </a:p>
        </p:txBody>
      </p:sp>
      <p:sp>
        <p:nvSpPr>
          <p:cNvPr id="7" name="日付プレースホルダー 6"/>
          <p:cNvSpPr>
            <a:spLocks noGrp="1"/>
          </p:cNvSpPr>
          <p:nvPr>
            <p:ph type="dt" sz="half" idx="10"/>
          </p:nvPr>
        </p:nvSpPr>
        <p:spPr/>
        <p:txBody>
          <a:bodyPr/>
          <a:lstStyle/>
          <a:p>
            <a:fld id="{4954EDA1-4EF0-453D-9ACE-A8845CA0CDBA}" type="datetimeFigureOut">
              <a:rPr kumimoji="1" lang="ja-JP" altLang="en-US" smtClean="0"/>
              <a:t>2024/11/15</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94498581-1AA6-4A2E-803A-0435B7DDD4F8}" type="slidenum">
              <a:rPr kumimoji="1" lang="ja-JP" altLang="en-US" smtClean="0"/>
              <a:t>‹#›</a:t>
            </a:fld>
            <a:endParaRPr kumimoji="1" lang="ja-JP" altLang="en-US"/>
          </a:p>
        </p:txBody>
      </p:sp>
      <p:sp>
        <p:nvSpPr>
          <p:cNvPr id="11" name="コンテンツ プレースホルダー 10"/>
          <p:cNvSpPr>
            <a:spLocks noGrp="1"/>
          </p:cNvSpPr>
          <p:nvPr>
            <p:ph sz="quarter" idx="2"/>
          </p:nvPr>
        </p:nvSpPr>
        <p:spPr>
          <a:xfrm>
            <a:off x="457200" y="2133600"/>
            <a:ext cx="4038600" cy="4038600"/>
          </a:xfrm>
        </p:spPr>
        <p:txBody>
          <a:bodyPr/>
          <a:lstStyle/>
          <a:p>
            <a:pPr lvl="0" eaLnBrk="1" latinLnBrk="0" hangingPunct="1"/>
            <a:r>
              <a:rPr lang="ja-JP" altLang="en-US"/>
              <a:t>マスター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
        <p:nvSpPr>
          <p:cNvPr id="13" name="コンテンツ プレースホルダー 12"/>
          <p:cNvSpPr>
            <a:spLocks noGrp="1"/>
          </p:cNvSpPr>
          <p:nvPr>
            <p:ph sz="quarter" idx="4"/>
          </p:nvPr>
        </p:nvSpPr>
        <p:spPr>
          <a:xfrm>
            <a:off x="4648200" y="2133600"/>
            <a:ext cx="4038600" cy="4038600"/>
          </a:xfrm>
        </p:spPr>
        <p:txBody>
          <a:bodyPr/>
          <a:lstStyle/>
          <a:p>
            <a:pPr lvl="0" eaLnBrk="1" latinLnBrk="0" hangingPunct="1"/>
            <a:r>
              <a:rPr lang="ja-JP" altLang="en-US"/>
              <a:t>マスター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Tree>
    <p:extLst>
      <p:ext uri="{BB962C8B-B14F-4D97-AF65-F5344CB8AC3E}">
        <p14:creationId xmlns:p14="http://schemas.microsoft.com/office/powerpoint/2010/main" val="27024008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28600"/>
            <a:ext cx="8229600" cy="914400"/>
          </a:xfrm>
        </p:spPr>
        <p:txBody>
          <a:bodyPr/>
          <a:lstStyle/>
          <a:p>
            <a:r>
              <a:rPr kumimoji="0" lang="ja-JP" altLang="en-US"/>
              <a:t>マスター タイトルの書式設定</a:t>
            </a:r>
            <a:endParaRPr kumimoji="0" lang="en-US"/>
          </a:p>
        </p:txBody>
      </p:sp>
      <p:sp>
        <p:nvSpPr>
          <p:cNvPr id="3" name="日付プレースホルダー 2"/>
          <p:cNvSpPr>
            <a:spLocks noGrp="1"/>
          </p:cNvSpPr>
          <p:nvPr>
            <p:ph type="dt" sz="half" idx="10"/>
          </p:nvPr>
        </p:nvSpPr>
        <p:spPr/>
        <p:txBody>
          <a:bodyPr/>
          <a:lstStyle/>
          <a:p>
            <a:fld id="{4954EDA1-4EF0-453D-9ACE-A8845CA0CDBA}" type="datetimeFigureOut">
              <a:rPr kumimoji="1" lang="ja-JP" altLang="en-US" smtClean="0"/>
              <a:t>2024/11/15</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94498581-1AA6-4A2E-803A-0435B7DDD4F8}" type="slidenum">
              <a:rPr kumimoji="1" lang="ja-JP" altLang="en-US" smtClean="0"/>
              <a:t>‹#›</a:t>
            </a:fld>
            <a:endParaRPr kumimoji="1" lang="ja-JP" altLang="en-US"/>
          </a:p>
        </p:txBody>
      </p:sp>
      <p:sp>
        <p:nvSpPr>
          <p:cNvPr id="6" name="二等辺三角形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extLst>
      <p:ext uri="{BB962C8B-B14F-4D97-AF65-F5344CB8AC3E}">
        <p14:creationId xmlns:p14="http://schemas.microsoft.com/office/powerpoint/2010/main" val="28865019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4954EDA1-4EF0-453D-9ACE-A8845CA0CDBA}" type="datetimeFigureOut">
              <a:rPr kumimoji="1" lang="ja-JP" altLang="en-US" smtClean="0"/>
              <a:t>2024/11/15</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94498581-1AA6-4A2E-803A-0435B7DDD4F8}" type="slidenum">
              <a:rPr kumimoji="1" lang="ja-JP" altLang="en-US" smtClean="0"/>
              <a:t>‹#›</a:t>
            </a:fld>
            <a:endParaRPr kumimoji="1" lang="ja-JP" altLang="en-US"/>
          </a:p>
        </p:txBody>
      </p:sp>
      <p:sp>
        <p:nvSpPr>
          <p:cNvPr id="5" name="直線コネクタ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6" name="二等辺三角形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extLst>
      <p:ext uri="{BB962C8B-B14F-4D97-AF65-F5344CB8AC3E}">
        <p14:creationId xmlns:p14="http://schemas.microsoft.com/office/powerpoint/2010/main" val="30952364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ja-JP" altLang="en-US"/>
              <a:t>マスター タイトルの書式設定</a:t>
            </a:r>
            <a:endParaRPr kumimoji="0" lang="en-US"/>
          </a:p>
        </p:txBody>
      </p:sp>
      <p:sp>
        <p:nvSpPr>
          <p:cNvPr id="3" name="テキスト プレースホルダー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ja-JP" altLang="en-US"/>
              <a:t>マスター テキストの書式設定</a:t>
            </a:r>
          </a:p>
        </p:txBody>
      </p:sp>
      <p:sp>
        <p:nvSpPr>
          <p:cNvPr id="5" name="日付プレースホルダー 4"/>
          <p:cNvSpPr>
            <a:spLocks noGrp="1"/>
          </p:cNvSpPr>
          <p:nvPr>
            <p:ph type="dt" sz="half" idx="10"/>
          </p:nvPr>
        </p:nvSpPr>
        <p:spPr/>
        <p:txBody>
          <a:bodyPr/>
          <a:lstStyle/>
          <a:p>
            <a:fld id="{4954EDA1-4EF0-453D-9ACE-A8845CA0CDBA}" type="datetimeFigureOut">
              <a:rPr kumimoji="1" lang="ja-JP" altLang="en-US" smtClean="0"/>
              <a:t>2024/11/15</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94498581-1AA6-4A2E-803A-0435B7DDD4F8}" type="slidenum">
              <a:rPr kumimoji="1" lang="ja-JP" altLang="en-US" smtClean="0"/>
              <a:t>‹#›</a:t>
            </a:fld>
            <a:endParaRPr kumimoji="1" lang="ja-JP" altLang="en-US"/>
          </a:p>
        </p:txBody>
      </p:sp>
      <p:sp>
        <p:nvSpPr>
          <p:cNvPr id="8" name="直線コネクタ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直線コネクタ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二等辺三角形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コンテンツ プレースホルダー 11"/>
          <p:cNvSpPr>
            <a:spLocks noGrp="1"/>
          </p:cNvSpPr>
          <p:nvPr>
            <p:ph sz="quarter" idx="1"/>
          </p:nvPr>
        </p:nvSpPr>
        <p:spPr>
          <a:xfrm>
            <a:off x="304800" y="304800"/>
            <a:ext cx="5715000" cy="5715000"/>
          </a:xfrm>
        </p:spPr>
        <p:txBody>
          <a:bodyPr/>
          <a:lstStyle/>
          <a:p>
            <a:pPr lvl="0" eaLnBrk="1" latinLnBrk="0" hangingPunct="1"/>
            <a:r>
              <a:rPr lang="ja-JP" altLang="en-US"/>
              <a:t>マスター テキストの書式設定</a:t>
            </a:r>
          </a:p>
          <a:p>
            <a:pPr lvl="1" eaLnBrk="1" latinLnBrk="0" hangingPunct="1"/>
            <a:r>
              <a:rPr lang="ja-JP" altLang="en-US"/>
              <a:t>第 </a:t>
            </a:r>
            <a:r>
              <a:rPr lang="en-US" altLang="ja-JP"/>
              <a:t>2 </a:t>
            </a:r>
            <a:r>
              <a:rPr lang="ja-JP" altLang="en-US"/>
              <a:t>レベル</a:t>
            </a:r>
          </a:p>
          <a:p>
            <a:pPr lvl="2" eaLnBrk="1" latinLnBrk="0" hangingPunct="1"/>
            <a:r>
              <a:rPr lang="ja-JP" altLang="en-US"/>
              <a:t>第 </a:t>
            </a:r>
            <a:r>
              <a:rPr lang="en-US" altLang="ja-JP"/>
              <a:t>3 </a:t>
            </a:r>
            <a:r>
              <a:rPr lang="ja-JP" altLang="en-US"/>
              <a:t>レベル</a:t>
            </a:r>
          </a:p>
          <a:p>
            <a:pPr lvl="3" eaLnBrk="1" latinLnBrk="0" hangingPunct="1"/>
            <a:r>
              <a:rPr lang="ja-JP" altLang="en-US"/>
              <a:t>第 </a:t>
            </a:r>
            <a:r>
              <a:rPr lang="en-US" altLang="ja-JP"/>
              <a:t>4 </a:t>
            </a:r>
            <a:r>
              <a:rPr lang="ja-JP" altLang="en-US"/>
              <a:t>レベル</a:t>
            </a:r>
          </a:p>
          <a:p>
            <a:pPr lvl="4" eaLnBrk="1" latinLnBrk="0" hangingPunct="1"/>
            <a:r>
              <a:rPr lang="ja-JP" altLang="en-US"/>
              <a:t>第 </a:t>
            </a:r>
            <a:r>
              <a:rPr lang="en-US" altLang="ja-JP"/>
              <a:t>5 </a:t>
            </a:r>
            <a:r>
              <a:rPr lang="ja-JP" altLang="en-US"/>
              <a:t>レベル</a:t>
            </a:r>
            <a:endParaRPr kumimoji="0" lang="en-US"/>
          </a:p>
        </p:txBody>
      </p:sp>
    </p:spTree>
    <p:extLst>
      <p:ext uri="{BB962C8B-B14F-4D97-AF65-F5344CB8AC3E}">
        <p14:creationId xmlns:p14="http://schemas.microsoft.com/office/powerpoint/2010/main" val="15571544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タイトル付きの図">
    <p:bg>
      <p:bgRef idx="1001">
        <a:schemeClr val="bg2"/>
      </p:bgRef>
    </p:bg>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ja-JP" altLang="en-US"/>
              <a:t>マスター タイトルの書式設定</a:t>
            </a:r>
            <a:endParaRPr kumimoji="0" lang="en-US"/>
          </a:p>
        </p:txBody>
      </p:sp>
      <p:sp>
        <p:nvSpPr>
          <p:cNvPr id="3" name="図プレースホルダー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ja-JP" altLang="en-US"/>
              <a:t>アイコンをクリックして図を追加</a:t>
            </a:r>
            <a:endParaRPr kumimoji="0" lang="en-US" dirty="0"/>
          </a:p>
        </p:txBody>
      </p:sp>
      <p:sp>
        <p:nvSpPr>
          <p:cNvPr id="4" name="テキスト プレースホルダー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ja-JP" altLang="en-US"/>
              <a:t>マスター テキストの書式設定</a:t>
            </a:r>
          </a:p>
        </p:txBody>
      </p:sp>
      <p:sp>
        <p:nvSpPr>
          <p:cNvPr id="5" name="日付プレースホルダー 4"/>
          <p:cNvSpPr>
            <a:spLocks noGrp="1"/>
          </p:cNvSpPr>
          <p:nvPr>
            <p:ph type="dt" sz="half" idx="10"/>
          </p:nvPr>
        </p:nvSpPr>
        <p:spPr/>
        <p:txBody>
          <a:bodyPr/>
          <a:lstStyle/>
          <a:p>
            <a:fld id="{4954EDA1-4EF0-453D-9ACE-A8845CA0CDBA}" type="datetimeFigureOut">
              <a:rPr kumimoji="1" lang="ja-JP" altLang="en-US" smtClean="0"/>
              <a:t>2024/11/15</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94498581-1AA6-4A2E-803A-0435B7DDD4F8}" type="slidenum">
              <a:rPr kumimoji="1" lang="ja-JP" altLang="en-US" smtClean="0"/>
              <a:t>‹#›</a:t>
            </a:fld>
            <a:endParaRPr kumimoji="1" lang="ja-JP" altLang="en-US"/>
          </a:p>
        </p:txBody>
      </p:sp>
      <p:sp>
        <p:nvSpPr>
          <p:cNvPr id="8" name="直線コネクタ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9" name="二等辺三角形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正方形/長方形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extLst>
      <p:ext uri="{BB962C8B-B14F-4D97-AF65-F5344CB8AC3E}">
        <p14:creationId xmlns:p14="http://schemas.microsoft.com/office/powerpoint/2010/main" val="2730301530"/>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タイトル プレースホルダー 21"/>
          <p:cNvSpPr>
            <a:spLocks noGrp="1"/>
          </p:cNvSpPr>
          <p:nvPr>
            <p:ph type="title"/>
          </p:nvPr>
        </p:nvSpPr>
        <p:spPr>
          <a:xfrm>
            <a:off x="457200" y="152400"/>
            <a:ext cx="8229600" cy="990600"/>
          </a:xfrm>
          <a:prstGeom prst="rect">
            <a:avLst/>
          </a:prstGeom>
        </p:spPr>
        <p:txBody>
          <a:bodyPr vert="horz" anchor="b" anchorCtr="0">
            <a:normAutofit/>
          </a:bodyPr>
          <a:lstStyle/>
          <a:p>
            <a:r>
              <a:rPr kumimoji="0" lang="ja-JP" altLang="en-US"/>
              <a:t>マスター タイトルの書式設定</a:t>
            </a:r>
            <a:endParaRPr kumimoji="0" lang="en-US"/>
          </a:p>
        </p:txBody>
      </p:sp>
      <p:sp>
        <p:nvSpPr>
          <p:cNvPr id="13" name="テキスト プレースホルダー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ja-JP" altLang="en-US"/>
              <a:t>マスター テキストの書式設定</a:t>
            </a:r>
          </a:p>
          <a:p>
            <a:pPr lvl="1" eaLnBrk="1" latinLnBrk="0" hangingPunct="1"/>
            <a:r>
              <a:rPr kumimoji="0" lang="ja-JP" altLang="en-US"/>
              <a:t>第 </a:t>
            </a:r>
            <a:r>
              <a:rPr kumimoji="0" lang="en-US" altLang="ja-JP"/>
              <a:t>2 </a:t>
            </a:r>
            <a:r>
              <a:rPr kumimoji="0" lang="ja-JP" altLang="en-US"/>
              <a:t>レベル</a:t>
            </a:r>
          </a:p>
          <a:p>
            <a:pPr lvl="2" eaLnBrk="1" latinLnBrk="0" hangingPunct="1"/>
            <a:r>
              <a:rPr kumimoji="0" lang="ja-JP" altLang="en-US"/>
              <a:t>第 </a:t>
            </a:r>
            <a:r>
              <a:rPr kumimoji="0" lang="en-US" altLang="ja-JP"/>
              <a:t>3 </a:t>
            </a:r>
            <a:r>
              <a:rPr kumimoji="0" lang="ja-JP" altLang="en-US"/>
              <a:t>レベル</a:t>
            </a:r>
          </a:p>
          <a:p>
            <a:pPr lvl="3" eaLnBrk="1" latinLnBrk="0" hangingPunct="1"/>
            <a:r>
              <a:rPr kumimoji="0" lang="ja-JP" altLang="en-US"/>
              <a:t>第 </a:t>
            </a:r>
            <a:r>
              <a:rPr kumimoji="0" lang="en-US" altLang="ja-JP"/>
              <a:t>4 </a:t>
            </a:r>
            <a:r>
              <a:rPr kumimoji="0" lang="ja-JP" altLang="en-US"/>
              <a:t>レベル</a:t>
            </a:r>
          </a:p>
          <a:p>
            <a:pPr lvl="4" eaLnBrk="1" latinLnBrk="0" hangingPunct="1"/>
            <a:r>
              <a:rPr kumimoji="0" lang="ja-JP" altLang="en-US"/>
              <a:t>第 </a:t>
            </a:r>
            <a:r>
              <a:rPr kumimoji="0" lang="en-US" altLang="ja-JP"/>
              <a:t>5 </a:t>
            </a:r>
            <a:r>
              <a:rPr kumimoji="0" lang="ja-JP" altLang="en-US"/>
              <a:t>レベル</a:t>
            </a:r>
            <a:endParaRPr kumimoji="0" lang="en-US"/>
          </a:p>
        </p:txBody>
      </p:sp>
      <p:sp>
        <p:nvSpPr>
          <p:cNvPr id="14" name="日付プレースホルダー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fld id="{4954EDA1-4EF0-453D-9ACE-A8845CA0CDBA}" type="datetimeFigureOut">
              <a:rPr kumimoji="1" lang="ja-JP" altLang="en-US" smtClean="0"/>
              <a:t>2024/11/15</a:t>
            </a:fld>
            <a:endParaRPr kumimoji="1" lang="ja-JP" altLang="en-US"/>
          </a:p>
        </p:txBody>
      </p:sp>
      <p:sp>
        <p:nvSpPr>
          <p:cNvPr id="3" name="フッター プレースホルダー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endParaRPr kumimoji="1" lang="ja-JP" altLang="en-US"/>
          </a:p>
        </p:txBody>
      </p:sp>
      <p:sp>
        <p:nvSpPr>
          <p:cNvPr id="23" name="スライド番号プレースホルダー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94498581-1AA6-4A2E-803A-0435B7DDD4F8}" type="slidenum">
              <a:rPr kumimoji="1" lang="ja-JP" altLang="en-US" smtClean="0"/>
              <a:t>‹#›</a:t>
            </a:fld>
            <a:endParaRPr kumimoji="1" lang="ja-JP" altLang="en-US"/>
          </a:p>
        </p:txBody>
      </p:sp>
      <p:sp>
        <p:nvSpPr>
          <p:cNvPr id="28" name="直線コネクタ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29" name="直線コネクタ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二等辺三角形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extLst>
      <p:ext uri="{BB962C8B-B14F-4D97-AF65-F5344CB8AC3E}">
        <p14:creationId xmlns:p14="http://schemas.microsoft.com/office/powerpoint/2010/main" val="234640730"/>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1"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1"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1"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1"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1"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1"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1"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1"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1"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1" lang="en-US" sz="1200" kern="1200" smtClean="0">
          <a:solidFill>
            <a:schemeClr val="tx1"/>
          </a:solidFill>
          <a:latin typeface="+mn-lt"/>
          <a:ea typeface="+mn-ea"/>
          <a:cs typeface="+mn-cs"/>
        </a:defRPr>
      </a:lvl9pPr>
    </p:bodyStyle>
    <p:otherStyle>
      <a:lvl1pPr marL="0" algn="l" rtl="0" eaLnBrk="1" latinLnBrk="0" hangingPunct="1">
        <a:defRPr kumimoji="1" kern="1200">
          <a:solidFill>
            <a:schemeClr val="tx1"/>
          </a:solidFill>
          <a:latin typeface="+mn-lt"/>
          <a:ea typeface="+mn-ea"/>
          <a:cs typeface="+mn-cs"/>
        </a:defRPr>
      </a:lvl1pPr>
      <a:lvl2pPr marL="457200" algn="l" rtl="0" eaLnBrk="1" latinLnBrk="0" hangingPunct="1">
        <a:defRPr kumimoji="1" kern="1200">
          <a:solidFill>
            <a:schemeClr val="tx1"/>
          </a:solidFill>
          <a:latin typeface="+mn-lt"/>
          <a:ea typeface="+mn-ea"/>
          <a:cs typeface="+mn-cs"/>
        </a:defRPr>
      </a:lvl2pPr>
      <a:lvl3pPr marL="914400" algn="l" rtl="0" eaLnBrk="1" latinLnBrk="0" hangingPunct="1">
        <a:defRPr kumimoji="1" kern="1200">
          <a:solidFill>
            <a:schemeClr val="tx1"/>
          </a:solidFill>
          <a:latin typeface="+mn-lt"/>
          <a:ea typeface="+mn-ea"/>
          <a:cs typeface="+mn-cs"/>
        </a:defRPr>
      </a:lvl3pPr>
      <a:lvl4pPr marL="1371600" algn="l" rtl="0" eaLnBrk="1" latinLnBrk="0" hangingPunct="1">
        <a:defRPr kumimoji="1" kern="1200">
          <a:solidFill>
            <a:schemeClr val="tx1"/>
          </a:solidFill>
          <a:latin typeface="+mn-lt"/>
          <a:ea typeface="+mn-ea"/>
          <a:cs typeface="+mn-cs"/>
        </a:defRPr>
      </a:lvl4pPr>
      <a:lvl5pPr marL="1828800" algn="l" rtl="0" eaLnBrk="1" latinLnBrk="0" hangingPunct="1">
        <a:defRPr kumimoji="1" kern="1200">
          <a:solidFill>
            <a:schemeClr val="tx1"/>
          </a:solidFill>
          <a:latin typeface="+mn-lt"/>
          <a:ea typeface="+mn-ea"/>
          <a:cs typeface="+mn-cs"/>
        </a:defRPr>
      </a:lvl5pPr>
      <a:lvl6pPr marL="2286000" algn="l" rtl="0" eaLnBrk="1" latinLnBrk="0" hangingPunct="1">
        <a:defRPr kumimoji="1" kern="1200">
          <a:solidFill>
            <a:schemeClr val="tx1"/>
          </a:solidFill>
          <a:latin typeface="+mn-lt"/>
          <a:ea typeface="+mn-ea"/>
          <a:cs typeface="+mn-cs"/>
        </a:defRPr>
      </a:lvl6pPr>
      <a:lvl7pPr marL="2743200" algn="l" rtl="0" eaLnBrk="1" latinLnBrk="0" hangingPunct="1">
        <a:defRPr kumimoji="1" kern="1200">
          <a:solidFill>
            <a:schemeClr val="tx1"/>
          </a:solidFill>
          <a:latin typeface="+mn-lt"/>
          <a:ea typeface="+mn-ea"/>
          <a:cs typeface="+mn-cs"/>
        </a:defRPr>
      </a:lvl7pPr>
      <a:lvl8pPr marL="3200400" algn="l" rtl="0" eaLnBrk="1" latinLnBrk="0" hangingPunct="1">
        <a:defRPr kumimoji="1" kern="1200">
          <a:solidFill>
            <a:schemeClr val="tx1"/>
          </a:solidFill>
          <a:latin typeface="+mn-lt"/>
          <a:ea typeface="+mn-ea"/>
          <a:cs typeface="+mn-cs"/>
        </a:defRPr>
      </a:lvl8pPr>
      <a:lvl9pPr marL="3657600" algn="l" rtl="0" eaLnBrk="1" latinLnBrk="0" hangingPunct="1">
        <a:defRPr kumimoji="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5.gif"/><Relationship Id="rId4" Type="http://schemas.openxmlformats.org/officeDocument/2006/relationships/image" Target="../media/image24.png"/></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microsoft.com/office/2007/relationships/hdphoto" Target="../media/hdphoto2.wdp"/></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microsoft.com/office/2007/relationships/hdphoto" Target="../media/hdphoto3.wdp"/></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image" Target="../media/image42.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7.gif"/><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image" Target="../media/image50.gif"/><Relationship Id="rId5" Type="http://schemas.openxmlformats.org/officeDocument/2006/relationships/image" Target="../media/image49.gif"/><Relationship Id="rId4" Type="http://schemas.openxmlformats.org/officeDocument/2006/relationships/image" Target="../media/image48.gif"/></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slide" Target="slide63.xml"/></Relationships>
</file>

<file path=ppt/slides/_rels/slide5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2.xml"/><Relationship Id="rId1" Type="http://schemas.openxmlformats.org/officeDocument/2006/relationships/slideLayout" Target="../slideLayouts/slideLayout2.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53.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57.png"/><Relationship Id="rId7" Type="http://schemas.openxmlformats.org/officeDocument/2006/relationships/image" Target="../media/image61.png"/><Relationship Id="rId2" Type="http://schemas.openxmlformats.org/officeDocument/2006/relationships/notesSlide" Target="../notesSlides/notesSlide53.xml"/><Relationship Id="rId1" Type="http://schemas.openxmlformats.org/officeDocument/2006/relationships/slideLayout" Target="../slideLayouts/slideLayout2.xml"/><Relationship Id="rId6" Type="http://schemas.openxmlformats.org/officeDocument/2006/relationships/image" Target="../media/image60.png"/><Relationship Id="rId11" Type="http://schemas.openxmlformats.org/officeDocument/2006/relationships/image" Target="../media/image65.png"/><Relationship Id="rId5" Type="http://schemas.openxmlformats.org/officeDocument/2006/relationships/image" Target="../media/image59.png"/><Relationship Id="rId10" Type="http://schemas.openxmlformats.org/officeDocument/2006/relationships/image" Target="../media/image64.png"/><Relationship Id="rId4" Type="http://schemas.openxmlformats.org/officeDocument/2006/relationships/image" Target="../media/image58.png"/><Relationship Id="rId9" Type="http://schemas.openxmlformats.org/officeDocument/2006/relationships/image" Target="../media/image63.png"/></Relationships>
</file>

<file path=ppt/slides/_rels/slide54.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55.xml"/><Relationship Id="rId1" Type="http://schemas.openxmlformats.org/officeDocument/2006/relationships/slideLayout" Target="../slideLayouts/slideLayout2.xml"/><Relationship Id="rId5" Type="http://schemas.openxmlformats.org/officeDocument/2006/relationships/image" Target="../media/image69.png"/><Relationship Id="rId4" Type="http://schemas.openxmlformats.org/officeDocument/2006/relationships/image" Target="../media/image68.png"/></Relationships>
</file>

<file path=ppt/slides/_rels/slide56.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56.xml"/><Relationship Id="rId1" Type="http://schemas.openxmlformats.org/officeDocument/2006/relationships/slideLayout" Target="../slideLayouts/slideLayout2.xml"/><Relationship Id="rId5" Type="http://schemas.openxmlformats.org/officeDocument/2006/relationships/image" Target="../media/image72.jpg"/><Relationship Id="rId4" Type="http://schemas.openxmlformats.org/officeDocument/2006/relationships/image" Target="../media/image71.JPG"/></Relationships>
</file>

<file path=ppt/slides/_rels/slide5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slide" Target="slide64.xml"/></Relationships>
</file>

<file path=ppt/slides/_rels/slide6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slide" Target="slide65.xml"/></Relationships>
</file>

<file path=ppt/slides/_rels/slide65.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slide" Target="slide66.xml"/></Relationships>
</file>

<file path=ppt/slides/_rels/slide66.xml.rels><?xml version="1.0" encoding="UTF-8" standalone="yes"?>
<Relationships xmlns="http://schemas.openxmlformats.org/package/2006/relationships"><Relationship Id="rId3" Type="http://schemas.openxmlformats.org/officeDocument/2006/relationships/slide" Target="slide51.xml"/><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openxmlformats.org/officeDocument/2006/relationships/image" Target="../media/image79.jpe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490072" y="3717032"/>
            <a:ext cx="6620272" cy="1152128"/>
          </a:xfrm>
        </p:spPr>
        <p:txBody>
          <a:bodyPr anchor="ctr">
            <a:noAutofit/>
          </a:bodyPr>
          <a:lstStyle/>
          <a:p>
            <a:pPr algn="l"/>
            <a:r>
              <a:rPr lang="ja-JP" altLang="en-US" dirty="0"/>
              <a:t>再生可能エネルギー発電の現状とさらなる普及に向けて</a:t>
            </a:r>
          </a:p>
        </p:txBody>
      </p:sp>
      <p:sp>
        <p:nvSpPr>
          <p:cNvPr id="3" name="サブタイトル 2"/>
          <p:cNvSpPr>
            <a:spLocks noGrp="1"/>
          </p:cNvSpPr>
          <p:nvPr>
            <p:ph type="subTitle" idx="1"/>
          </p:nvPr>
        </p:nvSpPr>
        <p:spPr/>
        <p:txBody>
          <a:bodyPr/>
          <a:lstStyle/>
          <a:p>
            <a:r>
              <a:rPr kumimoji="1" lang="ja-JP" altLang="en-US" dirty="0"/>
              <a:t>とやま市民エネルギー協議会</a:t>
            </a:r>
          </a:p>
        </p:txBody>
      </p:sp>
      <p:pic>
        <p:nvPicPr>
          <p:cNvPr id="5" name="図 4">
            <a:extLst>
              <a:ext uri="{FF2B5EF4-FFF2-40B4-BE49-F238E27FC236}">
                <a16:creationId xmlns:a16="http://schemas.microsoft.com/office/drawing/2014/main" id="{F49D8529-C1F8-DEF6-7FF8-D612299D9F75}"/>
              </a:ext>
            </a:extLst>
          </p:cNvPr>
          <p:cNvPicPr>
            <a:picLocks noChangeAspect="1"/>
          </p:cNvPicPr>
          <p:nvPr/>
        </p:nvPicPr>
        <p:blipFill>
          <a:blip r:embed="rId3" cstate="print">
            <a:extLst>
              <a:ext uri="{28A0092B-C50C-407E-A947-70E740481C1C}">
                <a14:useLocalDpi xmlns:a14="http://schemas.microsoft.com/office/drawing/2010/main" val="0"/>
              </a:ext>
            </a:extLst>
          </a:blip>
          <a:srcRect t="9667" b="38294"/>
          <a:stretch/>
        </p:blipFill>
        <p:spPr>
          <a:xfrm>
            <a:off x="789763" y="332656"/>
            <a:ext cx="7564473" cy="2952328"/>
          </a:xfrm>
          <a:prstGeom prst="rect">
            <a:avLst/>
          </a:prstGeom>
        </p:spPr>
      </p:pic>
    </p:spTree>
    <p:extLst>
      <p:ext uri="{BB962C8B-B14F-4D97-AF65-F5344CB8AC3E}">
        <p14:creationId xmlns:p14="http://schemas.microsoft.com/office/powerpoint/2010/main" val="14491602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fade">
                                      <p:cBhvr>
                                        <p:cTn id="17" dur="1000"/>
                                        <p:tgtEl>
                                          <p:spTgt spid="3">
                                            <p:txEl>
                                              <p:pRg st="0" end="0"/>
                                            </p:txEl>
                                          </p:spTgt>
                                        </p:tgtEl>
                                      </p:cBhvr>
                                    </p:animEffect>
                                    <p:anim calcmode="lin" valueType="num">
                                      <p:cBhvr>
                                        <p:cTn id="1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p:txBody>
          <a:bodyPr anchor="ctr"/>
          <a:lstStyle/>
          <a:p>
            <a:r>
              <a:rPr lang="en-US" altLang="ja-JP" dirty="0"/>
              <a:t>1.</a:t>
            </a:r>
            <a:r>
              <a:rPr lang="ja-JP" altLang="en-US" dirty="0"/>
              <a:t>再生可能エネルギーによる発電</a:t>
            </a:r>
          </a:p>
        </p:txBody>
      </p:sp>
      <p:sp>
        <p:nvSpPr>
          <p:cNvPr id="2" name="コンテンツ プレースホルダー 1"/>
          <p:cNvSpPr>
            <a:spLocks noGrp="1"/>
          </p:cNvSpPr>
          <p:nvPr>
            <p:ph sz="quarter" idx="1"/>
          </p:nvPr>
        </p:nvSpPr>
        <p:spPr/>
        <p:txBody>
          <a:bodyPr>
            <a:normAutofit/>
          </a:bodyPr>
          <a:lstStyle/>
          <a:p>
            <a:r>
              <a:rPr lang="ja-JP" altLang="en-US" dirty="0"/>
              <a:t>洋上風力発電の開発が進んでいます。</a:t>
            </a:r>
          </a:p>
        </p:txBody>
      </p:sp>
      <p:sp>
        <p:nvSpPr>
          <p:cNvPr id="5" name="正方形/長方形 4"/>
          <p:cNvSpPr/>
          <p:nvPr/>
        </p:nvSpPr>
        <p:spPr>
          <a:xfrm>
            <a:off x="141185" y="1750639"/>
            <a:ext cx="8568952" cy="2308324"/>
          </a:xfrm>
          <a:prstGeom prst="rect">
            <a:avLst/>
          </a:prstGeom>
        </p:spPr>
        <p:txBody>
          <a:bodyPr wrap="square">
            <a:spAutoFit/>
          </a:bodyPr>
          <a:lstStyle/>
          <a:p>
            <a:pPr algn="just"/>
            <a:r>
              <a:rPr lang="ja-JP" altLang="en-US" sz="1600" dirty="0">
                <a:latin typeface="HG丸ｺﾞｼｯｸM-PRO" panose="020F0600000000000000" pitchFamily="50" charset="-128"/>
                <a:ea typeface="HG丸ｺﾞｼｯｸM-PRO" panose="020F0600000000000000" pitchFamily="50" charset="-128"/>
              </a:rPr>
              <a:t>日本では、ヨーロッパと違い毎年台風の通り道になっているので洋上風力発電の難易度は格段に高いなどとして導入が難しいと考えられていました。しかし、</a:t>
            </a:r>
            <a:r>
              <a:rPr lang="en-US" altLang="ja-JP" sz="1600" dirty="0">
                <a:latin typeface="HG丸ｺﾞｼｯｸM-PRO" panose="020F0600000000000000" pitchFamily="50" charset="-128"/>
                <a:ea typeface="HG丸ｺﾞｼｯｸM-PRO" panose="020F0600000000000000" pitchFamily="50" charset="-128"/>
              </a:rPr>
              <a:t>2020</a:t>
            </a:r>
            <a:r>
              <a:rPr lang="ja-JP" altLang="en-US" sz="1600" dirty="0">
                <a:latin typeface="HG丸ｺﾞｼｯｸM-PRO" panose="020F0600000000000000" pitchFamily="50" charset="-128"/>
                <a:ea typeface="HG丸ｺﾞｼｯｸM-PRO" panose="020F0600000000000000" pitchFamily="50" charset="-128"/>
              </a:rPr>
              <a:t>年</a:t>
            </a:r>
            <a:r>
              <a:rPr lang="en-US" altLang="ja-JP" sz="1600" dirty="0">
                <a:latin typeface="HG丸ｺﾞｼｯｸM-PRO" panose="020F0600000000000000" pitchFamily="50" charset="-128"/>
                <a:ea typeface="HG丸ｺﾞｼｯｸM-PRO" panose="020F0600000000000000" pitchFamily="50" charset="-128"/>
              </a:rPr>
              <a:t>12</a:t>
            </a:r>
            <a:r>
              <a:rPr lang="ja-JP" altLang="en-US" sz="1600" dirty="0">
                <a:latin typeface="HG丸ｺﾞｼｯｸM-PRO" panose="020F0600000000000000" pitchFamily="50" charset="-128"/>
                <a:ea typeface="HG丸ｺﾞｼｯｸM-PRO" panose="020F0600000000000000" pitchFamily="50" charset="-128"/>
              </a:rPr>
              <a:t>月</a:t>
            </a:r>
            <a:r>
              <a:rPr lang="en-US" altLang="ja-JP" sz="1600" dirty="0">
                <a:latin typeface="HG丸ｺﾞｼｯｸM-PRO" panose="020F0600000000000000" pitchFamily="50" charset="-128"/>
                <a:ea typeface="HG丸ｺﾞｼｯｸM-PRO" panose="020F0600000000000000" pitchFamily="50" charset="-128"/>
              </a:rPr>
              <a:t>25</a:t>
            </a:r>
            <a:r>
              <a:rPr lang="ja-JP" altLang="en-US" sz="1600" dirty="0">
                <a:latin typeface="HG丸ｺﾞｼｯｸM-PRO" panose="020F0600000000000000" pitchFamily="50" charset="-128"/>
                <a:ea typeface="HG丸ｺﾞｼｯｸM-PRO" panose="020F0600000000000000" pitchFamily="50" charset="-128"/>
              </a:rPr>
              <a:t>日の経済産業省の審議会において、</a:t>
            </a:r>
            <a:r>
              <a:rPr lang="en-US" altLang="ja-JP" sz="1600" dirty="0">
                <a:latin typeface="HG丸ｺﾞｼｯｸM-PRO" panose="020F0600000000000000" pitchFamily="50" charset="-128"/>
                <a:ea typeface="HG丸ｺﾞｼｯｸM-PRO" panose="020F0600000000000000" pitchFamily="50" charset="-128"/>
              </a:rPr>
              <a:t>2040</a:t>
            </a:r>
            <a:r>
              <a:rPr lang="ja-JP" altLang="en-US" sz="1600" dirty="0">
                <a:latin typeface="HG丸ｺﾞｼｯｸM-PRO" panose="020F0600000000000000" pitchFamily="50" charset="-128"/>
                <a:ea typeface="HG丸ｺﾞｼｯｸM-PRO" panose="020F0600000000000000" pitchFamily="50" charset="-128"/>
              </a:rPr>
              <a:t>年に最大</a:t>
            </a:r>
            <a:r>
              <a:rPr lang="en-US" altLang="ja-JP" sz="1600" dirty="0">
                <a:latin typeface="HG丸ｺﾞｼｯｸM-PRO" panose="020F0600000000000000" pitchFamily="50" charset="-128"/>
                <a:ea typeface="HG丸ｺﾞｼｯｸM-PRO" panose="020F0600000000000000" pitchFamily="50" charset="-128"/>
              </a:rPr>
              <a:t>4500</a:t>
            </a:r>
            <a:r>
              <a:rPr lang="ja-JP" altLang="en-US" sz="1600" dirty="0">
                <a:latin typeface="HG丸ｺﾞｼｯｸM-PRO" panose="020F0600000000000000" pitchFamily="50" charset="-128"/>
                <a:ea typeface="HG丸ｺﾞｼｯｸM-PRO" panose="020F0600000000000000" pitchFamily="50" charset="-128"/>
              </a:rPr>
              <a:t>万キロワット、原発</a:t>
            </a:r>
            <a:r>
              <a:rPr lang="en-US" altLang="ja-JP" sz="1600" dirty="0">
                <a:latin typeface="HG丸ｺﾞｼｯｸM-PRO" panose="020F0600000000000000" pitchFamily="50" charset="-128"/>
                <a:ea typeface="HG丸ｺﾞｼｯｸM-PRO" panose="020F0600000000000000" pitchFamily="50" charset="-128"/>
              </a:rPr>
              <a:t>45</a:t>
            </a:r>
            <a:r>
              <a:rPr lang="ja-JP" altLang="en-US" sz="1600" dirty="0">
                <a:latin typeface="HG丸ｺﾞｼｯｸM-PRO" panose="020F0600000000000000" pitchFamily="50" charset="-128"/>
                <a:ea typeface="HG丸ｺﾞｼｯｸM-PRO" panose="020F0600000000000000" pitchFamily="50" charset="-128"/>
              </a:rPr>
              <a:t>基分の発電能力を目指す方針を打ち出しました。鍵は、官民が本気で洋上風力発電所に取り組んで競争力を高め、設置コストを削減することであり、従来のような小規模な取り組みでは単価が下がらないので、ヨーロッパのように大規模で展開することが望ましいとして、洋上風力発電に対する投資を促進する必要があるとされました。</a:t>
            </a:r>
            <a:endParaRPr lang="en-US" altLang="ja-JP" sz="1600" dirty="0">
              <a:latin typeface="HG丸ｺﾞｼｯｸM-PRO" panose="020F0600000000000000" pitchFamily="50" charset="-128"/>
              <a:ea typeface="HG丸ｺﾞｼｯｸM-PRO" panose="020F0600000000000000" pitchFamily="50" charset="-128"/>
            </a:endParaRPr>
          </a:p>
          <a:p>
            <a:pPr algn="just"/>
            <a:r>
              <a:rPr lang="en-US" altLang="ja-JP" sz="1600" dirty="0">
                <a:latin typeface="HG丸ｺﾞｼｯｸM-PRO" panose="020F0600000000000000" pitchFamily="50" charset="-128"/>
                <a:ea typeface="HG丸ｺﾞｼｯｸM-PRO" panose="020F0600000000000000" pitchFamily="50" charset="-128"/>
              </a:rPr>
              <a:t>2010</a:t>
            </a:r>
            <a:r>
              <a:rPr lang="ja-JP" altLang="en-US" sz="1600" dirty="0">
                <a:latin typeface="HG丸ｺﾞｼｯｸM-PRO" panose="020F0600000000000000" pitchFamily="50" charset="-128"/>
                <a:ea typeface="HG丸ｺﾞｼｯｸM-PRO" panose="020F0600000000000000" pitchFamily="50" charset="-128"/>
              </a:rPr>
              <a:t>年</a:t>
            </a:r>
            <a:r>
              <a:rPr lang="en-US" altLang="ja-JP" sz="1600" dirty="0">
                <a:latin typeface="HG丸ｺﾞｼｯｸM-PRO" panose="020F0600000000000000" pitchFamily="50" charset="-128"/>
                <a:ea typeface="HG丸ｺﾞｼｯｸM-PRO" panose="020F0600000000000000" pitchFamily="50" charset="-128"/>
              </a:rPr>
              <a:t>3</a:t>
            </a:r>
            <a:r>
              <a:rPr lang="ja-JP" altLang="en-US" sz="1600" dirty="0">
                <a:latin typeface="HG丸ｺﾞｼｯｸM-PRO" panose="020F0600000000000000" pitchFamily="50" charset="-128"/>
                <a:ea typeface="HG丸ｺﾞｼｯｸM-PRO" panose="020F0600000000000000" pitchFamily="50" charset="-128"/>
              </a:rPr>
              <a:t>月に稼働した沿岸部における着床式のウインド・パワーかみす第</a:t>
            </a:r>
            <a:r>
              <a:rPr lang="en-US" altLang="ja-JP" sz="1600" dirty="0">
                <a:latin typeface="HG丸ｺﾞｼｯｸM-PRO" panose="020F0600000000000000" pitchFamily="50" charset="-128"/>
                <a:ea typeface="HG丸ｺﾞｼｯｸM-PRO" panose="020F0600000000000000" pitchFamily="50" charset="-128"/>
              </a:rPr>
              <a:t>1</a:t>
            </a:r>
            <a:r>
              <a:rPr lang="ja-JP" altLang="en-US" sz="1600" dirty="0">
                <a:latin typeface="HG丸ｺﾞｼｯｸM-PRO" panose="020F0600000000000000" pitchFamily="50" charset="-128"/>
                <a:ea typeface="HG丸ｺﾞｼｯｸM-PRO" panose="020F0600000000000000" pitchFamily="50" charset="-128"/>
              </a:rPr>
              <a:t>洋上風力発電所が日本初の洋上風力発電です。</a:t>
            </a:r>
          </a:p>
        </p:txBody>
      </p:sp>
      <p:pic>
        <p:nvPicPr>
          <p:cNvPr id="7170" name="Picture 2" descr="undefined">
            <a:extLst>
              <a:ext uri="{FF2B5EF4-FFF2-40B4-BE49-F238E27FC236}">
                <a16:creationId xmlns:a16="http://schemas.microsoft.com/office/drawing/2014/main" id="{C2C9AB34-18F7-D221-EA08-BB95E559471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40036" y="3856488"/>
            <a:ext cx="3741538" cy="2493711"/>
          </a:xfrm>
          <a:prstGeom prst="rect">
            <a:avLst/>
          </a:prstGeom>
          <a:noFill/>
          <a:extLst>
            <a:ext uri="{909E8E84-426E-40DD-AFC4-6F175D3DCCD1}">
              <a14:hiddenFill xmlns:a14="http://schemas.microsoft.com/office/drawing/2010/main">
                <a:solidFill>
                  <a:srgbClr val="FFFFFF"/>
                </a:solidFill>
              </a14:hiddenFill>
            </a:ext>
          </a:extLst>
        </p:spPr>
      </p:pic>
      <p:sp>
        <p:nvSpPr>
          <p:cNvPr id="8" name="テキスト ボックス 7">
            <a:extLst>
              <a:ext uri="{FF2B5EF4-FFF2-40B4-BE49-F238E27FC236}">
                <a16:creationId xmlns:a16="http://schemas.microsoft.com/office/drawing/2014/main" id="{966E6EB3-8657-2297-1BF7-9D2EE282A222}"/>
              </a:ext>
            </a:extLst>
          </p:cNvPr>
          <p:cNvSpPr txBox="1"/>
          <p:nvPr/>
        </p:nvSpPr>
        <p:spPr>
          <a:xfrm>
            <a:off x="4909694" y="6432741"/>
            <a:ext cx="3891874" cy="307777"/>
          </a:xfrm>
          <a:prstGeom prst="rect">
            <a:avLst/>
          </a:prstGeom>
          <a:noFill/>
        </p:spPr>
        <p:txBody>
          <a:bodyPr wrap="square">
            <a:spAutoFit/>
          </a:bodyPr>
          <a:lstStyle/>
          <a:p>
            <a:r>
              <a:rPr lang="ja-JP" altLang="en-US" sz="1400" dirty="0">
                <a:latin typeface="HG丸ｺﾞｼｯｸM-PRO" panose="020F0600000000000000" pitchFamily="50" charset="-128"/>
                <a:ea typeface="HG丸ｺﾞｼｯｸM-PRO" panose="020F0600000000000000" pitchFamily="50" charset="-128"/>
              </a:rPr>
              <a:t>ウインド・パワーかみす第</a:t>
            </a:r>
            <a:r>
              <a:rPr lang="en-US" altLang="ja-JP" sz="1400" dirty="0">
                <a:latin typeface="HG丸ｺﾞｼｯｸM-PRO" panose="020F0600000000000000" pitchFamily="50" charset="-128"/>
                <a:ea typeface="HG丸ｺﾞｼｯｸM-PRO" panose="020F0600000000000000" pitchFamily="50" charset="-128"/>
              </a:rPr>
              <a:t>1</a:t>
            </a:r>
            <a:r>
              <a:rPr lang="ja-JP" altLang="en-US" sz="1400" dirty="0">
                <a:latin typeface="HG丸ｺﾞｼｯｸM-PRO" panose="020F0600000000000000" pitchFamily="50" charset="-128"/>
                <a:ea typeface="HG丸ｺﾞｼｯｸM-PRO" panose="020F0600000000000000" pitchFamily="50" charset="-128"/>
              </a:rPr>
              <a:t>洋上風力発電所</a:t>
            </a:r>
          </a:p>
        </p:txBody>
      </p:sp>
      <p:sp>
        <p:nvSpPr>
          <p:cNvPr id="10" name="テキスト ボックス 9">
            <a:extLst>
              <a:ext uri="{FF2B5EF4-FFF2-40B4-BE49-F238E27FC236}">
                <a16:creationId xmlns:a16="http://schemas.microsoft.com/office/drawing/2014/main" id="{567A2941-4716-3DEC-7892-872E0189D30E}"/>
              </a:ext>
            </a:extLst>
          </p:cNvPr>
          <p:cNvSpPr txBox="1"/>
          <p:nvPr/>
        </p:nvSpPr>
        <p:spPr>
          <a:xfrm>
            <a:off x="141403" y="4135163"/>
            <a:ext cx="4430597" cy="1815882"/>
          </a:xfrm>
          <a:prstGeom prst="rect">
            <a:avLst/>
          </a:prstGeom>
          <a:solidFill>
            <a:schemeClr val="bg1"/>
          </a:solidFill>
        </p:spPr>
        <p:txBody>
          <a:bodyPr wrap="square">
            <a:spAutoFit/>
          </a:bodyPr>
          <a:lstStyle/>
          <a:p>
            <a:r>
              <a:rPr lang="ja-JP" altLang="en-US" sz="1600" dirty="0">
                <a:latin typeface="HG丸ｺﾞｼｯｸM-PRO" panose="020F0600000000000000" pitchFamily="50" charset="-128"/>
                <a:ea typeface="HG丸ｺﾞｼｯｸM-PRO" panose="020F0600000000000000" pitchFamily="50" charset="-128"/>
              </a:rPr>
              <a:t>日本では、</a:t>
            </a:r>
            <a:r>
              <a:rPr lang="en-US" altLang="ja-JP" sz="1600" dirty="0">
                <a:latin typeface="HG丸ｺﾞｼｯｸM-PRO" panose="020F0600000000000000" pitchFamily="50" charset="-128"/>
                <a:ea typeface="HG丸ｺﾞｼｯｸM-PRO" panose="020F0600000000000000" pitchFamily="50" charset="-128"/>
              </a:rPr>
              <a:t>2012</a:t>
            </a:r>
            <a:r>
              <a:rPr lang="ja-JP" altLang="en-US" sz="1600" dirty="0">
                <a:latin typeface="HG丸ｺﾞｼｯｸM-PRO" panose="020F0600000000000000" pitchFamily="50" charset="-128"/>
                <a:ea typeface="HG丸ｺﾞｼｯｸM-PRO" panose="020F0600000000000000" pitchFamily="50" charset="-128"/>
              </a:rPr>
              <a:t>年</a:t>
            </a:r>
            <a:r>
              <a:rPr lang="en-US" altLang="ja-JP" sz="1600" dirty="0">
                <a:latin typeface="HG丸ｺﾞｼｯｸM-PRO" panose="020F0600000000000000" pitchFamily="50" charset="-128"/>
                <a:ea typeface="HG丸ｺﾞｼｯｸM-PRO" panose="020F0600000000000000" pitchFamily="50" charset="-128"/>
              </a:rPr>
              <a:t>6</a:t>
            </a:r>
            <a:r>
              <a:rPr lang="ja-JP" altLang="en-US" sz="1600" dirty="0">
                <a:latin typeface="HG丸ｺﾞｼｯｸM-PRO" panose="020F0600000000000000" pitchFamily="50" charset="-128"/>
                <a:ea typeface="HG丸ｺﾞｼｯｸM-PRO" panose="020F0600000000000000" pitchFamily="50" charset="-128"/>
              </a:rPr>
              <a:t>月から</a:t>
            </a:r>
            <a:r>
              <a:rPr lang="en-US" altLang="ja-JP" sz="1600" dirty="0">
                <a:latin typeface="HG丸ｺﾞｼｯｸM-PRO" panose="020F0600000000000000" pitchFamily="50" charset="-128"/>
                <a:ea typeface="HG丸ｺﾞｼｯｸM-PRO" panose="020F0600000000000000" pitchFamily="50" charset="-128"/>
              </a:rPr>
              <a:t>100kw</a:t>
            </a:r>
            <a:r>
              <a:rPr lang="ja-JP" altLang="en-US" sz="1600" dirty="0">
                <a:latin typeface="HG丸ｺﾞｼｯｸM-PRO" panose="020F0600000000000000" pitchFamily="50" charset="-128"/>
                <a:ea typeface="HG丸ｺﾞｼｯｸM-PRO" panose="020F0600000000000000" pitchFamily="50" charset="-128"/>
              </a:rPr>
              <a:t>級試験機を用いた初の浮体式実証試験が長崎県五島市の椛島沖で実施されました。</a:t>
            </a:r>
          </a:p>
          <a:p>
            <a:r>
              <a:rPr lang="en-US" altLang="ja-JP" sz="1600" b="0" i="0" dirty="0">
                <a:solidFill>
                  <a:srgbClr val="202122"/>
                </a:solidFill>
                <a:effectLst/>
                <a:latin typeface="HG丸ｺﾞｼｯｸM-PRO" panose="020F0600000000000000" pitchFamily="50" charset="-128"/>
                <a:ea typeface="HG丸ｺﾞｼｯｸM-PRO" panose="020F0600000000000000" pitchFamily="50" charset="-128"/>
              </a:rPr>
              <a:t>2021</a:t>
            </a:r>
            <a:r>
              <a:rPr lang="ja-JP" altLang="en-US" sz="1600" b="0" i="0" dirty="0">
                <a:solidFill>
                  <a:srgbClr val="202122"/>
                </a:solidFill>
                <a:effectLst/>
                <a:latin typeface="HG丸ｺﾞｼｯｸM-PRO" panose="020F0600000000000000" pitchFamily="50" charset="-128"/>
                <a:ea typeface="HG丸ｺﾞｼｯｸM-PRO" panose="020F0600000000000000" pitchFamily="50" charset="-128"/>
              </a:rPr>
              <a:t>年</a:t>
            </a:r>
            <a:r>
              <a:rPr lang="en-US" altLang="ja-JP" sz="1600" b="0" i="0" dirty="0">
                <a:solidFill>
                  <a:srgbClr val="202122"/>
                </a:solidFill>
                <a:effectLst/>
                <a:latin typeface="HG丸ｺﾞｼｯｸM-PRO" panose="020F0600000000000000" pitchFamily="50" charset="-128"/>
                <a:ea typeface="HG丸ｺﾞｼｯｸM-PRO" panose="020F0600000000000000" pitchFamily="50" charset="-128"/>
              </a:rPr>
              <a:t>12</a:t>
            </a:r>
            <a:r>
              <a:rPr lang="ja-JP" altLang="en-US" sz="1600" b="0" i="0" dirty="0">
                <a:solidFill>
                  <a:srgbClr val="202122"/>
                </a:solidFill>
                <a:effectLst/>
                <a:latin typeface="HG丸ｺﾞｼｯｸM-PRO" panose="020F0600000000000000" pitchFamily="50" charset="-128"/>
                <a:ea typeface="HG丸ｺﾞｼｯｸM-PRO" panose="020F0600000000000000" pitchFamily="50" charset="-128"/>
              </a:rPr>
              <a:t>月現在、日本の洋上風力発電の導入量は各種実証事業を含め</a:t>
            </a:r>
            <a:r>
              <a:rPr lang="en-US" altLang="ja-JP" sz="1600" b="0" i="0" dirty="0">
                <a:solidFill>
                  <a:srgbClr val="202122"/>
                </a:solidFill>
                <a:effectLst/>
                <a:latin typeface="HG丸ｺﾞｼｯｸM-PRO" panose="020F0600000000000000" pitchFamily="50" charset="-128"/>
                <a:ea typeface="HG丸ｺﾞｼｯｸM-PRO" panose="020F0600000000000000" pitchFamily="50" charset="-128"/>
              </a:rPr>
              <a:t>26</a:t>
            </a:r>
            <a:r>
              <a:rPr lang="ja-JP" altLang="en-US" sz="1600" b="0" i="0" dirty="0">
                <a:solidFill>
                  <a:srgbClr val="202122"/>
                </a:solidFill>
                <a:effectLst/>
                <a:latin typeface="HG丸ｺﾞｼｯｸM-PRO" panose="020F0600000000000000" pitchFamily="50" charset="-128"/>
                <a:ea typeface="HG丸ｺﾞｼｯｸM-PRO" panose="020F0600000000000000" pitchFamily="50" charset="-128"/>
              </a:rPr>
              <a:t>基</a:t>
            </a:r>
            <a:r>
              <a:rPr lang="en-US" altLang="ja-JP" sz="1600" b="0" i="0" dirty="0">
                <a:solidFill>
                  <a:srgbClr val="202122"/>
                </a:solidFill>
                <a:effectLst/>
                <a:latin typeface="HG丸ｺﾞｼｯｸM-PRO" panose="020F0600000000000000" pitchFamily="50" charset="-128"/>
                <a:ea typeface="HG丸ｺﾞｼｯｸM-PRO" panose="020F0600000000000000" pitchFamily="50" charset="-128"/>
              </a:rPr>
              <a:t>51.6MW</a:t>
            </a:r>
            <a:r>
              <a:rPr lang="ja-JP" altLang="en-US" sz="1600" b="0" i="0" dirty="0">
                <a:solidFill>
                  <a:srgbClr val="202122"/>
                </a:solidFill>
                <a:effectLst/>
                <a:latin typeface="HG丸ｺﾞｼｯｸM-PRO" panose="020F0600000000000000" pitchFamily="50" charset="-128"/>
                <a:ea typeface="HG丸ｺﾞｼｯｸM-PRO" panose="020F0600000000000000" pitchFamily="50" charset="-128"/>
              </a:rPr>
              <a:t>でこのうち</a:t>
            </a:r>
            <a:r>
              <a:rPr lang="en-US" altLang="ja-JP" sz="1600" b="0" i="0" dirty="0">
                <a:solidFill>
                  <a:srgbClr val="202122"/>
                </a:solidFill>
                <a:effectLst/>
                <a:latin typeface="HG丸ｺﾞｼｯｸM-PRO" panose="020F0600000000000000" pitchFamily="50" charset="-128"/>
                <a:ea typeface="HG丸ｺﾞｼｯｸM-PRO" panose="020F0600000000000000" pitchFamily="50" charset="-128"/>
              </a:rPr>
              <a:t>3</a:t>
            </a:r>
            <a:r>
              <a:rPr lang="ja-JP" altLang="en-US" sz="1600" b="0" i="0" dirty="0">
                <a:solidFill>
                  <a:srgbClr val="202122"/>
                </a:solidFill>
                <a:effectLst/>
                <a:latin typeface="HG丸ｺﾞｼｯｸM-PRO" panose="020F0600000000000000" pitchFamily="50" charset="-128"/>
                <a:ea typeface="HG丸ｺﾞｼｯｸM-PRO" panose="020F0600000000000000" pitchFamily="50" charset="-128"/>
              </a:rPr>
              <a:t>基</a:t>
            </a:r>
            <a:r>
              <a:rPr lang="en-US" altLang="ja-JP" sz="1600" b="0" i="0" dirty="0">
                <a:solidFill>
                  <a:srgbClr val="202122"/>
                </a:solidFill>
                <a:effectLst/>
                <a:latin typeface="HG丸ｺﾞｼｯｸM-PRO" panose="020F0600000000000000" pitchFamily="50" charset="-128"/>
                <a:ea typeface="HG丸ｺﾞｼｯｸM-PRO" panose="020F0600000000000000" pitchFamily="50" charset="-128"/>
              </a:rPr>
              <a:t>7.4MW</a:t>
            </a:r>
            <a:r>
              <a:rPr lang="ja-JP" altLang="en-US" sz="1600" b="0" i="0" dirty="0">
                <a:solidFill>
                  <a:srgbClr val="202122"/>
                </a:solidFill>
                <a:effectLst/>
                <a:latin typeface="HG丸ｺﾞｼｯｸM-PRO" panose="020F0600000000000000" pitchFamily="50" charset="-128"/>
                <a:ea typeface="HG丸ｺﾞｼｯｸM-PRO" panose="020F0600000000000000" pitchFamily="50" charset="-128"/>
              </a:rPr>
              <a:t>が離岸距離</a:t>
            </a:r>
            <a:r>
              <a:rPr lang="en-US" altLang="ja-JP" sz="1600" b="0" i="0" dirty="0">
                <a:solidFill>
                  <a:srgbClr val="202122"/>
                </a:solidFill>
                <a:effectLst/>
                <a:latin typeface="HG丸ｺﾞｼｯｸM-PRO" panose="020F0600000000000000" pitchFamily="50" charset="-128"/>
                <a:ea typeface="HG丸ｺﾞｼｯｸM-PRO" panose="020F0600000000000000" pitchFamily="50" charset="-128"/>
              </a:rPr>
              <a:t>2㎞</a:t>
            </a:r>
            <a:r>
              <a:rPr lang="ja-JP" altLang="en-US" sz="1600" b="0" i="0" dirty="0">
                <a:solidFill>
                  <a:srgbClr val="202122"/>
                </a:solidFill>
                <a:effectLst/>
                <a:latin typeface="HG丸ｺﾞｼｯｸM-PRO" panose="020F0600000000000000" pitchFamily="50" charset="-128"/>
                <a:ea typeface="HG丸ｺﾞｼｯｸM-PRO" panose="020F0600000000000000" pitchFamily="50" charset="-128"/>
              </a:rPr>
              <a:t>以上の沖合型です。</a:t>
            </a:r>
            <a:endParaRPr lang="ja-JP" altLang="en-US" sz="1600" dirty="0">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3946762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up)">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7170"/>
                                        </p:tgtEl>
                                        <p:attrNameLst>
                                          <p:attrName>style.visibility</p:attrName>
                                        </p:attrNameLst>
                                      </p:cBhvr>
                                      <p:to>
                                        <p:strVal val="visible"/>
                                      </p:to>
                                    </p:set>
                                    <p:animEffect transition="in" filter="fade">
                                      <p:cBhvr>
                                        <p:cTn id="29" dur="1000"/>
                                        <p:tgtEl>
                                          <p:spTgt spid="7170"/>
                                        </p:tgtEl>
                                      </p:cBhvr>
                                    </p:animEffect>
                                    <p:anim calcmode="lin" valueType="num">
                                      <p:cBhvr>
                                        <p:cTn id="30" dur="1000" fill="hold"/>
                                        <p:tgtEl>
                                          <p:spTgt spid="7170"/>
                                        </p:tgtEl>
                                        <p:attrNameLst>
                                          <p:attrName>ppt_x</p:attrName>
                                        </p:attrNameLst>
                                      </p:cBhvr>
                                      <p:tavLst>
                                        <p:tav tm="0">
                                          <p:val>
                                            <p:strVal val="#ppt_x"/>
                                          </p:val>
                                        </p:tav>
                                        <p:tav tm="100000">
                                          <p:val>
                                            <p:strVal val="#ppt_x"/>
                                          </p:val>
                                        </p:tav>
                                      </p:tavLst>
                                    </p:anim>
                                    <p:anim calcmode="lin" valueType="num">
                                      <p:cBhvr>
                                        <p:cTn id="31" dur="1000" fill="hold"/>
                                        <p:tgtEl>
                                          <p:spTgt spid="717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5" grpId="0" uiExpand="1"/>
      <p:bldP spid="8" grpId="0"/>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p:txBody>
          <a:bodyPr anchor="ctr"/>
          <a:lstStyle/>
          <a:p>
            <a:r>
              <a:rPr lang="en-US" altLang="ja-JP" dirty="0"/>
              <a:t>1.</a:t>
            </a:r>
            <a:r>
              <a:rPr lang="ja-JP" altLang="en-US" dirty="0"/>
              <a:t>再生可能エネルギーによる発電</a:t>
            </a:r>
          </a:p>
        </p:txBody>
      </p:sp>
      <p:sp>
        <p:nvSpPr>
          <p:cNvPr id="2" name="コンテンツ プレースホルダー 1"/>
          <p:cNvSpPr>
            <a:spLocks noGrp="1"/>
          </p:cNvSpPr>
          <p:nvPr>
            <p:ph sz="quarter" idx="1"/>
          </p:nvPr>
        </p:nvSpPr>
        <p:spPr/>
        <p:txBody>
          <a:bodyPr>
            <a:normAutofit/>
          </a:bodyPr>
          <a:lstStyle/>
          <a:p>
            <a:r>
              <a:rPr lang="ja-JP" altLang="en-US" dirty="0"/>
              <a:t>洋上風力発電の開発が進んでいます。</a:t>
            </a:r>
          </a:p>
        </p:txBody>
      </p:sp>
      <p:sp>
        <p:nvSpPr>
          <p:cNvPr id="10" name="テキスト ボックス 9">
            <a:extLst>
              <a:ext uri="{FF2B5EF4-FFF2-40B4-BE49-F238E27FC236}">
                <a16:creationId xmlns:a16="http://schemas.microsoft.com/office/drawing/2014/main" id="{567A2941-4716-3DEC-7892-872E0189D30E}"/>
              </a:ext>
            </a:extLst>
          </p:cNvPr>
          <p:cNvSpPr txBox="1"/>
          <p:nvPr/>
        </p:nvSpPr>
        <p:spPr>
          <a:xfrm>
            <a:off x="173032" y="4730859"/>
            <a:ext cx="8647440" cy="1815882"/>
          </a:xfrm>
          <a:prstGeom prst="rect">
            <a:avLst/>
          </a:prstGeom>
          <a:solidFill>
            <a:schemeClr val="bg1"/>
          </a:solidFill>
        </p:spPr>
        <p:txBody>
          <a:bodyPr wrap="square">
            <a:spAutoFit/>
          </a:bodyPr>
          <a:lstStyle/>
          <a:p>
            <a:pPr algn="just"/>
            <a:r>
              <a:rPr lang="ja-JP" altLang="en-US" sz="1600" dirty="0">
                <a:latin typeface="HG丸ｺﾞｼｯｸM-PRO" panose="020F0600000000000000" pitchFamily="50" charset="-128"/>
                <a:ea typeface="HG丸ｺﾞｼｯｸM-PRO" panose="020F0600000000000000" pitchFamily="50" charset="-128"/>
              </a:rPr>
              <a:t>一般海域における国内洋上風力の入札では、第</a:t>
            </a:r>
            <a:r>
              <a:rPr lang="en-US" altLang="ja-JP" sz="1600" dirty="0">
                <a:latin typeface="HG丸ｺﾞｼｯｸM-PRO" panose="020F0600000000000000" pitchFamily="50" charset="-128"/>
                <a:ea typeface="HG丸ｺﾞｼｯｸM-PRO" panose="020F0600000000000000" pitchFamily="50" charset="-128"/>
              </a:rPr>
              <a:t>1</a:t>
            </a:r>
            <a:r>
              <a:rPr lang="ja-JP" altLang="en-US" sz="1600" dirty="0">
                <a:latin typeface="HG丸ｺﾞｼｯｸM-PRO" panose="020F0600000000000000" pitchFamily="50" charset="-128"/>
                <a:ea typeface="HG丸ｺﾞｼｯｸM-PRO" panose="020F0600000000000000" pitchFamily="50" charset="-128"/>
              </a:rPr>
              <a:t>回の入札まで</a:t>
            </a:r>
            <a:r>
              <a:rPr lang="en-US" altLang="ja-JP" sz="1600" dirty="0">
                <a:latin typeface="HG丸ｺﾞｼｯｸM-PRO" panose="020F0600000000000000" pitchFamily="50" charset="-128"/>
                <a:ea typeface="HG丸ｺﾞｼｯｸM-PRO" panose="020F0600000000000000" pitchFamily="50" charset="-128"/>
              </a:rPr>
              <a:t>FIT</a:t>
            </a:r>
            <a:r>
              <a:rPr lang="ja-JP" altLang="en-US" sz="1600" dirty="0">
                <a:latin typeface="HG丸ｺﾞｼｯｸM-PRO" panose="020F0600000000000000" pitchFamily="50" charset="-128"/>
                <a:ea typeface="HG丸ｺﾞｼｯｸM-PRO" panose="020F0600000000000000" pitchFamily="50" charset="-128"/>
              </a:rPr>
              <a:t>が適用され、環境価値は持たないものの落札価格で売電できた。第</a:t>
            </a:r>
            <a:r>
              <a:rPr lang="en-US" altLang="ja-JP" sz="1600" dirty="0">
                <a:latin typeface="HG丸ｺﾞｼｯｸM-PRO" panose="020F0600000000000000" pitchFamily="50" charset="-128"/>
                <a:ea typeface="HG丸ｺﾞｼｯｸM-PRO" panose="020F0600000000000000" pitchFamily="50" charset="-128"/>
              </a:rPr>
              <a:t>2</a:t>
            </a:r>
            <a:r>
              <a:rPr lang="ja-JP" altLang="en-US" sz="1600" dirty="0">
                <a:latin typeface="HG丸ｺﾞｼｯｸM-PRO" panose="020F0600000000000000" pitchFamily="50" charset="-128"/>
                <a:ea typeface="HG丸ｺﾞｼｯｸM-PRO" panose="020F0600000000000000" pitchFamily="50" charset="-128"/>
              </a:rPr>
              <a:t>回の入札から</a:t>
            </a:r>
            <a:r>
              <a:rPr lang="en-US" altLang="ja-JP" sz="1600" dirty="0">
                <a:latin typeface="HG丸ｺﾞｼｯｸM-PRO" panose="020F0600000000000000" pitchFamily="50" charset="-128"/>
                <a:ea typeface="HG丸ｺﾞｼｯｸM-PRO" panose="020F0600000000000000" pitchFamily="50" charset="-128"/>
              </a:rPr>
              <a:t>FIP</a:t>
            </a:r>
            <a:r>
              <a:rPr lang="ja-JP" altLang="en-US" sz="1600" dirty="0">
                <a:latin typeface="HG丸ｺﾞｼｯｸM-PRO" panose="020F0600000000000000" pitchFamily="50" charset="-128"/>
                <a:ea typeface="HG丸ｺﾞｼｯｸM-PRO" panose="020F0600000000000000" pitchFamily="50" charset="-128"/>
              </a:rPr>
              <a:t>になるため、電力市場への卸売のほか、特定の小売電気事業者や需要家に環境価値と電気をセットで販売することも可能になるなど、相対で売電単価を決めるコーポレート</a:t>
            </a:r>
            <a:r>
              <a:rPr lang="en-US" altLang="ja-JP" sz="1600" dirty="0">
                <a:latin typeface="HG丸ｺﾞｼｯｸM-PRO" panose="020F0600000000000000" pitchFamily="50" charset="-128"/>
                <a:ea typeface="HG丸ｺﾞｼｯｸM-PRO" panose="020F0600000000000000" pitchFamily="50" charset="-128"/>
              </a:rPr>
              <a:t>PPA</a:t>
            </a:r>
            <a:r>
              <a:rPr lang="ja-JP" altLang="en-US" sz="1600" dirty="0">
                <a:latin typeface="HG丸ｺﾞｼｯｸM-PRO" panose="020F0600000000000000" pitchFamily="50" charset="-128"/>
                <a:ea typeface="HG丸ｺﾞｼｯｸM-PRO" panose="020F0600000000000000" pitchFamily="50" charset="-128"/>
              </a:rPr>
              <a:t>（電力購入契約）の要素が入ってくる。</a:t>
            </a:r>
            <a:endParaRPr lang="en-US" altLang="ja-JP" sz="1600" dirty="0">
              <a:latin typeface="HG丸ｺﾞｼｯｸM-PRO" panose="020F0600000000000000" pitchFamily="50" charset="-128"/>
              <a:ea typeface="HG丸ｺﾞｼｯｸM-PRO" panose="020F0600000000000000" pitchFamily="50" charset="-128"/>
            </a:endParaRPr>
          </a:p>
          <a:p>
            <a:pPr algn="just"/>
            <a:r>
              <a:rPr lang="ja-JP" altLang="en-US" sz="1600" dirty="0">
                <a:latin typeface="HG丸ｺﾞｼｯｸM-PRO" panose="020F0600000000000000" pitchFamily="50" charset="-128"/>
                <a:ea typeface="HG丸ｺﾞｼｯｸM-PRO" panose="020F0600000000000000" pitchFamily="50" charset="-128"/>
              </a:rPr>
              <a:t>今回、</a:t>
            </a:r>
            <a:r>
              <a:rPr lang="en-US" altLang="ja-JP" sz="1600" dirty="0">
                <a:latin typeface="HG丸ｺﾞｼｯｸM-PRO" panose="020F0600000000000000" pitchFamily="50" charset="-128"/>
                <a:ea typeface="HG丸ｺﾞｼｯｸM-PRO" panose="020F0600000000000000" pitchFamily="50" charset="-128"/>
              </a:rPr>
              <a:t>3</a:t>
            </a:r>
            <a:r>
              <a:rPr lang="ja-JP" altLang="en-US" sz="1600" dirty="0">
                <a:latin typeface="HG丸ｺﾞｼｯｸM-PRO" panose="020F0600000000000000" pitchFamily="50" charset="-128"/>
                <a:ea typeface="HG丸ｺﾞｼｯｸM-PRO" panose="020F0600000000000000" pitchFamily="50" charset="-128"/>
              </a:rPr>
              <a:t>海域で</a:t>
            </a:r>
            <a:r>
              <a:rPr lang="en-US" altLang="ja-JP" sz="1600" dirty="0">
                <a:latin typeface="HG丸ｺﾞｼｯｸM-PRO" panose="020F0600000000000000" pitchFamily="50" charset="-128"/>
                <a:ea typeface="HG丸ｺﾞｼｯｸM-PRO" panose="020F0600000000000000" pitchFamily="50" charset="-128"/>
              </a:rPr>
              <a:t>3</a:t>
            </a:r>
            <a:r>
              <a:rPr lang="ja-JP" altLang="en-US" sz="1600" dirty="0">
                <a:latin typeface="HG丸ｺﾞｼｯｸM-PRO" panose="020F0600000000000000" pitchFamily="50" charset="-128"/>
                <a:ea typeface="HG丸ｺﾞｼｯｸM-PRO" panose="020F0600000000000000" pitchFamily="50" charset="-128"/>
              </a:rPr>
              <a:t>円</a:t>
            </a:r>
            <a:r>
              <a:rPr lang="en-US" altLang="ja-JP" sz="1600" dirty="0">
                <a:latin typeface="HG丸ｺﾞｼｯｸM-PRO" panose="020F0600000000000000" pitchFamily="50" charset="-128"/>
                <a:ea typeface="HG丸ｺﾞｼｯｸM-PRO" panose="020F0600000000000000" pitchFamily="50" charset="-128"/>
              </a:rPr>
              <a:t>/kWh</a:t>
            </a:r>
            <a:r>
              <a:rPr lang="ja-JP" altLang="en-US" sz="1600" dirty="0">
                <a:latin typeface="HG丸ｺﾞｼｯｸM-PRO" panose="020F0600000000000000" pitchFamily="50" charset="-128"/>
                <a:ea typeface="HG丸ｺﾞｼｯｸM-PRO" panose="020F0600000000000000" pitchFamily="50" charset="-128"/>
              </a:rPr>
              <a:t>の「ゼロプレミアム水準」での落札となったのは、オフサイト型</a:t>
            </a:r>
            <a:r>
              <a:rPr lang="en-US" altLang="ja-JP" sz="1600" dirty="0">
                <a:latin typeface="HG丸ｺﾞｼｯｸM-PRO" panose="020F0600000000000000" pitchFamily="50" charset="-128"/>
                <a:ea typeface="HG丸ｺﾞｼｯｸM-PRO" panose="020F0600000000000000" pitchFamily="50" charset="-128"/>
              </a:rPr>
              <a:t>PPA</a:t>
            </a:r>
            <a:r>
              <a:rPr lang="ja-JP" altLang="en-US" sz="1600" dirty="0">
                <a:latin typeface="HG丸ｺﾞｼｯｸM-PRO" panose="020F0600000000000000" pitchFamily="50" charset="-128"/>
                <a:ea typeface="HG丸ｺﾞｼｯｸM-PRO" panose="020F0600000000000000" pitchFamily="50" charset="-128"/>
              </a:rPr>
              <a:t>スキームで環境価値も含めて売電することで事業性を確保できるめどを付けられたからと推察できる。</a:t>
            </a:r>
            <a:endParaRPr lang="en-US" altLang="ja-JP" sz="1600" dirty="0">
              <a:latin typeface="HG丸ｺﾞｼｯｸM-PRO" panose="020F0600000000000000" pitchFamily="50" charset="-128"/>
              <a:ea typeface="HG丸ｺﾞｼｯｸM-PRO" panose="020F0600000000000000" pitchFamily="50" charset="-128"/>
            </a:endParaRPr>
          </a:p>
        </p:txBody>
      </p:sp>
      <p:pic>
        <p:nvPicPr>
          <p:cNvPr id="6" name="図 5">
            <a:extLst>
              <a:ext uri="{FF2B5EF4-FFF2-40B4-BE49-F238E27FC236}">
                <a16:creationId xmlns:a16="http://schemas.microsoft.com/office/drawing/2014/main" id="{9EB7B275-A215-BE06-9BC5-63F6F57370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8925" y="1915921"/>
            <a:ext cx="8154427" cy="2699115"/>
          </a:xfrm>
          <a:prstGeom prst="rect">
            <a:avLst/>
          </a:prstGeom>
        </p:spPr>
      </p:pic>
    </p:spTree>
    <p:extLst>
      <p:ext uri="{BB962C8B-B14F-4D97-AF65-F5344CB8AC3E}">
        <p14:creationId xmlns:p14="http://schemas.microsoft.com/office/powerpoint/2010/main" val="770322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left)">
                                      <p:cBhvr>
                                        <p:cTn id="2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p:txBody>
          <a:bodyPr anchor="ctr"/>
          <a:lstStyle/>
          <a:p>
            <a:r>
              <a:rPr lang="en-US" altLang="ja-JP" dirty="0"/>
              <a:t>1.</a:t>
            </a:r>
            <a:r>
              <a:rPr lang="ja-JP" altLang="en-US" dirty="0"/>
              <a:t>再生可能エネルギーによる発電</a:t>
            </a:r>
          </a:p>
        </p:txBody>
      </p:sp>
      <p:sp>
        <p:nvSpPr>
          <p:cNvPr id="2" name="コンテンツ プレースホルダー 1"/>
          <p:cNvSpPr>
            <a:spLocks noGrp="1"/>
          </p:cNvSpPr>
          <p:nvPr>
            <p:ph sz="quarter" idx="1"/>
          </p:nvPr>
        </p:nvSpPr>
        <p:spPr/>
        <p:txBody>
          <a:bodyPr>
            <a:normAutofit/>
          </a:bodyPr>
          <a:lstStyle/>
          <a:p>
            <a:r>
              <a:rPr lang="ja-JP" altLang="en-US" dirty="0"/>
              <a:t>洋上風力発電の開発が進んでいます。</a:t>
            </a:r>
          </a:p>
        </p:txBody>
      </p:sp>
      <p:sp>
        <p:nvSpPr>
          <p:cNvPr id="10" name="テキスト ボックス 9">
            <a:extLst>
              <a:ext uri="{FF2B5EF4-FFF2-40B4-BE49-F238E27FC236}">
                <a16:creationId xmlns:a16="http://schemas.microsoft.com/office/drawing/2014/main" id="{567A2941-4716-3DEC-7892-872E0189D30E}"/>
              </a:ext>
            </a:extLst>
          </p:cNvPr>
          <p:cNvSpPr txBox="1"/>
          <p:nvPr/>
        </p:nvSpPr>
        <p:spPr>
          <a:xfrm>
            <a:off x="336104" y="1772816"/>
            <a:ext cx="8471792" cy="4278094"/>
          </a:xfrm>
          <a:prstGeom prst="rect">
            <a:avLst/>
          </a:prstGeom>
          <a:solidFill>
            <a:schemeClr val="bg1"/>
          </a:solidFill>
        </p:spPr>
        <p:txBody>
          <a:bodyPr wrap="square">
            <a:spAutoFit/>
          </a:bodyPr>
          <a:lstStyle/>
          <a:p>
            <a:pPr algn="just"/>
            <a:r>
              <a:rPr lang="ja-JP" altLang="en-US" sz="1600" dirty="0">
                <a:latin typeface="HG丸ｺﾞｼｯｸM-PRO" panose="020F0600000000000000" pitchFamily="50" charset="-128"/>
                <a:ea typeface="HG丸ｺﾞｼｯｸM-PRO" panose="020F0600000000000000" pitchFamily="50" charset="-128"/>
              </a:rPr>
              <a:t>今回事前に設定された上限価格と現在の洋上風力の</a:t>
            </a:r>
            <a:r>
              <a:rPr lang="en-US" altLang="ja-JP" sz="1600" dirty="0">
                <a:latin typeface="HG丸ｺﾞｼｯｸM-PRO" panose="020F0600000000000000" pitchFamily="50" charset="-128"/>
                <a:ea typeface="HG丸ｺﾞｼｯｸM-PRO" panose="020F0600000000000000" pitchFamily="50" charset="-128"/>
              </a:rPr>
              <a:t>LCOE</a:t>
            </a:r>
            <a:r>
              <a:rPr lang="ja-JP" altLang="en-US" sz="1600" dirty="0">
                <a:latin typeface="HG丸ｺﾞｼｯｸM-PRO" panose="020F0600000000000000" pitchFamily="50" charset="-128"/>
                <a:ea typeface="HG丸ｺﾞｼｯｸM-PRO" panose="020F0600000000000000" pitchFamily="50" charset="-128"/>
              </a:rPr>
              <a:t>（均等化発電コスト）の水準から考えると、参加者の札入れでは</a:t>
            </a:r>
            <a:r>
              <a:rPr lang="en-US" altLang="ja-JP" sz="1600" dirty="0">
                <a:latin typeface="HG丸ｺﾞｼｯｸM-PRO" panose="020F0600000000000000" pitchFamily="50" charset="-128"/>
                <a:ea typeface="HG丸ｺﾞｼｯｸM-PRO" panose="020F0600000000000000" pitchFamily="50" charset="-128"/>
              </a:rPr>
              <a:t>14</a:t>
            </a:r>
            <a:r>
              <a:rPr lang="ja-JP" altLang="en-US" sz="1600" dirty="0">
                <a:latin typeface="HG丸ｺﾞｼｯｸM-PRO" panose="020F0600000000000000" pitchFamily="50" charset="-128"/>
                <a:ea typeface="HG丸ｺﾞｼｯｸM-PRO" panose="020F0600000000000000" pitchFamily="50" charset="-128"/>
              </a:rPr>
              <a:t>～</a:t>
            </a:r>
            <a:r>
              <a:rPr lang="en-US" altLang="ja-JP" sz="1600" dirty="0">
                <a:latin typeface="HG丸ｺﾞｼｯｸM-PRO" panose="020F0600000000000000" pitchFamily="50" charset="-128"/>
                <a:ea typeface="HG丸ｺﾞｼｯｸM-PRO" panose="020F0600000000000000" pitchFamily="50" charset="-128"/>
              </a:rPr>
              <a:t>15</a:t>
            </a:r>
            <a:r>
              <a:rPr lang="ja-JP" altLang="en-US" sz="1600" dirty="0">
                <a:latin typeface="HG丸ｺﾞｼｯｸM-PRO" panose="020F0600000000000000" pitchFamily="50" charset="-128"/>
                <a:ea typeface="HG丸ｺﾞｼｯｸM-PRO" panose="020F0600000000000000" pitchFamily="50" charset="-128"/>
              </a:rPr>
              <a:t>円</a:t>
            </a:r>
            <a:r>
              <a:rPr lang="en-US" altLang="ja-JP" sz="1600" dirty="0">
                <a:latin typeface="HG丸ｺﾞｼｯｸM-PRO" panose="020F0600000000000000" pitchFamily="50" charset="-128"/>
                <a:ea typeface="HG丸ｺﾞｼｯｸM-PRO" panose="020F0600000000000000" pitchFamily="50" charset="-128"/>
              </a:rPr>
              <a:t>/kWh</a:t>
            </a:r>
            <a:r>
              <a:rPr lang="ja-JP" altLang="en-US" sz="1600" dirty="0">
                <a:latin typeface="HG丸ｺﾞｼｯｸM-PRO" panose="020F0600000000000000" pitchFamily="50" charset="-128"/>
                <a:ea typeface="HG丸ｺﾞｼｯｸM-PRO" panose="020F0600000000000000" pitchFamily="50" charset="-128"/>
              </a:rPr>
              <a:t>前後での攻防になると見られていたが、太陽光発電の</a:t>
            </a:r>
            <a:r>
              <a:rPr lang="en-US" altLang="ja-JP" sz="1600" dirty="0">
                <a:latin typeface="HG丸ｺﾞｼｯｸM-PRO" panose="020F0600000000000000" pitchFamily="50" charset="-128"/>
                <a:ea typeface="HG丸ｺﾞｼｯｸM-PRO" panose="020F0600000000000000" pitchFamily="50" charset="-128"/>
              </a:rPr>
              <a:t>PPA</a:t>
            </a:r>
            <a:r>
              <a:rPr lang="ja-JP" altLang="en-US" sz="1600" dirty="0">
                <a:latin typeface="HG丸ｺﾞｼｯｸM-PRO" panose="020F0600000000000000" pitchFamily="50" charset="-128"/>
                <a:ea typeface="HG丸ｺﾞｼｯｸM-PRO" panose="020F0600000000000000" pitchFamily="50" charset="-128"/>
              </a:rPr>
              <a:t>市場で</a:t>
            </a:r>
            <a:r>
              <a:rPr lang="en-US" altLang="ja-JP" sz="1600" dirty="0">
                <a:latin typeface="HG丸ｺﾞｼｯｸM-PRO" panose="020F0600000000000000" pitchFamily="50" charset="-128"/>
                <a:ea typeface="HG丸ｺﾞｼｯｸM-PRO" panose="020F0600000000000000" pitchFamily="50" charset="-128"/>
              </a:rPr>
              <a:t>20</a:t>
            </a:r>
            <a:r>
              <a:rPr lang="ja-JP" altLang="en-US" sz="1600" dirty="0">
                <a:latin typeface="HG丸ｺﾞｼｯｸM-PRO" panose="020F0600000000000000" pitchFamily="50" charset="-128"/>
                <a:ea typeface="HG丸ｺﾞｼｯｸM-PRO" panose="020F0600000000000000" pitchFamily="50" charset="-128"/>
              </a:rPr>
              <a:t>円</a:t>
            </a:r>
            <a:r>
              <a:rPr lang="en-US" altLang="ja-JP" sz="1600" dirty="0">
                <a:latin typeface="HG丸ｺﾞｼｯｸM-PRO" panose="020F0600000000000000" pitchFamily="50" charset="-128"/>
                <a:ea typeface="HG丸ｺﾞｼｯｸM-PRO" panose="020F0600000000000000" pitchFamily="50" charset="-128"/>
              </a:rPr>
              <a:t>/kWh</a:t>
            </a:r>
            <a:r>
              <a:rPr lang="ja-JP" altLang="en-US" sz="1600" dirty="0">
                <a:latin typeface="HG丸ｺﾞｼｯｸM-PRO" panose="020F0600000000000000" pitchFamily="50" charset="-128"/>
                <a:ea typeface="HG丸ｺﾞｼｯｸM-PRO" panose="020F0600000000000000" pitchFamily="50" charset="-128"/>
              </a:rPr>
              <a:t>近い長期契約も出てきたことから、洋上風力でも</a:t>
            </a:r>
            <a:r>
              <a:rPr lang="en-US" altLang="ja-JP" sz="1600" dirty="0">
                <a:latin typeface="HG丸ｺﾞｼｯｸM-PRO" panose="020F0600000000000000" pitchFamily="50" charset="-128"/>
                <a:ea typeface="HG丸ｺﾞｼｯｸM-PRO" panose="020F0600000000000000" pitchFamily="50" charset="-128"/>
              </a:rPr>
              <a:t>PPA</a:t>
            </a:r>
            <a:r>
              <a:rPr lang="ja-JP" altLang="en-US" sz="1600" dirty="0">
                <a:latin typeface="HG丸ｺﾞｼｯｸM-PRO" panose="020F0600000000000000" pitchFamily="50" charset="-128"/>
                <a:ea typeface="HG丸ｺﾞｼｯｸM-PRO" panose="020F0600000000000000" pitchFamily="50" charset="-128"/>
              </a:rPr>
              <a:t>スキームで事業性を確保できる環境になってきたことを物語る。</a:t>
            </a:r>
            <a:endParaRPr lang="en-US" altLang="ja-JP" sz="1600" dirty="0">
              <a:latin typeface="HG丸ｺﾞｼｯｸM-PRO" panose="020F0600000000000000" pitchFamily="50" charset="-128"/>
              <a:ea typeface="HG丸ｺﾞｼｯｸM-PRO" panose="020F0600000000000000" pitchFamily="50" charset="-128"/>
            </a:endParaRPr>
          </a:p>
          <a:p>
            <a:pPr algn="just"/>
            <a:r>
              <a:rPr lang="ja-JP" altLang="en-US" sz="1600" dirty="0">
                <a:latin typeface="HG丸ｺﾞｼｯｸM-PRO" panose="020F0600000000000000" pitchFamily="50" charset="-128"/>
                <a:ea typeface="HG丸ｺﾞｼｯｸM-PRO" panose="020F0600000000000000" pitchFamily="50" charset="-128"/>
              </a:rPr>
              <a:t>加えて、前回の入札で落札した三菱商事などのコンソーシアムが単機容量</a:t>
            </a:r>
            <a:r>
              <a:rPr lang="en-US" altLang="ja-JP" sz="1600" dirty="0">
                <a:latin typeface="HG丸ｺﾞｼｯｸM-PRO" panose="020F0600000000000000" pitchFamily="50" charset="-128"/>
                <a:ea typeface="HG丸ｺﾞｼｯｸM-PRO" panose="020F0600000000000000" pitchFamily="50" charset="-128"/>
              </a:rPr>
              <a:t>12.6MW</a:t>
            </a:r>
            <a:r>
              <a:rPr lang="ja-JP" altLang="en-US" sz="1600" dirty="0">
                <a:latin typeface="HG丸ｺﾞｼｯｸM-PRO" panose="020F0600000000000000" pitchFamily="50" charset="-128"/>
                <a:ea typeface="HG丸ｺﾞｼｯｸM-PRO" panose="020F0600000000000000" pitchFamily="50" charset="-128"/>
              </a:rPr>
              <a:t>機の風車を採用したのに対し、今回の落札案件では、</a:t>
            </a:r>
            <a:r>
              <a:rPr lang="en-US" altLang="ja-JP" sz="1600" dirty="0">
                <a:latin typeface="HG丸ｺﾞｼｯｸM-PRO" panose="020F0600000000000000" pitchFamily="50" charset="-128"/>
                <a:ea typeface="HG丸ｺﾞｼｯｸM-PRO" panose="020F0600000000000000" pitchFamily="50" charset="-128"/>
              </a:rPr>
              <a:t>15MW</a:t>
            </a:r>
            <a:r>
              <a:rPr lang="ja-JP" altLang="en-US" sz="1600" dirty="0">
                <a:latin typeface="HG丸ｺﾞｼｯｸM-PRO" panose="020F0600000000000000" pitchFamily="50" charset="-128"/>
                <a:ea typeface="HG丸ｺﾞｼｯｸM-PRO" panose="020F0600000000000000" pitchFamily="50" charset="-128"/>
              </a:rPr>
              <a:t>機と</a:t>
            </a:r>
            <a:r>
              <a:rPr lang="en-US" altLang="ja-JP" sz="1600" dirty="0">
                <a:latin typeface="HG丸ｺﾞｼｯｸM-PRO" panose="020F0600000000000000" pitchFamily="50" charset="-128"/>
                <a:ea typeface="HG丸ｺﾞｼｯｸM-PRO" panose="020F0600000000000000" pitchFamily="50" charset="-128"/>
              </a:rPr>
              <a:t>18MW</a:t>
            </a:r>
            <a:r>
              <a:rPr lang="ja-JP" altLang="en-US" sz="1600" dirty="0">
                <a:latin typeface="HG丸ｺﾞｼｯｸM-PRO" panose="020F0600000000000000" pitchFamily="50" charset="-128"/>
                <a:ea typeface="HG丸ｺﾞｼｯｸM-PRO" panose="020F0600000000000000" pitchFamily="50" charset="-128"/>
              </a:rPr>
              <a:t>機というさらに大出力の風車を採用し設置基数を減らせたことも、</a:t>
            </a:r>
            <a:r>
              <a:rPr lang="en-US" altLang="ja-JP" sz="1600" dirty="0">
                <a:latin typeface="HG丸ｺﾞｼｯｸM-PRO" panose="020F0600000000000000" pitchFamily="50" charset="-128"/>
                <a:ea typeface="HG丸ｺﾞｼｯｸM-PRO" panose="020F0600000000000000" pitchFamily="50" charset="-128"/>
              </a:rPr>
              <a:t>LCOE</a:t>
            </a:r>
            <a:r>
              <a:rPr lang="ja-JP" altLang="en-US" sz="1600" dirty="0">
                <a:latin typeface="HG丸ｺﾞｼｯｸM-PRO" panose="020F0600000000000000" pitchFamily="50" charset="-128"/>
                <a:ea typeface="HG丸ｺﾞｼｯｸM-PRO" panose="020F0600000000000000" pitchFamily="50" charset="-128"/>
              </a:rPr>
              <a:t>低下に寄与したと思われる。</a:t>
            </a:r>
          </a:p>
          <a:p>
            <a:pPr algn="just"/>
            <a:r>
              <a:rPr lang="ja-JP" altLang="en-US" sz="1600" dirty="0">
                <a:latin typeface="HG丸ｺﾞｼｯｸM-PRO" panose="020F0600000000000000" pitchFamily="50" charset="-128"/>
                <a:ea typeface="HG丸ｺﾞｼｯｸM-PRO" panose="020F0600000000000000" pitchFamily="50" charset="-128"/>
              </a:rPr>
              <a:t>すでに洋上風力のコストが下がっている海外での</a:t>
            </a:r>
            <a:r>
              <a:rPr lang="en-US" altLang="ja-JP" sz="1600" dirty="0">
                <a:latin typeface="HG丸ｺﾞｼｯｸM-PRO" panose="020F0600000000000000" pitchFamily="50" charset="-128"/>
                <a:ea typeface="HG丸ｺﾞｼｯｸM-PRO" panose="020F0600000000000000" pitchFamily="50" charset="-128"/>
              </a:rPr>
              <a:t>FIP</a:t>
            </a:r>
            <a:r>
              <a:rPr lang="ja-JP" altLang="en-US" sz="1600" dirty="0">
                <a:latin typeface="HG丸ｺﾞｼｯｸM-PRO" panose="020F0600000000000000" pitchFamily="50" charset="-128"/>
                <a:ea typeface="HG丸ｺﾞｼｯｸM-PRO" panose="020F0600000000000000" pitchFamily="50" charset="-128"/>
              </a:rPr>
              <a:t>入札では、</a:t>
            </a:r>
            <a:r>
              <a:rPr lang="en-US" altLang="ja-JP" sz="1600" dirty="0">
                <a:latin typeface="HG丸ｺﾞｼｯｸM-PRO" panose="020F0600000000000000" pitchFamily="50" charset="-128"/>
                <a:ea typeface="HG丸ｺﾞｼｯｸM-PRO" panose="020F0600000000000000" pitchFamily="50" charset="-128"/>
              </a:rPr>
              <a:t>PPA</a:t>
            </a:r>
            <a:r>
              <a:rPr lang="ja-JP" altLang="en-US" sz="1600" dirty="0">
                <a:latin typeface="HG丸ｺﾞｼｯｸM-PRO" panose="020F0600000000000000" pitchFamily="50" charset="-128"/>
                <a:ea typeface="HG丸ｺﾞｼｯｸM-PRO" panose="020F0600000000000000" pitchFamily="50" charset="-128"/>
              </a:rPr>
              <a:t>で事業計画を構築しておき、</a:t>
            </a:r>
            <a:r>
              <a:rPr lang="en-US" altLang="ja-JP" sz="1600" dirty="0">
                <a:latin typeface="HG丸ｺﾞｼｯｸM-PRO" panose="020F0600000000000000" pitchFamily="50" charset="-128"/>
                <a:ea typeface="HG丸ｺﾞｼｯｸM-PRO" panose="020F0600000000000000" pitchFamily="50" charset="-128"/>
              </a:rPr>
              <a:t>FIP</a:t>
            </a:r>
            <a:r>
              <a:rPr lang="ja-JP" altLang="en-US" sz="1600" dirty="0">
                <a:latin typeface="HG丸ｺﾞｼｯｸM-PRO" panose="020F0600000000000000" pitchFamily="50" charset="-128"/>
                <a:ea typeface="HG丸ｺﾞｼｯｸM-PRO" panose="020F0600000000000000" pitchFamily="50" charset="-128"/>
              </a:rPr>
              <a:t>入札ではゼロ価格の札を入れ、</a:t>
            </a:r>
            <a:r>
              <a:rPr lang="en-US" altLang="ja-JP" sz="1600" dirty="0">
                <a:latin typeface="HG丸ｺﾞｼｯｸM-PRO" panose="020F0600000000000000" pitchFamily="50" charset="-128"/>
                <a:ea typeface="HG丸ｺﾞｼｯｸM-PRO" panose="020F0600000000000000" pitchFamily="50" charset="-128"/>
              </a:rPr>
              <a:t>FIP</a:t>
            </a:r>
            <a:r>
              <a:rPr lang="ja-JP" altLang="en-US" sz="1600" dirty="0">
                <a:latin typeface="HG丸ｺﾞｼｯｸM-PRO" panose="020F0600000000000000" pitchFamily="50" charset="-128"/>
                <a:ea typeface="HG丸ｺﾞｼｯｸM-PRO" panose="020F0600000000000000" pitchFamily="50" charset="-128"/>
              </a:rPr>
              <a:t>を利用しない（</a:t>
            </a:r>
            <a:r>
              <a:rPr lang="en-US" altLang="ja-JP" sz="1600" dirty="0">
                <a:latin typeface="HG丸ｺﾞｼｯｸM-PRO" panose="020F0600000000000000" pitchFamily="50" charset="-128"/>
                <a:ea typeface="HG丸ｺﾞｼｯｸM-PRO" panose="020F0600000000000000" pitchFamily="50" charset="-128"/>
              </a:rPr>
              <a:t>FIP</a:t>
            </a:r>
            <a:r>
              <a:rPr lang="ja-JP" altLang="en-US" sz="1600" dirty="0">
                <a:latin typeface="HG丸ｺﾞｼｯｸM-PRO" panose="020F0600000000000000" pitchFamily="50" charset="-128"/>
                <a:ea typeface="HG丸ｺﾞｼｯｸM-PRO" panose="020F0600000000000000" pitchFamily="50" charset="-128"/>
              </a:rPr>
              <a:t>によるプレミアムを受け取らない）ような落札事例もあった。そこで、今回の公募指針では、こうしたケースも想定し、「ゼロプレミアム水準」を</a:t>
            </a:r>
            <a:r>
              <a:rPr lang="en-US" altLang="ja-JP" sz="1600" dirty="0">
                <a:latin typeface="HG丸ｺﾞｼｯｸM-PRO" panose="020F0600000000000000" pitchFamily="50" charset="-128"/>
                <a:ea typeface="HG丸ｺﾞｼｯｸM-PRO" panose="020F0600000000000000" pitchFamily="50" charset="-128"/>
              </a:rPr>
              <a:t>3</a:t>
            </a:r>
            <a:r>
              <a:rPr lang="ja-JP" altLang="en-US" sz="1600" dirty="0">
                <a:latin typeface="HG丸ｺﾞｼｯｸM-PRO" panose="020F0600000000000000" pitchFamily="50" charset="-128"/>
                <a:ea typeface="HG丸ｺﾞｼｯｸM-PRO" panose="020F0600000000000000" pitchFamily="50" charset="-128"/>
              </a:rPr>
              <a:t>円</a:t>
            </a:r>
            <a:r>
              <a:rPr lang="en-US" altLang="ja-JP" sz="1600" dirty="0">
                <a:latin typeface="HG丸ｺﾞｼｯｸM-PRO" panose="020F0600000000000000" pitchFamily="50" charset="-128"/>
                <a:ea typeface="HG丸ｺﾞｼｯｸM-PRO" panose="020F0600000000000000" pitchFamily="50" charset="-128"/>
              </a:rPr>
              <a:t>/kWh</a:t>
            </a:r>
            <a:r>
              <a:rPr lang="ja-JP" altLang="en-US" sz="1600" dirty="0">
                <a:latin typeface="HG丸ｺﾞｼｯｸM-PRO" panose="020F0600000000000000" pitchFamily="50" charset="-128"/>
                <a:ea typeface="HG丸ｺﾞｼｯｸM-PRO" panose="020F0600000000000000" pitchFamily="50" charset="-128"/>
              </a:rPr>
              <a:t>とした。</a:t>
            </a:r>
            <a:r>
              <a:rPr lang="en-US" altLang="ja-JP" sz="1600" dirty="0">
                <a:latin typeface="HG丸ｺﾞｼｯｸM-PRO" panose="020F0600000000000000" pitchFamily="50" charset="-128"/>
                <a:ea typeface="HG丸ｺﾞｼｯｸM-PRO" panose="020F0600000000000000" pitchFamily="50" charset="-128"/>
              </a:rPr>
              <a:t>4</a:t>
            </a:r>
            <a:r>
              <a:rPr lang="ja-JP" altLang="en-US" sz="1600" dirty="0">
                <a:latin typeface="HG丸ｺﾞｼｯｸM-PRO" panose="020F0600000000000000" pitchFamily="50" charset="-128"/>
                <a:ea typeface="HG丸ｺﾞｼｯｸM-PRO" panose="020F0600000000000000" pitchFamily="50" charset="-128"/>
              </a:rPr>
              <a:t>海域のうち、</a:t>
            </a:r>
            <a:r>
              <a:rPr lang="en-US" altLang="ja-JP" sz="1600" dirty="0">
                <a:latin typeface="HG丸ｺﾞｼｯｸM-PRO" panose="020F0600000000000000" pitchFamily="50" charset="-128"/>
                <a:ea typeface="HG丸ｺﾞｼｯｸM-PRO" panose="020F0600000000000000" pitchFamily="50" charset="-128"/>
              </a:rPr>
              <a:t>3</a:t>
            </a:r>
            <a:r>
              <a:rPr lang="ja-JP" altLang="en-US" sz="1600" dirty="0">
                <a:latin typeface="HG丸ｺﾞｼｯｸM-PRO" panose="020F0600000000000000" pitchFamily="50" charset="-128"/>
                <a:ea typeface="HG丸ｺﾞｼｯｸM-PRO" panose="020F0600000000000000" pitchFamily="50" charset="-128"/>
              </a:rPr>
              <a:t>海域でそれが適用されたことは、国内洋上風力のコストも大幅に低下してきた一方、電力料金の高騰を経験し、再エネのコスト競争力が高まっていることを示している。</a:t>
            </a:r>
            <a:endParaRPr lang="en-US" altLang="ja-JP" sz="1600" dirty="0">
              <a:latin typeface="HG丸ｺﾞｼｯｸM-PRO" panose="020F0600000000000000" pitchFamily="50" charset="-128"/>
              <a:ea typeface="HG丸ｺﾞｼｯｸM-PRO" panose="020F0600000000000000" pitchFamily="50" charset="-128"/>
            </a:endParaRPr>
          </a:p>
          <a:p>
            <a:pPr algn="just"/>
            <a:r>
              <a:rPr lang="ja-JP" altLang="en-US" sz="1600" dirty="0">
                <a:latin typeface="HG丸ｺﾞｼｯｸM-PRO" panose="020F0600000000000000" pitchFamily="50" charset="-128"/>
                <a:ea typeface="HG丸ｺﾞｼｯｸM-PRO" panose="020F0600000000000000" pitchFamily="50" charset="-128"/>
              </a:rPr>
              <a:t>「長崎県西海市江島沖」が</a:t>
            </a:r>
            <a:r>
              <a:rPr lang="en-US" altLang="ja-JP" sz="1600" dirty="0">
                <a:latin typeface="HG丸ｺﾞｼｯｸM-PRO" panose="020F0600000000000000" pitchFamily="50" charset="-128"/>
                <a:ea typeface="HG丸ｺﾞｼｯｸM-PRO" panose="020F0600000000000000" pitchFamily="50" charset="-128"/>
              </a:rPr>
              <a:t>22.18</a:t>
            </a:r>
            <a:r>
              <a:rPr lang="ja-JP" altLang="en-US" sz="1600" dirty="0">
                <a:latin typeface="HG丸ｺﾞｼｯｸM-PRO" panose="020F0600000000000000" pitchFamily="50" charset="-128"/>
                <a:ea typeface="HG丸ｺﾞｼｯｸM-PRO" panose="020F0600000000000000" pitchFamily="50" charset="-128"/>
              </a:rPr>
              <a:t>円</a:t>
            </a:r>
            <a:r>
              <a:rPr lang="en-US" altLang="ja-JP" sz="1600" dirty="0">
                <a:latin typeface="HG丸ｺﾞｼｯｸM-PRO" panose="020F0600000000000000" pitchFamily="50" charset="-128"/>
                <a:ea typeface="HG丸ｺﾞｼｯｸM-PRO" panose="020F0600000000000000" pitchFamily="50" charset="-128"/>
              </a:rPr>
              <a:t>/kWh</a:t>
            </a:r>
            <a:r>
              <a:rPr lang="ja-JP" altLang="en-US" sz="1600" dirty="0">
                <a:latin typeface="HG丸ｺﾞｼｯｸM-PRO" panose="020F0600000000000000" pitchFamily="50" charset="-128"/>
                <a:ea typeface="HG丸ｺﾞｼｯｸM-PRO" panose="020F0600000000000000" pitchFamily="50" charset="-128"/>
              </a:rPr>
              <a:t>での落札となったのは、同海域だけは海底地盤の構造上、コストの上がるジャケット式基礎になることがわかっていたため、建設コストを下げにくく、</a:t>
            </a:r>
            <a:r>
              <a:rPr lang="en-US" altLang="ja-JP" sz="1600" dirty="0">
                <a:latin typeface="HG丸ｺﾞｼｯｸM-PRO" panose="020F0600000000000000" pitchFamily="50" charset="-128"/>
                <a:ea typeface="HG丸ｺﾞｼｯｸM-PRO" panose="020F0600000000000000" pitchFamily="50" charset="-128"/>
              </a:rPr>
              <a:t>20</a:t>
            </a:r>
            <a:r>
              <a:rPr lang="ja-JP" altLang="en-US" sz="1600" dirty="0">
                <a:latin typeface="HG丸ｺﾞｼｯｸM-PRO" panose="020F0600000000000000" pitchFamily="50" charset="-128"/>
                <a:ea typeface="HG丸ｺﾞｼｯｸM-PRO" panose="020F0600000000000000" pitchFamily="50" charset="-128"/>
              </a:rPr>
              <a:t>円</a:t>
            </a:r>
            <a:r>
              <a:rPr lang="en-US" altLang="ja-JP" sz="1600" dirty="0">
                <a:latin typeface="HG丸ｺﾞｼｯｸM-PRO" panose="020F0600000000000000" pitchFamily="50" charset="-128"/>
                <a:ea typeface="HG丸ｺﾞｼｯｸM-PRO" panose="020F0600000000000000" pitchFamily="50" charset="-128"/>
              </a:rPr>
              <a:t>/kWh</a:t>
            </a:r>
            <a:r>
              <a:rPr lang="ja-JP" altLang="en-US" sz="1600" dirty="0">
                <a:latin typeface="HG丸ｺﾞｼｯｸM-PRO" panose="020F0600000000000000" pitchFamily="50" charset="-128"/>
                <a:ea typeface="HG丸ｺﾞｼｯｸM-PRO" panose="020F0600000000000000" pitchFamily="50" charset="-128"/>
              </a:rPr>
              <a:t>以下の</a:t>
            </a:r>
            <a:r>
              <a:rPr lang="en-US" altLang="ja-JP" sz="1600" dirty="0">
                <a:latin typeface="HG丸ｺﾞｼｯｸM-PRO" panose="020F0600000000000000" pitchFamily="50" charset="-128"/>
                <a:ea typeface="HG丸ｺﾞｼｯｸM-PRO" panose="020F0600000000000000" pitchFamily="50" charset="-128"/>
              </a:rPr>
              <a:t>PPA</a:t>
            </a:r>
            <a:r>
              <a:rPr lang="ja-JP" altLang="en-US" sz="1600" dirty="0">
                <a:latin typeface="HG丸ｺﾞｼｯｸM-PRO" panose="020F0600000000000000" pitchFamily="50" charset="-128"/>
                <a:ea typeface="HG丸ｺﾞｼｯｸM-PRO" panose="020F0600000000000000" pitchFamily="50" charset="-128"/>
              </a:rPr>
              <a:t>スキームの可能な</a:t>
            </a:r>
            <a:r>
              <a:rPr lang="en-US" altLang="ja-JP" sz="1600" dirty="0">
                <a:latin typeface="HG丸ｺﾞｼｯｸM-PRO" panose="020F0600000000000000" pitchFamily="50" charset="-128"/>
                <a:ea typeface="HG丸ｺﾞｼｯｸM-PRO" panose="020F0600000000000000" pitchFamily="50" charset="-128"/>
              </a:rPr>
              <a:t>LCOE</a:t>
            </a:r>
            <a:r>
              <a:rPr lang="ja-JP" altLang="en-US" sz="1600" dirty="0">
                <a:latin typeface="HG丸ｺﾞｼｯｸM-PRO" panose="020F0600000000000000" pitchFamily="50" charset="-128"/>
                <a:ea typeface="HG丸ｺﾞｼｯｸM-PRO" panose="020F0600000000000000" pitchFamily="50" charset="-128"/>
              </a:rPr>
              <a:t>水準に達しなかったとも考えられる。</a:t>
            </a:r>
          </a:p>
        </p:txBody>
      </p:sp>
    </p:spTree>
    <p:extLst>
      <p:ext uri="{BB962C8B-B14F-4D97-AF65-F5344CB8AC3E}">
        <p14:creationId xmlns:p14="http://schemas.microsoft.com/office/powerpoint/2010/main" val="1908578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457200" y="152400"/>
            <a:ext cx="8229600" cy="990600"/>
          </a:xfrm>
        </p:spPr>
        <p:txBody>
          <a:bodyPr anchor="ctr"/>
          <a:lstStyle/>
          <a:p>
            <a:r>
              <a:rPr lang="en-US" altLang="ja-JP" dirty="0"/>
              <a:t>1.</a:t>
            </a:r>
            <a:r>
              <a:rPr lang="ja-JP" altLang="en-US" dirty="0"/>
              <a:t>再生可能エネルギーによる発電</a:t>
            </a:r>
          </a:p>
        </p:txBody>
      </p:sp>
      <p:sp>
        <p:nvSpPr>
          <p:cNvPr id="2" name="コンテンツ プレースホルダー 1"/>
          <p:cNvSpPr>
            <a:spLocks noGrp="1"/>
          </p:cNvSpPr>
          <p:nvPr>
            <p:ph sz="quarter" idx="1"/>
          </p:nvPr>
        </p:nvSpPr>
        <p:spPr>
          <a:xfrm>
            <a:off x="457200" y="1219200"/>
            <a:ext cx="8229600" cy="4937760"/>
          </a:xfrm>
        </p:spPr>
        <p:txBody>
          <a:bodyPr>
            <a:noAutofit/>
          </a:bodyPr>
          <a:lstStyle/>
          <a:p>
            <a:r>
              <a:rPr lang="zh-TW" altLang="en-US" dirty="0">
                <a:latin typeface="ＭＳ Ｐゴシック" panose="020B0600070205080204" pitchFamily="50" charset="-128"/>
                <a:ea typeface="ＭＳ Ｐゴシック" panose="020B0600070205080204" pitchFamily="50" charset="-128"/>
              </a:rPr>
              <a:t>入善洋上風力発電所</a:t>
            </a:r>
            <a:endParaRPr lang="ja-JP" altLang="en-US" dirty="0">
              <a:latin typeface="ＭＳ Ｐゴシック" panose="020B0600070205080204" pitchFamily="50" charset="-128"/>
              <a:ea typeface="ＭＳ Ｐゴシック" panose="020B0600070205080204" pitchFamily="50" charset="-128"/>
            </a:endParaRPr>
          </a:p>
        </p:txBody>
      </p:sp>
      <p:sp>
        <p:nvSpPr>
          <p:cNvPr id="5" name="正方形/長方形 4"/>
          <p:cNvSpPr/>
          <p:nvPr/>
        </p:nvSpPr>
        <p:spPr>
          <a:xfrm>
            <a:off x="279328" y="1844824"/>
            <a:ext cx="8642324" cy="1569660"/>
          </a:xfrm>
          <a:prstGeom prst="rect">
            <a:avLst/>
          </a:prstGeom>
        </p:spPr>
        <p:txBody>
          <a:bodyPr wrap="square">
            <a:spAutoFit/>
          </a:bodyPr>
          <a:lstStyle/>
          <a:p>
            <a:r>
              <a:rPr lang="ja-JP" altLang="en-US" sz="1600" dirty="0">
                <a:latin typeface="HG丸ｺﾞｼｯｸM-PRO" panose="020F0600000000000000" pitchFamily="50" charset="-128"/>
                <a:ea typeface="HG丸ｺﾞｼｯｸM-PRO" panose="020F0600000000000000" pitchFamily="50" charset="-128"/>
              </a:rPr>
              <a:t>入善洋上風力発電所（にゅうぜんようじょうふうりょくはつでんしょ）は、富山県下新川郡入善町横山沖にあるウェンティ・ジャパンにより建設された海上風力発電所です。</a:t>
            </a:r>
            <a:endParaRPr lang="en-US" altLang="ja-JP" sz="1600" dirty="0">
              <a:latin typeface="HG丸ｺﾞｼｯｸM-PRO" panose="020F0600000000000000" pitchFamily="50" charset="-128"/>
              <a:ea typeface="HG丸ｺﾞｼｯｸM-PRO" panose="020F0600000000000000" pitchFamily="50" charset="-128"/>
            </a:endParaRPr>
          </a:p>
          <a:p>
            <a:r>
              <a:rPr lang="ja-JP" altLang="en-US" sz="1600" dirty="0">
                <a:latin typeface="HG丸ｺﾞｼｯｸM-PRO" panose="020F0600000000000000" pitchFamily="50" charset="-128"/>
                <a:ea typeface="HG丸ｺﾞｼｯｸM-PRO" panose="020F0600000000000000" pitchFamily="50" charset="-128"/>
              </a:rPr>
              <a:t>日本初の民間資金による一般海域洋上風力発電事業として整備されています。</a:t>
            </a:r>
          </a:p>
          <a:p>
            <a:r>
              <a:rPr lang="ja-JP" altLang="en-US" sz="1600" dirty="0">
                <a:latin typeface="HG丸ｺﾞｼｯｸM-PRO" panose="020F0600000000000000" pitchFamily="50" charset="-128"/>
                <a:ea typeface="HG丸ｺﾞｼｯｸM-PRO" panose="020F0600000000000000" pitchFamily="50" charset="-128"/>
              </a:rPr>
              <a:t>事業はウェンティ・ジャパンと</a:t>
            </a:r>
            <a:r>
              <a:rPr lang="en-US" altLang="ja-JP" sz="1600" dirty="0">
                <a:latin typeface="HG丸ｺﾞｼｯｸM-PRO" panose="020F0600000000000000" pitchFamily="50" charset="-128"/>
                <a:ea typeface="HG丸ｺﾞｼｯｸM-PRO" panose="020F0600000000000000" pitchFamily="50" charset="-128"/>
              </a:rPr>
              <a:t>JFE</a:t>
            </a:r>
            <a:r>
              <a:rPr lang="ja-JP" altLang="en-US" sz="1600" dirty="0">
                <a:latin typeface="HG丸ｺﾞｼｯｸM-PRO" panose="020F0600000000000000" pitchFamily="50" charset="-128"/>
                <a:ea typeface="HG丸ｺﾞｼｯｸM-PRO" panose="020F0600000000000000" pitchFamily="50" charset="-128"/>
              </a:rPr>
              <a:t>エンジニアリング（東京）、北陸電力でつくる入善マリンウィンド合同会社が手掛けて、建設工事は清水建設が担当しました。</a:t>
            </a:r>
          </a:p>
          <a:p>
            <a:endParaRPr lang="en-US" altLang="ja-JP" sz="1600" dirty="0">
              <a:latin typeface="HG丸ｺﾞｼｯｸM-PRO" panose="020F0600000000000000" pitchFamily="50" charset="-128"/>
              <a:ea typeface="HG丸ｺﾞｼｯｸM-PRO" panose="020F0600000000000000" pitchFamily="50" charset="-128"/>
            </a:endParaRPr>
          </a:p>
        </p:txBody>
      </p:sp>
      <p:pic>
        <p:nvPicPr>
          <p:cNvPr id="1026" name="Picture 2" descr="入善洋上風力発電施設-0">
            <a:extLst>
              <a:ext uri="{FF2B5EF4-FFF2-40B4-BE49-F238E27FC236}">
                <a16:creationId xmlns:a16="http://schemas.microsoft.com/office/drawing/2014/main" id="{53502F8D-F9BE-3B78-CD0B-FF66155CC2C7}"/>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40000"/>
          <a:stretch/>
        </p:blipFill>
        <p:spPr bwMode="auto">
          <a:xfrm>
            <a:off x="367046" y="3344143"/>
            <a:ext cx="6012668" cy="27057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入善洋上風力発電施設-3">
            <a:extLst>
              <a:ext uri="{FF2B5EF4-FFF2-40B4-BE49-F238E27FC236}">
                <a16:creationId xmlns:a16="http://schemas.microsoft.com/office/drawing/2014/main" id="{1A10C992-031A-1890-F451-F7F9571A80C4}"/>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1936" r="5190"/>
          <a:stretch/>
        </p:blipFill>
        <p:spPr bwMode="auto">
          <a:xfrm>
            <a:off x="6596420" y="3358530"/>
            <a:ext cx="2268252" cy="2705700"/>
          </a:xfrm>
          <a:prstGeom prst="rect">
            <a:avLst/>
          </a:prstGeom>
          <a:noFill/>
          <a:extLst>
            <a:ext uri="{909E8E84-426E-40DD-AFC4-6F175D3DCCD1}">
              <a14:hiddenFill xmlns:a14="http://schemas.microsoft.com/office/drawing/2010/main">
                <a:solidFill>
                  <a:srgbClr val="FFFFFF"/>
                </a:solidFill>
              </a14:hiddenFill>
            </a:ext>
          </a:extLst>
        </p:spPr>
      </p:pic>
      <p:sp>
        <p:nvSpPr>
          <p:cNvPr id="12" name="テキスト ボックス 11">
            <a:extLst>
              <a:ext uri="{FF2B5EF4-FFF2-40B4-BE49-F238E27FC236}">
                <a16:creationId xmlns:a16="http://schemas.microsoft.com/office/drawing/2014/main" id="{C37BEB2F-9528-E559-388B-B3E8354ABFBF}"/>
              </a:ext>
            </a:extLst>
          </p:cNvPr>
          <p:cNvSpPr txBox="1"/>
          <p:nvPr/>
        </p:nvSpPr>
        <p:spPr>
          <a:xfrm>
            <a:off x="279328" y="6120825"/>
            <a:ext cx="8497626" cy="584775"/>
          </a:xfrm>
          <a:prstGeom prst="rect">
            <a:avLst/>
          </a:prstGeom>
          <a:solidFill>
            <a:schemeClr val="bg1"/>
          </a:solidFill>
        </p:spPr>
        <p:txBody>
          <a:bodyPr wrap="square">
            <a:spAutoFit/>
          </a:bodyPr>
          <a:lstStyle/>
          <a:p>
            <a:r>
              <a:rPr lang="ja-JP" altLang="en-US" sz="1600" b="0" i="0" dirty="0">
                <a:solidFill>
                  <a:srgbClr val="202122"/>
                </a:solidFill>
                <a:effectLst/>
                <a:latin typeface="HG丸ｺﾞｼｯｸM-PRO" panose="020F0600000000000000" pitchFamily="50" charset="-128"/>
                <a:ea typeface="HG丸ｺﾞｼｯｸM-PRO" panose="020F0600000000000000" pitchFamily="50" charset="-128"/>
              </a:rPr>
              <a:t>入善町沖の水深</a:t>
            </a:r>
            <a:r>
              <a:rPr lang="en-US" altLang="ja-JP" sz="1600" b="0" i="0" dirty="0">
                <a:solidFill>
                  <a:srgbClr val="202122"/>
                </a:solidFill>
                <a:effectLst/>
                <a:latin typeface="HG丸ｺﾞｼｯｸM-PRO" panose="020F0600000000000000" pitchFamily="50" charset="-128"/>
                <a:ea typeface="HG丸ｺﾞｼｯｸM-PRO" panose="020F0600000000000000" pitchFamily="50" charset="-128"/>
              </a:rPr>
              <a:t>10 - 12m</a:t>
            </a:r>
            <a:r>
              <a:rPr lang="ja-JP" altLang="en-US" sz="1600" b="0" i="0" dirty="0">
                <a:solidFill>
                  <a:srgbClr val="202122"/>
                </a:solidFill>
                <a:effectLst/>
                <a:latin typeface="HG丸ｺﾞｼｯｸM-PRO" panose="020F0600000000000000" pitchFamily="50" charset="-128"/>
                <a:ea typeface="HG丸ｺﾞｼｯｸM-PRO" panose="020F0600000000000000" pitchFamily="50" charset="-128"/>
              </a:rPr>
              <a:t>の沿岸から</a:t>
            </a:r>
            <a:r>
              <a:rPr lang="en-US" altLang="ja-JP" sz="1600" b="0" i="0" dirty="0">
                <a:solidFill>
                  <a:srgbClr val="202122"/>
                </a:solidFill>
                <a:effectLst/>
                <a:latin typeface="HG丸ｺﾞｼｯｸM-PRO" panose="020F0600000000000000" pitchFamily="50" charset="-128"/>
                <a:ea typeface="HG丸ｺﾞｼｯｸM-PRO" panose="020F0600000000000000" pitchFamily="50" charset="-128"/>
              </a:rPr>
              <a:t>676m</a:t>
            </a:r>
            <a:r>
              <a:rPr lang="ja-JP" altLang="en-US" sz="1600" b="0" i="0" dirty="0">
                <a:solidFill>
                  <a:srgbClr val="202122"/>
                </a:solidFill>
                <a:effectLst/>
                <a:latin typeface="HG丸ｺﾞｼｯｸM-PRO" panose="020F0600000000000000" pitchFamily="50" charset="-128"/>
                <a:ea typeface="HG丸ｺﾞｼｯｸM-PRO" panose="020F0600000000000000" pitchFamily="50" charset="-128"/>
              </a:rPr>
              <a:t>地点に</a:t>
            </a:r>
            <a:r>
              <a:rPr lang="en-US" altLang="ja-JP" sz="1600" b="0" i="0" dirty="0">
                <a:solidFill>
                  <a:srgbClr val="202122"/>
                </a:solidFill>
                <a:effectLst/>
                <a:latin typeface="HG丸ｺﾞｼｯｸM-PRO" panose="020F0600000000000000" pitchFamily="50" charset="-128"/>
                <a:ea typeface="HG丸ｺﾞｼｯｸM-PRO" panose="020F0600000000000000" pitchFamily="50" charset="-128"/>
              </a:rPr>
              <a:t>2</a:t>
            </a:r>
            <a:r>
              <a:rPr lang="ja-JP" altLang="en-US" sz="1600" b="0" i="0" dirty="0">
                <a:solidFill>
                  <a:srgbClr val="202122"/>
                </a:solidFill>
                <a:effectLst/>
                <a:latin typeface="HG丸ｺﾞｼｯｸM-PRO" panose="020F0600000000000000" pitchFamily="50" charset="-128"/>
                <a:ea typeface="HG丸ｺﾞｼｯｸM-PRO" panose="020F0600000000000000" pitchFamily="50" charset="-128"/>
              </a:rPr>
              <a:t>基、</a:t>
            </a:r>
            <a:r>
              <a:rPr lang="en-US" altLang="ja-JP" sz="1600" b="0" i="0" dirty="0">
                <a:solidFill>
                  <a:srgbClr val="202122"/>
                </a:solidFill>
                <a:effectLst/>
                <a:latin typeface="HG丸ｺﾞｼｯｸM-PRO" panose="020F0600000000000000" pitchFamily="50" charset="-128"/>
                <a:ea typeface="HG丸ｺﾞｼｯｸM-PRO" panose="020F0600000000000000" pitchFamily="50" charset="-128"/>
              </a:rPr>
              <a:t>938m</a:t>
            </a:r>
            <a:r>
              <a:rPr lang="ja-JP" altLang="en-US" sz="1600" b="0" i="0" dirty="0">
                <a:solidFill>
                  <a:srgbClr val="202122"/>
                </a:solidFill>
                <a:effectLst/>
                <a:latin typeface="HG丸ｺﾞｼｯｸM-PRO" panose="020F0600000000000000" pitchFamily="50" charset="-128"/>
                <a:ea typeface="HG丸ｺﾞｼｯｸM-PRO" panose="020F0600000000000000" pitchFamily="50" charset="-128"/>
              </a:rPr>
              <a:t>地点に</a:t>
            </a:r>
            <a:r>
              <a:rPr lang="en-US" altLang="ja-JP" sz="1600" b="0" i="0" dirty="0">
                <a:solidFill>
                  <a:srgbClr val="202122"/>
                </a:solidFill>
                <a:effectLst/>
                <a:latin typeface="HG丸ｺﾞｼｯｸM-PRO" panose="020F0600000000000000" pitchFamily="50" charset="-128"/>
                <a:ea typeface="HG丸ｺﾞｼｯｸM-PRO" panose="020F0600000000000000" pitchFamily="50" charset="-128"/>
              </a:rPr>
              <a:t>1</a:t>
            </a:r>
            <a:r>
              <a:rPr lang="ja-JP" altLang="en-US" sz="1600" b="0" i="0" dirty="0">
                <a:solidFill>
                  <a:srgbClr val="202122"/>
                </a:solidFill>
                <a:effectLst/>
                <a:latin typeface="HG丸ｺﾞｼｯｸM-PRO" panose="020F0600000000000000" pitchFamily="50" charset="-128"/>
                <a:ea typeface="HG丸ｺﾞｼｯｸM-PRO" panose="020F0600000000000000" pitchFamily="50" charset="-128"/>
              </a:rPr>
              <a:t>基設置された。</a:t>
            </a:r>
            <a:br>
              <a:rPr lang="en-US" altLang="ja-JP" sz="1600" b="0" i="0" dirty="0">
                <a:solidFill>
                  <a:srgbClr val="202122"/>
                </a:solidFill>
                <a:effectLst/>
                <a:latin typeface="HG丸ｺﾞｼｯｸM-PRO" panose="020F0600000000000000" pitchFamily="50" charset="-128"/>
                <a:ea typeface="HG丸ｺﾞｼｯｸM-PRO" panose="020F0600000000000000" pitchFamily="50" charset="-128"/>
              </a:rPr>
            </a:br>
            <a:r>
              <a:rPr lang="ja-JP" altLang="en-US" sz="1600" b="0" i="0" dirty="0">
                <a:solidFill>
                  <a:srgbClr val="202122"/>
                </a:solidFill>
                <a:effectLst/>
                <a:latin typeface="HG丸ｺﾞｼｯｸM-PRO" panose="020F0600000000000000" pitchFamily="50" charset="-128"/>
                <a:ea typeface="HG丸ｺﾞｼｯｸM-PRO" panose="020F0600000000000000" pitchFamily="50" charset="-128"/>
              </a:rPr>
              <a:t>高さ</a:t>
            </a:r>
            <a:r>
              <a:rPr lang="en-US" altLang="ja-JP" sz="1600" b="0" i="0" dirty="0">
                <a:solidFill>
                  <a:srgbClr val="202122"/>
                </a:solidFill>
                <a:effectLst/>
                <a:latin typeface="HG丸ｺﾞｼｯｸM-PRO" panose="020F0600000000000000" pitchFamily="50" charset="-128"/>
                <a:ea typeface="HG丸ｺﾞｼｯｸM-PRO" panose="020F0600000000000000" pitchFamily="50" charset="-128"/>
              </a:rPr>
              <a:t>152m</a:t>
            </a:r>
            <a:r>
              <a:rPr lang="ja-JP" altLang="en-US" sz="1600" b="0" i="0" dirty="0">
                <a:solidFill>
                  <a:srgbClr val="202122"/>
                </a:solidFill>
                <a:effectLst/>
                <a:latin typeface="HG丸ｺﾞｼｯｸM-PRO" panose="020F0600000000000000" pitchFamily="50" charset="-128"/>
                <a:ea typeface="HG丸ｺﾞｼｯｸM-PRO" panose="020F0600000000000000" pitchFamily="50" charset="-128"/>
              </a:rPr>
              <a:t>、羽根の直径</a:t>
            </a:r>
            <a:r>
              <a:rPr lang="en-US" altLang="ja-JP" sz="1600" b="0" i="0" dirty="0">
                <a:solidFill>
                  <a:srgbClr val="202122"/>
                </a:solidFill>
                <a:effectLst/>
                <a:latin typeface="HG丸ｺﾞｼｯｸM-PRO" panose="020F0600000000000000" pitchFamily="50" charset="-128"/>
                <a:ea typeface="HG丸ｺﾞｼｯｸM-PRO" panose="020F0600000000000000" pitchFamily="50" charset="-128"/>
              </a:rPr>
              <a:t>133m</a:t>
            </a:r>
            <a:r>
              <a:rPr lang="ja-JP" altLang="en-US" sz="1600" b="0" i="0" dirty="0">
                <a:solidFill>
                  <a:srgbClr val="202122"/>
                </a:solidFill>
                <a:effectLst/>
                <a:latin typeface="HG丸ｺﾞｼｯｸM-PRO" panose="020F0600000000000000" pitchFamily="50" charset="-128"/>
                <a:ea typeface="HG丸ｺﾞｼｯｸM-PRO" panose="020F0600000000000000" pitchFamily="50" charset="-128"/>
              </a:rPr>
              <a:t>、出力</a:t>
            </a:r>
            <a:r>
              <a:rPr lang="en-US" altLang="ja-JP" sz="1600" b="0" i="0" dirty="0">
                <a:solidFill>
                  <a:srgbClr val="202122"/>
                </a:solidFill>
                <a:effectLst/>
                <a:latin typeface="HG丸ｺﾞｼｯｸM-PRO" panose="020F0600000000000000" pitchFamily="50" charset="-128"/>
                <a:ea typeface="HG丸ｺﾞｼｯｸM-PRO" panose="020F0600000000000000" pitchFamily="50" charset="-128"/>
              </a:rPr>
              <a:t>3,000kw</a:t>
            </a:r>
            <a:r>
              <a:rPr lang="ja-JP" altLang="en-US" sz="1600" b="0" i="0" dirty="0">
                <a:solidFill>
                  <a:srgbClr val="202122"/>
                </a:solidFill>
                <a:effectLst/>
                <a:latin typeface="HG丸ｺﾞｼｯｸM-PRO" panose="020F0600000000000000" pitchFamily="50" charset="-128"/>
                <a:ea typeface="HG丸ｺﾞｼｯｸM-PRO" panose="020F0600000000000000" pitchFamily="50" charset="-128"/>
              </a:rPr>
              <a:t>級の風車</a:t>
            </a:r>
            <a:r>
              <a:rPr lang="en-US" altLang="ja-JP" sz="1600" b="0" i="0" dirty="0">
                <a:solidFill>
                  <a:srgbClr val="202122"/>
                </a:solidFill>
                <a:effectLst/>
                <a:latin typeface="HG丸ｺﾞｼｯｸM-PRO" panose="020F0600000000000000" pitchFamily="50" charset="-128"/>
                <a:ea typeface="HG丸ｺﾞｼｯｸM-PRO" panose="020F0600000000000000" pitchFamily="50" charset="-128"/>
              </a:rPr>
              <a:t>3</a:t>
            </a:r>
            <a:r>
              <a:rPr lang="ja-JP" altLang="en-US" sz="1600" b="0" i="0" dirty="0">
                <a:solidFill>
                  <a:srgbClr val="202122"/>
                </a:solidFill>
                <a:effectLst/>
                <a:latin typeface="HG丸ｺﾞｼｯｸM-PRO" panose="020F0600000000000000" pitchFamily="50" charset="-128"/>
                <a:ea typeface="HG丸ｺﾞｼｯｸM-PRO" panose="020F0600000000000000" pitchFamily="50" charset="-128"/>
              </a:rPr>
              <a:t>基。総事業費は約</a:t>
            </a:r>
            <a:r>
              <a:rPr lang="en-US" altLang="ja-JP" sz="1600" b="0" i="0" dirty="0">
                <a:solidFill>
                  <a:srgbClr val="202122"/>
                </a:solidFill>
                <a:effectLst/>
                <a:latin typeface="HG丸ｺﾞｼｯｸM-PRO" panose="020F0600000000000000" pitchFamily="50" charset="-128"/>
                <a:ea typeface="HG丸ｺﾞｼｯｸM-PRO" panose="020F0600000000000000" pitchFamily="50" charset="-128"/>
              </a:rPr>
              <a:t>60</a:t>
            </a:r>
            <a:r>
              <a:rPr lang="ja-JP" altLang="en-US" sz="1600" b="0" i="0" dirty="0">
                <a:solidFill>
                  <a:srgbClr val="202122"/>
                </a:solidFill>
                <a:effectLst/>
                <a:latin typeface="HG丸ｺﾞｼｯｸM-PRO" panose="020F0600000000000000" pitchFamily="50" charset="-128"/>
                <a:ea typeface="HG丸ｺﾞｼｯｸM-PRO" panose="020F0600000000000000" pitchFamily="50" charset="-128"/>
              </a:rPr>
              <a:t>億円。</a:t>
            </a:r>
            <a:endParaRPr lang="ja-JP" altLang="en-US" sz="1600" dirty="0">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994869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026"/>
                                        </p:tgtEl>
                                        <p:attrNameLst>
                                          <p:attrName>style.visibility</p:attrName>
                                        </p:attrNameLst>
                                      </p:cBhvr>
                                      <p:to>
                                        <p:strVal val="visible"/>
                                      </p:to>
                                    </p:set>
                                    <p:animEffect transition="in" filter="fade">
                                      <p:cBhvr>
                                        <p:cTn id="24" dur="500"/>
                                        <p:tgtEl>
                                          <p:spTgt spid="1026"/>
                                        </p:tgtEl>
                                      </p:cBhvr>
                                    </p:animEffect>
                                  </p:childTnLst>
                                </p:cTn>
                              </p:par>
                              <p:par>
                                <p:cTn id="25" presetID="10" presetClass="entr" presetSubtype="0" fill="hold" nodeType="withEffect">
                                  <p:stCondLst>
                                    <p:cond delay="0"/>
                                  </p:stCondLst>
                                  <p:childTnLst>
                                    <p:set>
                                      <p:cBhvr>
                                        <p:cTn id="26" dur="1" fill="hold">
                                          <p:stCondLst>
                                            <p:cond delay="0"/>
                                          </p:stCondLst>
                                        </p:cTn>
                                        <p:tgtEl>
                                          <p:spTgt spid="1028"/>
                                        </p:tgtEl>
                                        <p:attrNameLst>
                                          <p:attrName>style.visibility</p:attrName>
                                        </p:attrNameLst>
                                      </p:cBhvr>
                                      <p:to>
                                        <p:strVal val="visible"/>
                                      </p:to>
                                    </p:set>
                                    <p:animEffect transition="in" filter="fade">
                                      <p:cBhvr>
                                        <p:cTn id="27" dur="500"/>
                                        <p:tgtEl>
                                          <p:spTgt spid="102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5" grpId="0" uiExpand="1"/>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日本の地熱発電">
            <a:extLst>
              <a:ext uri="{FF2B5EF4-FFF2-40B4-BE49-F238E27FC236}">
                <a16:creationId xmlns:a16="http://schemas.microsoft.com/office/drawing/2014/main" id="{14C4E303-DC8A-372F-985B-1BBBC87195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29" y="3169421"/>
            <a:ext cx="5750024" cy="3688579"/>
          </a:xfrm>
          <a:prstGeom prst="rect">
            <a:avLst/>
          </a:prstGeom>
          <a:noFill/>
          <a:extLst>
            <a:ext uri="{909E8E84-426E-40DD-AFC4-6F175D3DCCD1}">
              <a14:hiddenFill xmlns:a14="http://schemas.microsoft.com/office/drawing/2010/main">
                <a:solidFill>
                  <a:srgbClr val="FFFFFF"/>
                </a:solidFill>
              </a14:hiddenFill>
            </a:ext>
          </a:extLst>
        </p:spPr>
      </p:pic>
      <p:sp>
        <p:nvSpPr>
          <p:cNvPr id="3" name="タイトル 2"/>
          <p:cNvSpPr>
            <a:spLocks noGrp="1"/>
          </p:cNvSpPr>
          <p:nvPr>
            <p:ph type="title"/>
          </p:nvPr>
        </p:nvSpPr>
        <p:spPr>
          <a:xfrm>
            <a:off x="457200" y="152400"/>
            <a:ext cx="8229600" cy="990600"/>
          </a:xfrm>
        </p:spPr>
        <p:txBody>
          <a:bodyPr anchor="ctr"/>
          <a:lstStyle/>
          <a:p>
            <a:r>
              <a:rPr lang="en-US" altLang="ja-JP" dirty="0"/>
              <a:t>1.</a:t>
            </a:r>
            <a:r>
              <a:rPr lang="ja-JP" altLang="en-US" dirty="0"/>
              <a:t>再生可能エネルギーによる発電</a:t>
            </a:r>
          </a:p>
        </p:txBody>
      </p:sp>
      <p:sp>
        <p:nvSpPr>
          <p:cNvPr id="2" name="コンテンツ プレースホルダー 1"/>
          <p:cNvSpPr>
            <a:spLocks noGrp="1"/>
          </p:cNvSpPr>
          <p:nvPr>
            <p:ph sz="quarter" idx="1"/>
          </p:nvPr>
        </p:nvSpPr>
        <p:spPr>
          <a:xfrm>
            <a:off x="457200" y="1219200"/>
            <a:ext cx="8229600" cy="4937760"/>
          </a:xfrm>
        </p:spPr>
        <p:txBody>
          <a:bodyPr>
            <a:normAutofit/>
          </a:bodyPr>
          <a:lstStyle/>
          <a:p>
            <a:r>
              <a:rPr lang="ja-JP" altLang="en-US" dirty="0"/>
              <a:t>日本の地熱発電の概要</a:t>
            </a:r>
          </a:p>
        </p:txBody>
      </p:sp>
      <p:sp>
        <p:nvSpPr>
          <p:cNvPr id="5" name="正方形/長方形 4"/>
          <p:cNvSpPr/>
          <p:nvPr/>
        </p:nvSpPr>
        <p:spPr>
          <a:xfrm>
            <a:off x="263744" y="1844310"/>
            <a:ext cx="8880256" cy="1323439"/>
          </a:xfrm>
          <a:prstGeom prst="rect">
            <a:avLst/>
          </a:prstGeom>
        </p:spPr>
        <p:txBody>
          <a:bodyPr wrap="square">
            <a:spAutoFit/>
          </a:bodyPr>
          <a:lstStyle/>
          <a:p>
            <a:r>
              <a:rPr lang="ja-JP" altLang="en-US" sz="1600" dirty="0">
                <a:latin typeface="HG丸ｺﾞｼｯｸM-PRO" panose="020F0600000000000000" pitchFamily="50" charset="-128"/>
                <a:ea typeface="HG丸ｺﾞｼｯｸM-PRO" panose="020F0600000000000000" pitchFamily="50" charset="-128"/>
              </a:rPr>
              <a:t>日本の地熱発電所は、火山や地熱地域の分布から東北と九州に集中しています。</a:t>
            </a:r>
            <a:endParaRPr lang="en-US" altLang="ja-JP" sz="1600" dirty="0">
              <a:latin typeface="HG丸ｺﾞｼｯｸM-PRO" panose="020F0600000000000000" pitchFamily="50" charset="-128"/>
              <a:ea typeface="HG丸ｺﾞｼｯｸM-PRO" panose="020F0600000000000000" pitchFamily="50" charset="-128"/>
            </a:endParaRPr>
          </a:p>
          <a:p>
            <a:r>
              <a:rPr lang="ja-JP" altLang="en-US" sz="1600" dirty="0">
                <a:latin typeface="HG丸ｺﾞｼｯｸM-PRO" panose="020F0600000000000000" pitchFamily="50" charset="-128"/>
                <a:ea typeface="HG丸ｺﾞｼｯｸM-PRO" panose="020F0600000000000000" pitchFamily="50" charset="-128"/>
              </a:rPr>
              <a:t>全国の地熱発電所の発電設備容量を合計すると約</a:t>
            </a:r>
            <a:r>
              <a:rPr lang="en-US" altLang="ja-JP" sz="1600" dirty="0">
                <a:latin typeface="HG丸ｺﾞｼｯｸM-PRO" panose="020F0600000000000000" pitchFamily="50" charset="-128"/>
                <a:ea typeface="HG丸ｺﾞｼｯｸM-PRO" panose="020F0600000000000000" pitchFamily="50" charset="-128"/>
              </a:rPr>
              <a:t>54</a:t>
            </a:r>
            <a:r>
              <a:rPr lang="ja-JP" altLang="en-US" sz="1600" dirty="0">
                <a:latin typeface="HG丸ｺﾞｼｯｸM-PRO" panose="020F0600000000000000" pitchFamily="50" charset="-128"/>
                <a:ea typeface="HG丸ｺﾞｼｯｸM-PRO" panose="020F0600000000000000" pitchFamily="50" charset="-128"/>
              </a:rPr>
              <a:t>万</a:t>
            </a:r>
            <a:r>
              <a:rPr lang="en-US" altLang="ja-JP" sz="1600" dirty="0">
                <a:latin typeface="HG丸ｺﾞｼｯｸM-PRO" panose="020F0600000000000000" pitchFamily="50" charset="-128"/>
                <a:ea typeface="HG丸ｺﾞｼｯｸM-PRO" panose="020F0600000000000000" pitchFamily="50" charset="-128"/>
              </a:rPr>
              <a:t>kW</a:t>
            </a:r>
            <a:r>
              <a:rPr lang="ja-JP" altLang="en-US" sz="1600" dirty="0">
                <a:latin typeface="HG丸ｺﾞｼｯｸM-PRO" panose="020F0600000000000000" pitchFamily="50" charset="-128"/>
                <a:ea typeface="HG丸ｺﾞｼｯｸM-PRO" panose="020F0600000000000000" pitchFamily="50" charset="-128"/>
              </a:rPr>
              <a:t>、発電電力量</a:t>
            </a:r>
            <a:r>
              <a:rPr lang="en-US" altLang="ja-JP" sz="1600" dirty="0">
                <a:latin typeface="HG丸ｺﾞｼｯｸM-PRO" panose="020F0600000000000000" pitchFamily="50" charset="-128"/>
                <a:ea typeface="HG丸ｺﾞｼｯｸM-PRO" panose="020F0600000000000000" pitchFamily="50" charset="-128"/>
              </a:rPr>
              <a:t>2,472GWh(2019</a:t>
            </a:r>
            <a:r>
              <a:rPr lang="ja-JP" altLang="en-US" sz="1600" dirty="0">
                <a:latin typeface="HG丸ｺﾞｼｯｸM-PRO" panose="020F0600000000000000" pitchFamily="50" charset="-128"/>
                <a:ea typeface="HG丸ｺﾞｼｯｸM-PRO" panose="020F0600000000000000" pitchFamily="50" charset="-128"/>
              </a:rPr>
              <a:t>年度</a:t>
            </a:r>
            <a:r>
              <a:rPr lang="en-US" altLang="ja-JP" sz="1600" dirty="0">
                <a:latin typeface="HG丸ｺﾞｼｯｸM-PRO" panose="020F0600000000000000" pitchFamily="50" charset="-128"/>
                <a:ea typeface="HG丸ｺﾞｼｯｸM-PRO" panose="020F0600000000000000" pitchFamily="50" charset="-128"/>
              </a:rPr>
              <a:t>)</a:t>
            </a:r>
            <a:r>
              <a:rPr lang="ja-JP" altLang="en-US" sz="1600" dirty="0">
                <a:latin typeface="HG丸ｺﾞｼｯｸM-PRO" panose="020F0600000000000000" pitchFamily="50" charset="-128"/>
                <a:ea typeface="HG丸ｺﾞｼｯｸM-PRO" panose="020F0600000000000000" pitchFamily="50" charset="-128"/>
              </a:rPr>
              <a:t>となっており、日本の電力需要の約</a:t>
            </a:r>
            <a:r>
              <a:rPr lang="en-US" altLang="ja-JP" sz="1600" dirty="0">
                <a:latin typeface="HG丸ｺﾞｼｯｸM-PRO" panose="020F0600000000000000" pitchFamily="50" charset="-128"/>
                <a:ea typeface="HG丸ｺﾞｼｯｸM-PRO" panose="020F0600000000000000" pitchFamily="50" charset="-128"/>
              </a:rPr>
              <a:t>0.2%</a:t>
            </a:r>
            <a:r>
              <a:rPr lang="ja-JP" altLang="en-US" sz="1600" dirty="0">
                <a:latin typeface="HG丸ｺﾞｼｯｸM-PRO" panose="020F0600000000000000" pitchFamily="50" charset="-128"/>
                <a:ea typeface="HG丸ｺﾞｼｯｸM-PRO" panose="020F0600000000000000" pitchFamily="50" charset="-128"/>
              </a:rPr>
              <a:t>を賄っています。</a:t>
            </a:r>
            <a:br>
              <a:rPr lang="en-US" altLang="ja-JP" sz="1600" dirty="0">
                <a:latin typeface="HG丸ｺﾞｼｯｸM-PRO" panose="020F0600000000000000" pitchFamily="50" charset="-128"/>
                <a:ea typeface="HG丸ｺﾞｼｯｸM-PRO" panose="020F0600000000000000" pitchFamily="50" charset="-128"/>
              </a:rPr>
            </a:br>
            <a:r>
              <a:rPr lang="ja-JP" altLang="en-US" sz="1600" dirty="0">
                <a:latin typeface="HG丸ｺﾞｼｯｸM-PRO" panose="020F0600000000000000" pitchFamily="50" charset="-128"/>
                <a:ea typeface="HG丸ｺﾞｼｯｸM-PRO" panose="020F0600000000000000" pitchFamily="50" charset="-128"/>
              </a:rPr>
              <a:t>国内最大の発電所は大分県の八丁原発電所で、</a:t>
            </a:r>
            <a:r>
              <a:rPr lang="en-US" altLang="ja-JP" sz="1600" dirty="0">
                <a:latin typeface="HG丸ｺﾞｼｯｸM-PRO" panose="020F0600000000000000" pitchFamily="50" charset="-128"/>
                <a:ea typeface="HG丸ｺﾞｼｯｸM-PRO" panose="020F0600000000000000" pitchFamily="50" charset="-128"/>
              </a:rPr>
              <a:t>11</a:t>
            </a:r>
            <a:r>
              <a:rPr lang="ja-JP" altLang="en-US" sz="1600" dirty="0">
                <a:latin typeface="HG丸ｺﾞｼｯｸM-PRO" panose="020F0600000000000000" pitchFamily="50" charset="-128"/>
                <a:ea typeface="HG丸ｺﾞｼｯｸM-PRO" panose="020F0600000000000000" pitchFamily="50" charset="-128"/>
              </a:rPr>
              <a:t>万</a:t>
            </a:r>
            <a:r>
              <a:rPr lang="en-US" altLang="ja-JP" sz="1600" dirty="0">
                <a:latin typeface="HG丸ｺﾞｼｯｸM-PRO" panose="020F0600000000000000" pitchFamily="50" charset="-128"/>
                <a:ea typeface="HG丸ｺﾞｼｯｸM-PRO" panose="020F0600000000000000" pitchFamily="50" charset="-128"/>
              </a:rPr>
              <a:t>kW</a:t>
            </a:r>
            <a:r>
              <a:rPr lang="ja-JP" altLang="en-US" sz="1600" dirty="0">
                <a:latin typeface="HG丸ｺﾞｼｯｸM-PRO" panose="020F0600000000000000" pitchFamily="50" charset="-128"/>
                <a:ea typeface="HG丸ｺﾞｼｯｸM-PRO" panose="020F0600000000000000" pitchFamily="50" charset="-128"/>
              </a:rPr>
              <a:t>。国内で初めて商用運転を開始してから</a:t>
            </a:r>
            <a:r>
              <a:rPr lang="en-US" altLang="ja-JP" sz="1600" dirty="0">
                <a:latin typeface="HG丸ｺﾞｼｯｸM-PRO" panose="020F0600000000000000" pitchFamily="50" charset="-128"/>
                <a:ea typeface="HG丸ｺﾞｼｯｸM-PRO" panose="020F0600000000000000" pitchFamily="50" charset="-128"/>
              </a:rPr>
              <a:t>50</a:t>
            </a:r>
            <a:r>
              <a:rPr lang="ja-JP" altLang="en-US" sz="1600" dirty="0">
                <a:latin typeface="HG丸ｺﾞｼｯｸM-PRO" panose="020F0600000000000000" pitchFamily="50" charset="-128"/>
                <a:ea typeface="HG丸ｺﾞｼｯｸM-PRO" panose="020F0600000000000000" pitchFamily="50" charset="-128"/>
              </a:rPr>
              <a:t>年以上の歴史を誇る岩手県の松川地熱発電所などがあります。</a:t>
            </a:r>
          </a:p>
        </p:txBody>
      </p:sp>
      <p:pic>
        <p:nvPicPr>
          <p:cNvPr id="6" name="Picture 4" descr="八丁原発電所">
            <a:extLst>
              <a:ext uri="{FF2B5EF4-FFF2-40B4-BE49-F238E27FC236}">
                <a16:creationId xmlns:a16="http://schemas.microsoft.com/office/drawing/2014/main" id="{F8A470D1-D8D0-EC4E-B67E-C7BE8DC2B72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20072" y="3753817"/>
            <a:ext cx="3536541" cy="2519786"/>
          </a:xfrm>
          <a:prstGeom prst="rect">
            <a:avLst/>
          </a:prstGeom>
          <a:noFill/>
          <a:extLst>
            <a:ext uri="{909E8E84-426E-40DD-AFC4-6F175D3DCCD1}">
              <a14:hiddenFill xmlns:a14="http://schemas.microsoft.com/office/drawing/2010/main">
                <a:solidFill>
                  <a:srgbClr val="FFFFFF"/>
                </a:solidFill>
              </a14:hiddenFill>
            </a:ext>
          </a:extLst>
        </p:spPr>
      </p:pic>
      <p:sp>
        <p:nvSpPr>
          <p:cNvPr id="8" name="テキスト ボックス 7">
            <a:extLst>
              <a:ext uri="{FF2B5EF4-FFF2-40B4-BE49-F238E27FC236}">
                <a16:creationId xmlns:a16="http://schemas.microsoft.com/office/drawing/2014/main" id="{6FF038C1-A149-1D70-1A34-CB0F023949D6}"/>
              </a:ext>
            </a:extLst>
          </p:cNvPr>
          <p:cNvSpPr txBox="1"/>
          <p:nvPr/>
        </p:nvSpPr>
        <p:spPr>
          <a:xfrm>
            <a:off x="5868144" y="6309320"/>
            <a:ext cx="2711809" cy="307777"/>
          </a:xfrm>
          <a:prstGeom prst="rect">
            <a:avLst/>
          </a:prstGeom>
          <a:noFill/>
        </p:spPr>
        <p:txBody>
          <a:bodyPr wrap="square">
            <a:spAutoFit/>
          </a:bodyPr>
          <a:lstStyle/>
          <a:p>
            <a:r>
              <a:rPr lang="zh-TW" altLang="en-US" sz="1400" dirty="0"/>
              <a:t>八丁原発電所</a:t>
            </a:r>
            <a:r>
              <a:rPr lang="en-US" altLang="ja-JP" sz="1400" dirty="0"/>
              <a:t>(</a:t>
            </a:r>
            <a:r>
              <a:rPr lang="zh-TW" altLang="en-US" sz="1400" dirty="0"/>
              <a:t>出力</a:t>
            </a:r>
            <a:r>
              <a:rPr lang="en-US" altLang="zh-TW" sz="1400" dirty="0"/>
              <a:t>11</a:t>
            </a:r>
            <a:r>
              <a:rPr lang="ja-JP" altLang="en-US" sz="1400" dirty="0"/>
              <a:t>万</a:t>
            </a:r>
            <a:r>
              <a:rPr lang="en-US" altLang="zh-TW" sz="1400" dirty="0"/>
              <a:t>kW</a:t>
            </a:r>
            <a:r>
              <a:rPr lang="zh-TW" altLang="en-US" sz="1400" dirty="0"/>
              <a:t>）</a:t>
            </a:r>
            <a:endParaRPr lang="ja-JP" altLang="en-US" sz="1400" dirty="0"/>
          </a:p>
        </p:txBody>
      </p:sp>
    </p:spTree>
    <p:extLst>
      <p:ext uri="{BB962C8B-B14F-4D97-AF65-F5344CB8AC3E}">
        <p14:creationId xmlns:p14="http://schemas.microsoft.com/office/powerpoint/2010/main" val="1380874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Effect transition="in" filter="wipe(up)">
                                      <p:cBhvr>
                                        <p:cTn id="19" dur="500"/>
                                        <p:tgtEl>
                                          <p:spTgt spid="5">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5">
                                            <p:txEl>
                                              <p:pRg st="1" end="1"/>
                                            </p:txEl>
                                          </p:spTgt>
                                        </p:tgtEl>
                                        <p:attrNameLst>
                                          <p:attrName>style.visibility</p:attrName>
                                        </p:attrNameLst>
                                      </p:cBhvr>
                                      <p:to>
                                        <p:strVal val="visible"/>
                                      </p:to>
                                    </p:set>
                                    <p:animEffect transition="in" filter="wipe(up)">
                                      <p:cBhvr>
                                        <p:cTn id="24" dur="500"/>
                                        <p:tgtEl>
                                          <p:spTgt spid="5">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5" grpId="0" build="p"/>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457200" y="152400"/>
            <a:ext cx="8229600" cy="990600"/>
          </a:xfrm>
        </p:spPr>
        <p:txBody>
          <a:bodyPr anchor="ctr"/>
          <a:lstStyle/>
          <a:p>
            <a:r>
              <a:rPr lang="en-US" altLang="ja-JP" dirty="0"/>
              <a:t>1.</a:t>
            </a:r>
            <a:r>
              <a:rPr lang="ja-JP" altLang="en-US" dirty="0"/>
              <a:t>再生可能エネルギーによる発電</a:t>
            </a:r>
          </a:p>
        </p:txBody>
      </p:sp>
      <p:sp>
        <p:nvSpPr>
          <p:cNvPr id="2" name="コンテンツ プレースホルダー 1"/>
          <p:cNvSpPr>
            <a:spLocks noGrp="1"/>
          </p:cNvSpPr>
          <p:nvPr>
            <p:ph sz="quarter" idx="1"/>
          </p:nvPr>
        </p:nvSpPr>
        <p:spPr>
          <a:xfrm>
            <a:off x="457200" y="1219200"/>
            <a:ext cx="8229600" cy="4937760"/>
          </a:xfrm>
        </p:spPr>
        <p:txBody>
          <a:bodyPr>
            <a:normAutofit/>
          </a:bodyPr>
          <a:lstStyle/>
          <a:p>
            <a:r>
              <a:rPr lang="ja-JP" altLang="en-US" dirty="0"/>
              <a:t>日本の地熱発電所一覧（１）</a:t>
            </a:r>
          </a:p>
        </p:txBody>
      </p:sp>
      <p:graphicFrame>
        <p:nvGraphicFramePr>
          <p:cNvPr id="4" name="表 3">
            <a:extLst>
              <a:ext uri="{FF2B5EF4-FFF2-40B4-BE49-F238E27FC236}">
                <a16:creationId xmlns:a16="http://schemas.microsoft.com/office/drawing/2014/main" id="{1C81F299-DD73-1C74-3D7C-23071D5401D4}"/>
              </a:ext>
            </a:extLst>
          </p:cNvPr>
          <p:cNvGraphicFramePr>
            <a:graphicFrameLocks noGrp="1"/>
          </p:cNvGraphicFramePr>
          <p:nvPr>
            <p:extLst>
              <p:ext uri="{D42A27DB-BD31-4B8C-83A1-F6EECF244321}">
                <p14:modId xmlns:p14="http://schemas.microsoft.com/office/powerpoint/2010/main" val="921288724"/>
              </p:ext>
            </p:extLst>
          </p:nvPr>
        </p:nvGraphicFramePr>
        <p:xfrm>
          <a:off x="160648" y="1808397"/>
          <a:ext cx="8822704" cy="4066852"/>
        </p:xfrm>
        <a:graphic>
          <a:graphicData uri="http://schemas.openxmlformats.org/drawingml/2006/table">
            <a:tbl>
              <a:tblPr firstRow="1" bandRow="1">
                <a:tableStyleId>{5C22544A-7EE6-4342-B048-85BDC9FD1C3A}</a:tableStyleId>
              </a:tblPr>
              <a:tblGrid>
                <a:gridCol w="1951992">
                  <a:extLst>
                    <a:ext uri="{9D8B030D-6E8A-4147-A177-3AD203B41FA5}">
                      <a16:colId xmlns:a16="http://schemas.microsoft.com/office/drawing/2014/main" val="2199166983"/>
                    </a:ext>
                  </a:extLst>
                </a:gridCol>
                <a:gridCol w="720080">
                  <a:extLst>
                    <a:ext uri="{9D8B030D-6E8A-4147-A177-3AD203B41FA5}">
                      <a16:colId xmlns:a16="http://schemas.microsoft.com/office/drawing/2014/main" val="2733206740"/>
                    </a:ext>
                  </a:extLst>
                </a:gridCol>
                <a:gridCol w="803176">
                  <a:extLst>
                    <a:ext uri="{9D8B030D-6E8A-4147-A177-3AD203B41FA5}">
                      <a16:colId xmlns:a16="http://schemas.microsoft.com/office/drawing/2014/main" val="2809152647"/>
                    </a:ext>
                  </a:extLst>
                </a:gridCol>
                <a:gridCol w="1268230">
                  <a:extLst>
                    <a:ext uri="{9D8B030D-6E8A-4147-A177-3AD203B41FA5}">
                      <a16:colId xmlns:a16="http://schemas.microsoft.com/office/drawing/2014/main" val="93915488"/>
                    </a:ext>
                  </a:extLst>
                </a:gridCol>
                <a:gridCol w="170826">
                  <a:extLst>
                    <a:ext uri="{9D8B030D-6E8A-4147-A177-3AD203B41FA5}">
                      <a16:colId xmlns:a16="http://schemas.microsoft.com/office/drawing/2014/main" val="1686350041"/>
                    </a:ext>
                  </a:extLst>
                </a:gridCol>
                <a:gridCol w="1504965">
                  <a:extLst>
                    <a:ext uri="{9D8B030D-6E8A-4147-A177-3AD203B41FA5}">
                      <a16:colId xmlns:a16="http://schemas.microsoft.com/office/drawing/2014/main" val="3835030141"/>
                    </a:ext>
                  </a:extLst>
                </a:gridCol>
                <a:gridCol w="595347">
                  <a:extLst>
                    <a:ext uri="{9D8B030D-6E8A-4147-A177-3AD203B41FA5}">
                      <a16:colId xmlns:a16="http://schemas.microsoft.com/office/drawing/2014/main" val="145773445"/>
                    </a:ext>
                  </a:extLst>
                </a:gridCol>
                <a:gridCol w="407922">
                  <a:extLst>
                    <a:ext uri="{9D8B030D-6E8A-4147-A177-3AD203B41FA5}">
                      <a16:colId xmlns:a16="http://schemas.microsoft.com/office/drawing/2014/main" val="1322059532"/>
                    </a:ext>
                  </a:extLst>
                </a:gridCol>
                <a:gridCol w="948150">
                  <a:extLst>
                    <a:ext uri="{9D8B030D-6E8A-4147-A177-3AD203B41FA5}">
                      <a16:colId xmlns:a16="http://schemas.microsoft.com/office/drawing/2014/main" val="2306553887"/>
                    </a:ext>
                  </a:extLst>
                </a:gridCol>
                <a:gridCol w="452016">
                  <a:extLst>
                    <a:ext uri="{9D8B030D-6E8A-4147-A177-3AD203B41FA5}">
                      <a16:colId xmlns:a16="http://schemas.microsoft.com/office/drawing/2014/main" val="1645721262"/>
                    </a:ext>
                  </a:extLst>
                </a:gridCol>
              </a:tblGrid>
              <a:tr h="576064">
                <a:tc>
                  <a:txBody>
                    <a:bodyPr/>
                    <a:lstStyle/>
                    <a:p>
                      <a:pPr algn="ctr" fontAlgn="ctr"/>
                      <a:r>
                        <a:rPr lang="ja-JP" altLang="en-US" sz="1100" u="none" strike="noStrike" dirty="0">
                          <a:effectLst/>
                        </a:rPr>
                        <a:t>発電所名</a:t>
                      </a:r>
                      <a:endParaRPr lang="ja-JP" altLang="en-US" sz="1100" b="1" i="0" u="none" strike="noStrike" dirty="0">
                        <a:solidFill>
                          <a:srgbClr val="FFFFFF"/>
                        </a:solidFill>
                        <a:effectLst/>
                        <a:latin typeface="メイリオ" panose="020B0604030504040204" pitchFamily="50" charset="-128"/>
                        <a:ea typeface="メイリオ" panose="020B0604030504040204" pitchFamily="50" charset="-128"/>
                      </a:endParaRPr>
                    </a:p>
                  </a:txBody>
                  <a:tcPr marL="8145" marR="8145" marT="8145" marB="0" anchor="ctr"/>
                </a:tc>
                <a:tc gridSpan="2">
                  <a:txBody>
                    <a:bodyPr/>
                    <a:lstStyle/>
                    <a:p>
                      <a:pPr algn="ctr" fontAlgn="ctr">
                        <a:tabLst>
                          <a:tab pos="1079500" algn="l"/>
                        </a:tabLst>
                      </a:pPr>
                      <a:r>
                        <a:rPr lang="ja-JP" altLang="en-US" sz="1100" u="none" strike="noStrike" dirty="0">
                          <a:effectLst/>
                        </a:rPr>
                        <a:t>所在地</a:t>
                      </a:r>
                      <a:endParaRPr lang="ja-JP" altLang="en-US" sz="1100" b="1" i="0" u="none" strike="noStrike" dirty="0">
                        <a:solidFill>
                          <a:srgbClr val="FFFFFF"/>
                        </a:solidFill>
                        <a:effectLst/>
                        <a:latin typeface="メイリオ" panose="020B0604030504040204" pitchFamily="50" charset="-128"/>
                        <a:ea typeface="メイリオ" panose="020B0604030504040204" pitchFamily="50" charset="-128"/>
                      </a:endParaRPr>
                    </a:p>
                  </a:txBody>
                  <a:tcPr marL="96532" marR="96532" marT="48266" marB="48266" anchor="ctr"/>
                </a:tc>
                <a:tc hMerge="1">
                  <a:txBody>
                    <a:bodyPr/>
                    <a:lstStyle/>
                    <a:p>
                      <a:endParaRPr kumimoji="1" lang="ja-JP" altLang="en-US"/>
                    </a:p>
                  </a:txBody>
                  <a:tcPr/>
                </a:tc>
                <a:tc gridSpan="2">
                  <a:txBody>
                    <a:bodyPr/>
                    <a:lstStyle/>
                    <a:p>
                      <a:pPr algn="ctr" fontAlgn="ctr"/>
                      <a:r>
                        <a:rPr lang="ja-JP" altLang="en-US" sz="1100" u="none" strike="noStrike">
                          <a:effectLst/>
                        </a:rPr>
                        <a:t>発電</a:t>
                      </a:r>
                      <a:endParaRPr lang="ja-JP" altLang="en-US" sz="1100" b="1" i="0" u="none" strike="noStrike">
                        <a:solidFill>
                          <a:srgbClr val="FFFFFF"/>
                        </a:solidFill>
                        <a:effectLst/>
                        <a:latin typeface="メイリオ" panose="020B0604030504040204" pitchFamily="50" charset="-128"/>
                        <a:ea typeface="メイリオ" panose="020B0604030504040204" pitchFamily="50" charset="-128"/>
                      </a:endParaRPr>
                    </a:p>
                  </a:txBody>
                  <a:tcPr marL="8145" marR="8145" marT="8145" marB="0" anchor="ctr"/>
                </a:tc>
                <a:tc hMerge="1">
                  <a:txBody>
                    <a:bodyPr/>
                    <a:lstStyle/>
                    <a:p>
                      <a:pPr algn="ctr" fontAlgn="ctr"/>
                      <a:r>
                        <a:rPr lang="ja-JP" altLang="en-US" sz="1100" u="none" strike="noStrike">
                          <a:effectLst/>
                        </a:rPr>
                        <a:t>蒸気・熱水供給</a:t>
                      </a:r>
                      <a:endParaRPr lang="ja-JP" altLang="en-US" sz="1100" b="1" i="0" u="none" strike="noStrike">
                        <a:solidFill>
                          <a:srgbClr val="FFFFFF"/>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ctr" fontAlgn="ctr"/>
                      <a:r>
                        <a:rPr lang="ja-JP" altLang="en-US" sz="1100" u="none" strike="noStrike" dirty="0">
                          <a:effectLst/>
                        </a:rPr>
                        <a:t>蒸気・熱水供給</a:t>
                      </a:r>
                      <a:endParaRPr lang="ja-JP" altLang="en-US" sz="1100" b="1" i="0" u="none" strike="noStrike" dirty="0">
                        <a:solidFill>
                          <a:srgbClr val="FFFFFF"/>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ctr" fontAlgn="ctr"/>
                      <a:r>
                        <a:rPr lang="zh-TW" altLang="en-US" sz="1100" u="none" strike="noStrike">
                          <a:effectLst/>
                        </a:rPr>
                        <a:t>設備容量（</a:t>
                      </a:r>
                      <a:r>
                        <a:rPr lang="en-US" altLang="zh-TW" sz="1100" u="none" strike="noStrike" dirty="0">
                          <a:effectLst/>
                        </a:rPr>
                        <a:t>kW</a:t>
                      </a:r>
                      <a:r>
                        <a:rPr lang="zh-TW" altLang="en-US" sz="1100" u="none" strike="noStrike">
                          <a:effectLst/>
                        </a:rPr>
                        <a:t>）</a:t>
                      </a:r>
                      <a:endParaRPr lang="zh-TW" altLang="en-US" sz="1100" b="1" i="0" u="none" strike="noStrike">
                        <a:solidFill>
                          <a:srgbClr val="FFFFFF"/>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ctr" fontAlgn="ctr"/>
                      <a:r>
                        <a:rPr lang="ja-JP" altLang="en-US" sz="1100" u="none" strike="noStrike">
                          <a:effectLst/>
                        </a:rPr>
                        <a:t>発電方式</a:t>
                      </a:r>
                      <a:endParaRPr lang="ja-JP" altLang="en-US" sz="1100" b="1" i="0" u="none" strike="noStrike">
                        <a:solidFill>
                          <a:srgbClr val="FFFFFF"/>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ctr" fontAlgn="ctr"/>
                      <a:r>
                        <a:rPr lang="ja-JP" altLang="en-US" sz="1100" u="none" strike="noStrike">
                          <a:effectLst/>
                        </a:rPr>
                        <a:t>運転開始日</a:t>
                      </a:r>
                      <a:endParaRPr lang="ja-JP" altLang="en-US" sz="1100" b="1" i="0" u="none" strike="noStrike">
                        <a:solidFill>
                          <a:srgbClr val="FFFFFF"/>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ctr" fontAlgn="ctr"/>
                      <a:r>
                        <a:rPr lang="en-US" sz="1100" u="none" strike="noStrike" dirty="0">
                          <a:effectLst/>
                        </a:rPr>
                        <a:t>FIT</a:t>
                      </a:r>
                      <a:endParaRPr lang="ja-JP" altLang="en-US" sz="1100" b="1" i="0" u="none" strike="noStrike" dirty="0">
                        <a:solidFill>
                          <a:srgbClr val="FFFFFF"/>
                        </a:solidFill>
                        <a:effectLst/>
                        <a:latin typeface="メイリオ" panose="020B0604030504040204" pitchFamily="50" charset="-128"/>
                        <a:ea typeface="メイリオ" panose="020B0604030504040204" pitchFamily="50" charset="-128"/>
                      </a:endParaRPr>
                    </a:p>
                  </a:txBody>
                  <a:tcPr marL="8145" marR="8145" marT="8145" marB="0" anchor="ctr"/>
                </a:tc>
                <a:extLst>
                  <a:ext uri="{0D108BD9-81ED-4DB2-BD59-A6C34878D82A}">
                    <a16:rowId xmlns:a16="http://schemas.microsoft.com/office/drawing/2014/main" val="1313080564"/>
                  </a:ext>
                </a:extLst>
              </a:tr>
              <a:tr h="281452">
                <a:tc>
                  <a:txBody>
                    <a:bodyPr/>
                    <a:lstStyle/>
                    <a:p>
                      <a:pPr algn="l" fontAlgn="t"/>
                      <a:r>
                        <a:rPr lang="ja-JP" altLang="en-US" sz="1100" u="none" strike="noStrike">
                          <a:effectLst/>
                        </a:rPr>
                        <a:t>森発電所</a:t>
                      </a:r>
                      <a:endParaRPr lang="ja-JP" altLang="en-US" sz="1100" b="1" i="0" u="none" strike="noStrike">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ctr" fontAlgn="t"/>
                      <a:r>
                        <a:rPr lang="ja-JP" altLang="en-US" sz="1100" u="none" strike="noStrike" dirty="0">
                          <a:effectLst/>
                        </a:rPr>
                        <a:t>北海道</a:t>
                      </a:r>
                      <a:endParaRPr lang="ja-JP" alt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ctr" fontAlgn="t"/>
                      <a:r>
                        <a:rPr lang="ja-JP" altLang="en-US" sz="1100" u="none" strike="noStrike" dirty="0">
                          <a:effectLst/>
                        </a:rPr>
                        <a:t>森町</a:t>
                      </a:r>
                      <a:endParaRPr lang="ja-JP" alt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gridSpan="3">
                  <a:txBody>
                    <a:bodyPr/>
                    <a:lstStyle/>
                    <a:p>
                      <a:pPr algn="l" fontAlgn="t"/>
                      <a:r>
                        <a:rPr lang="zh-TW" altLang="en-US" sz="1100" u="none" strike="noStrike" dirty="0">
                          <a:effectLst/>
                        </a:rPr>
                        <a:t>北海道電力（株）</a:t>
                      </a:r>
                      <a:endParaRPr lang="zh-TW" alt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96532" marR="96532" marT="48266" marB="48266" anchor="ctr"/>
                </a:tc>
                <a:tc hMerge="1">
                  <a:txBody>
                    <a:bodyPr/>
                    <a:lstStyle/>
                    <a:p>
                      <a:endParaRPr kumimoji="1" lang="ja-JP" altLang="en-US"/>
                    </a:p>
                  </a:txBody>
                  <a:tcPr/>
                </a:tc>
                <a:tc hMerge="1">
                  <a:txBody>
                    <a:bodyPr/>
                    <a:lstStyle/>
                    <a:p>
                      <a:pPr algn="l" fontAlgn="t"/>
                      <a:endParaRPr lang="zh-TW" alt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96532" marR="96532" marT="48266" marB="48266" anchor="ctr"/>
                </a:tc>
                <a:tc>
                  <a:txBody>
                    <a:bodyPr/>
                    <a:lstStyle/>
                    <a:p>
                      <a:pPr algn="r" fontAlgn="t"/>
                      <a:r>
                        <a:rPr lang="en-US" altLang="ja-JP" sz="1100" u="none" strike="noStrike" dirty="0">
                          <a:effectLst/>
                        </a:rPr>
                        <a:t>25,000</a:t>
                      </a:r>
                      <a:endParaRPr lang="en-US" altLang="ja-JP"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ctr" fontAlgn="t"/>
                      <a:r>
                        <a:rPr lang="en-US" sz="1100" u="none" strike="noStrike" dirty="0">
                          <a:effectLst/>
                        </a:rPr>
                        <a:t>DF</a:t>
                      </a:r>
                      <a:endParaRPr 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l" fontAlgn="t"/>
                      <a:r>
                        <a:rPr lang="en-US" altLang="ja-JP" sz="1100" u="none" strike="noStrike" dirty="0">
                          <a:effectLst/>
                        </a:rPr>
                        <a:t>1982.11.26</a:t>
                      </a:r>
                      <a:endParaRPr lang="en-US" altLang="ja-JP"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ctr" fontAlgn="t"/>
                      <a:r>
                        <a:rPr lang="ja-JP" altLang="en-US" sz="1100" u="none" strike="noStrike">
                          <a:effectLst/>
                        </a:rPr>
                        <a:t>　</a:t>
                      </a:r>
                      <a:endParaRPr lang="ja-JP" altLang="en-US" sz="1100" b="0" i="0" u="none" strike="noStrike">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extLst>
                  <a:ext uri="{0D108BD9-81ED-4DB2-BD59-A6C34878D82A}">
                    <a16:rowId xmlns:a16="http://schemas.microsoft.com/office/drawing/2014/main" val="2971488964"/>
                  </a:ext>
                </a:extLst>
              </a:tr>
              <a:tr h="281452">
                <a:tc>
                  <a:txBody>
                    <a:bodyPr/>
                    <a:lstStyle/>
                    <a:p>
                      <a:pPr algn="l" fontAlgn="t"/>
                      <a:r>
                        <a:rPr lang="zh-TW" altLang="en-US" sz="1100" u="none" strike="noStrike">
                          <a:effectLst/>
                        </a:rPr>
                        <a:t>松川地熱発電所</a:t>
                      </a:r>
                      <a:endParaRPr lang="zh-TW" altLang="en-US" sz="1100" b="1" i="0" u="none" strike="noStrike">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rowSpan="3">
                  <a:txBody>
                    <a:bodyPr/>
                    <a:lstStyle/>
                    <a:p>
                      <a:pPr algn="ctr" fontAlgn="t"/>
                      <a:r>
                        <a:rPr lang="ja-JP" altLang="en-US" sz="1100" u="none" strike="noStrike" dirty="0">
                          <a:effectLst/>
                        </a:rPr>
                        <a:t>岩手県</a:t>
                      </a:r>
                      <a:endParaRPr lang="ja-JP" alt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96532" marR="96532" marT="48266" marB="48266" anchor="ctr"/>
                </a:tc>
                <a:tc rowSpan="2">
                  <a:txBody>
                    <a:bodyPr/>
                    <a:lstStyle/>
                    <a:p>
                      <a:pPr marL="0" indent="0" algn="ctr" fontAlgn="t"/>
                      <a:r>
                        <a:rPr lang="ja-JP" altLang="en-US" sz="1100" u="none" strike="noStrike" dirty="0">
                          <a:effectLst/>
                        </a:rPr>
                        <a:t>八幡平市</a:t>
                      </a:r>
                      <a:endParaRPr lang="ja-JP" alt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96532" marR="96532" marT="48266" marB="48266" anchor="ctr"/>
                </a:tc>
                <a:tc gridSpan="3">
                  <a:txBody>
                    <a:bodyPr/>
                    <a:lstStyle/>
                    <a:p>
                      <a:pPr algn="l" fontAlgn="t"/>
                      <a:r>
                        <a:rPr lang="ja-JP" altLang="en-US" sz="1100" u="none" strike="noStrike" dirty="0">
                          <a:effectLst/>
                        </a:rPr>
                        <a:t>東北自然エネルギー（株）</a:t>
                      </a:r>
                      <a:endParaRPr lang="ja-JP" alt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96532" marR="96532" marT="48266" marB="48266" anchor="ctr"/>
                </a:tc>
                <a:tc hMerge="1">
                  <a:txBody>
                    <a:bodyPr/>
                    <a:lstStyle/>
                    <a:p>
                      <a:endParaRPr kumimoji="1" lang="ja-JP" altLang="en-US"/>
                    </a:p>
                  </a:txBody>
                  <a:tcPr/>
                </a:tc>
                <a:tc hMerge="1">
                  <a:txBody>
                    <a:bodyPr/>
                    <a:lstStyle/>
                    <a:p>
                      <a:pPr algn="l" fontAlgn="t"/>
                      <a:endParaRPr lang="ja-JP" alt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96532" marR="96532" marT="48266" marB="48266" anchor="ctr"/>
                </a:tc>
                <a:tc>
                  <a:txBody>
                    <a:bodyPr/>
                    <a:lstStyle/>
                    <a:p>
                      <a:pPr algn="r" fontAlgn="t"/>
                      <a:r>
                        <a:rPr lang="en-US" altLang="ja-JP" sz="1100" u="none" strike="noStrike" dirty="0">
                          <a:effectLst/>
                        </a:rPr>
                        <a:t>23,500</a:t>
                      </a:r>
                      <a:endParaRPr lang="en-US" altLang="ja-JP"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ctr" fontAlgn="t"/>
                      <a:r>
                        <a:rPr lang="en-US" sz="1100" u="none" strike="noStrike" dirty="0">
                          <a:effectLst/>
                        </a:rPr>
                        <a:t>DS</a:t>
                      </a:r>
                      <a:endParaRPr 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l" fontAlgn="t"/>
                      <a:r>
                        <a:rPr lang="en-US" altLang="ja-JP" sz="1100" u="none" strike="noStrike" dirty="0">
                          <a:effectLst/>
                        </a:rPr>
                        <a:t>1966.10.8</a:t>
                      </a:r>
                      <a:endParaRPr lang="en-US" altLang="ja-JP"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ctr" fontAlgn="t"/>
                      <a:r>
                        <a:rPr lang="ja-JP" altLang="en-US" sz="1100" u="none" strike="noStrike">
                          <a:effectLst/>
                        </a:rPr>
                        <a:t>　</a:t>
                      </a:r>
                      <a:endParaRPr lang="ja-JP" altLang="en-US" sz="1100" b="0" i="0" u="none" strike="noStrike">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extLst>
                  <a:ext uri="{0D108BD9-81ED-4DB2-BD59-A6C34878D82A}">
                    <a16:rowId xmlns:a16="http://schemas.microsoft.com/office/drawing/2014/main" val="2507889147"/>
                  </a:ext>
                </a:extLst>
              </a:tr>
              <a:tr h="281452">
                <a:tc>
                  <a:txBody>
                    <a:bodyPr/>
                    <a:lstStyle/>
                    <a:p>
                      <a:pPr algn="l" fontAlgn="t"/>
                      <a:r>
                        <a:rPr lang="zh-TW" altLang="en-US" sz="1100" u="none" strike="noStrike" dirty="0">
                          <a:effectLst/>
                        </a:rPr>
                        <a:t>松尾八幡平地熱発電所</a:t>
                      </a:r>
                      <a:endParaRPr lang="zh-TW" altLang="en-US" sz="1100" b="1"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vMerge="1">
                  <a:txBody>
                    <a:bodyPr/>
                    <a:lstStyle/>
                    <a:p>
                      <a:endParaRPr kumimoji="1" lang="ja-JP" altLang="en-US"/>
                    </a:p>
                  </a:txBody>
                  <a:tcPr/>
                </a:tc>
                <a:tc vMerge="1">
                  <a:txBody>
                    <a:bodyPr/>
                    <a:lstStyle/>
                    <a:p>
                      <a:endParaRPr kumimoji="1" lang="ja-JP" altLang="en-US"/>
                    </a:p>
                  </a:txBody>
                  <a:tcPr/>
                </a:tc>
                <a:tc gridSpan="3">
                  <a:txBody>
                    <a:bodyPr/>
                    <a:lstStyle/>
                    <a:p>
                      <a:pPr algn="l" fontAlgn="t"/>
                      <a:r>
                        <a:rPr lang="zh-TW" altLang="en-US" sz="1100" u="none" strike="noStrike" dirty="0">
                          <a:effectLst/>
                        </a:rPr>
                        <a:t>岩手地熱（株）</a:t>
                      </a:r>
                      <a:endParaRPr lang="zh-TW" alt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96532" marR="96532" marT="48266" marB="48266" anchor="ctr"/>
                </a:tc>
                <a:tc hMerge="1">
                  <a:txBody>
                    <a:bodyPr/>
                    <a:lstStyle/>
                    <a:p>
                      <a:endParaRPr kumimoji="1" lang="ja-JP" altLang="en-US"/>
                    </a:p>
                  </a:txBody>
                  <a:tcPr/>
                </a:tc>
                <a:tc hMerge="1">
                  <a:txBody>
                    <a:bodyPr/>
                    <a:lstStyle/>
                    <a:p>
                      <a:pPr algn="l" fontAlgn="t"/>
                      <a:endParaRPr lang="zh-TW" alt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96532" marR="96532" marT="48266" marB="48266" anchor="ctr"/>
                </a:tc>
                <a:tc>
                  <a:txBody>
                    <a:bodyPr/>
                    <a:lstStyle/>
                    <a:p>
                      <a:pPr algn="r" fontAlgn="t"/>
                      <a:r>
                        <a:rPr lang="en-US" altLang="ja-JP" sz="1100" u="none" strike="noStrike" dirty="0">
                          <a:effectLst/>
                        </a:rPr>
                        <a:t>7,499</a:t>
                      </a:r>
                      <a:endParaRPr lang="en-US" altLang="ja-JP"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ctr" fontAlgn="t"/>
                      <a:r>
                        <a:rPr lang="en-US" sz="1100" u="none" strike="noStrike" dirty="0">
                          <a:effectLst/>
                        </a:rPr>
                        <a:t>SF</a:t>
                      </a:r>
                      <a:endParaRPr 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l" fontAlgn="t"/>
                      <a:r>
                        <a:rPr lang="en-US" altLang="ja-JP" sz="1100" u="none" strike="noStrike" dirty="0">
                          <a:effectLst/>
                        </a:rPr>
                        <a:t>2019.1.29</a:t>
                      </a:r>
                      <a:endParaRPr lang="en-US" altLang="ja-JP"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ctr" fontAlgn="t"/>
                      <a:r>
                        <a:rPr lang="ja-JP" altLang="en-US" sz="1100" u="none" strike="noStrike">
                          <a:effectLst/>
                        </a:rPr>
                        <a:t>◯</a:t>
                      </a:r>
                      <a:endParaRPr lang="ja-JP" altLang="en-US" sz="1100" b="0" i="0" u="none" strike="noStrike">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extLst>
                  <a:ext uri="{0D108BD9-81ED-4DB2-BD59-A6C34878D82A}">
                    <a16:rowId xmlns:a16="http://schemas.microsoft.com/office/drawing/2014/main" val="1790203305"/>
                  </a:ext>
                </a:extLst>
              </a:tr>
              <a:tr h="239430">
                <a:tc>
                  <a:txBody>
                    <a:bodyPr/>
                    <a:lstStyle/>
                    <a:p>
                      <a:pPr algn="l" fontAlgn="t"/>
                      <a:r>
                        <a:rPr lang="zh-TW" altLang="en-US" sz="1100" u="none" strike="noStrike">
                          <a:effectLst/>
                        </a:rPr>
                        <a:t>葛根田地熱発電所</a:t>
                      </a:r>
                      <a:endParaRPr lang="zh-TW" altLang="en-US" sz="1100" b="1" i="0" u="none" strike="noStrike">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vMerge="1">
                  <a:txBody>
                    <a:bodyPr/>
                    <a:lstStyle/>
                    <a:p>
                      <a:endParaRPr kumimoji="1" lang="ja-JP" altLang="en-US"/>
                    </a:p>
                  </a:txBody>
                  <a:tcPr/>
                </a:tc>
                <a:tc>
                  <a:txBody>
                    <a:bodyPr/>
                    <a:lstStyle/>
                    <a:p>
                      <a:pPr algn="ctr" fontAlgn="t"/>
                      <a:r>
                        <a:rPr lang="ja-JP" altLang="en-US" sz="1100" u="none" strike="noStrike" dirty="0">
                          <a:effectLst/>
                        </a:rPr>
                        <a:t>雫石町</a:t>
                      </a:r>
                      <a:endParaRPr lang="ja-JP" alt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marL="0" indent="0" algn="l" rtl="0" eaLnBrk="1" fontAlgn="t" latinLnBrk="0" hangingPunct="1"/>
                      <a:r>
                        <a:rPr kumimoji="1" lang="zh-TW" altLang="en-US" sz="1100" u="none" strike="noStrike" kern="1200" dirty="0">
                          <a:solidFill>
                            <a:schemeClr val="dk1"/>
                          </a:solidFill>
                          <a:effectLst/>
                          <a:latin typeface="+mn-lt"/>
                          <a:ea typeface="+mn-ea"/>
                          <a:cs typeface="+mn-cs"/>
                        </a:rPr>
                        <a:t>東北電力（株）</a:t>
                      </a:r>
                    </a:p>
                  </a:txBody>
                  <a:tcPr marL="8145" marR="8145" marT="8145" marB="0" anchor="ctr"/>
                </a:tc>
                <a:tc gridSpan="2">
                  <a:txBody>
                    <a:bodyPr/>
                    <a:lstStyle/>
                    <a:p>
                      <a:pPr algn="l" fontAlgn="t"/>
                      <a:r>
                        <a:rPr lang="ja-JP" altLang="en-US" sz="1100" u="none" strike="noStrike">
                          <a:effectLst/>
                        </a:rPr>
                        <a:t>東北自然エネルギー（株）</a:t>
                      </a:r>
                      <a:endParaRPr lang="ja-JP" altLang="en-US" sz="1100" b="0" i="0" u="none" strike="noStrike">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hMerge="1">
                  <a:txBody>
                    <a:bodyPr/>
                    <a:lstStyle/>
                    <a:p>
                      <a:pPr algn="l" fontAlgn="t"/>
                      <a:endParaRPr lang="ja-JP" altLang="en-US" sz="1100" b="0" i="0" u="none" strike="noStrike">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r" fontAlgn="t"/>
                      <a:r>
                        <a:rPr lang="en-US" altLang="ja-JP" sz="1100" u="none" strike="noStrike" dirty="0">
                          <a:effectLst/>
                        </a:rPr>
                        <a:t>30,000</a:t>
                      </a:r>
                      <a:endParaRPr lang="en-US" altLang="ja-JP"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ctr" fontAlgn="t"/>
                      <a:r>
                        <a:rPr lang="en-US" sz="1100" u="none" strike="noStrike" dirty="0">
                          <a:effectLst/>
                        </a:rPr>
                        <a:t>SF</a:t>
                      </a:r>
                      <a:endParaRPr 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l" fontAlgn="t"/>
                      <a:r>
                        <a:rPr lang="en-US" altLang="ja-JP" sz="1100" u="none" strike="noStrike" dirty="0">
                          <a:effectLst/>
                        </a:rPr>
                        <a:t>1996.3.1</a:t>
                      </a:r>
                      <a:endParaRPr lang="en-US" altLang="ja-JP"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ctr" fontAlgn="t"/>
                      <a:r>
                        <a:rPr lang="ja-JP" altLang="en-US" sz="1100" u="none" strike="noStrike">
                          <a:effectLst/>
                        </a:rPr>
                        <a:t>　</a:t>
                      </a:r>
                      <a:endParaRPr lang="ja-JP" altLang="en-US" sz="1100" b="0" i="0" u="none" strike="noStrike">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extLst>
                  <a:ext uri="{0D108BD9-81ED-4DB2-BD59-A6C34878D82A}">
                    <a16:rowId xmlns:a16="http://schemas.microsoft.com/office/drawing/2014/main" val="2584622939"/>
                  </a:ext>
                </a:extLst>
              </a:tr>
              <a:tr h="281452">
                <a:tc>
                  <a:txBody>
                    <a:bodyPr/>
                    <a:lstStyle/>
                    <a:p>
                      <a:pPr algn="l" fontAlgn="t"/>
                      <a:r>
                        <a:rPr lang="zh-TW" altLang="en-US" sz="1100" u="none" strike="noStrike">
                          <a:effectLst/>
                        </a:rPr>
                        <a:t>大沼地熱発電所</a:t>
                      </a:r>
                      <a:endParaRPr lang="zh-TW" altLang="en-US" sz="1100" b="1" i="0" u="none" strike="noStrike">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rowSpan="4">
                  <a:txBody>
                    <a:bodyPr/>
                    <a:lstStyle/>
                    <a:p>
                      <a:pPr algn="ctr" fontAlgn="t"/>
                      <a:r>
                        <a:rPr lang="ja-JP" altLang="en-US" sz="1100" u="none" strike="noStrike" dirty="0">
                          <a:effectLst/>
                        </a:rPr>
                        <a:t>秋田県</a:t>
                      </a:r>
                      <a:endParaRPr lang="ja-JP" alt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96532" marR="96532" marT="48266" marB="48266" anchor="ctr"/>
                </a:tc>
                <a:tc rowSpan="2">
                  <a:txBody>
                    <a:bodyPr/>
                    <a:lstStyle/>
                    <a:p>
                      <a:pPr algn="ctr" fontAlgn="t"/>
                      <a:r>
                        <a:rPr lang="ja-JP" altLang="en-US" sz="1100" u="none" strike="noStrike" dirty="0">
                          <a:effectLst/>
                        </a:rPr>
                        <a:t>鹿角市</a:t>
                      </a:r>
                      <a:endParaRPr lang="ja-JP" alt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96532" marR="96532" marT="48266" marB="48266" anchor="ctr"/>
                </a:tc>
                <a:tc gridSpan="3">
                  <a:txBody>
                    <a:bodyPr/>
                    <a:lstStyle/>
                    <a:p>
                      <a:pPr algn="l" fontAlgn="t"/>
                      <a:r>
                        <a:rPr lang="ja-JP" altLang="en-US" sz="1100" u="none" strike="noStrike">
                          <a:effectLst/>
                        </a:rPr>
                        <a:t>三菱マテリアル（株）</a:t>
                      </a:r>
                      <a:endParaRPr lang="ja-JP" altLang="en-US" sz="1100" b="0" i="0" u="none" strike="noStrike">
                        <a:solidFill>
                          <a:srgbClr val="222222"/>
                        </a:solidFill>
                        <a:effectLst/>
                        <a:latin typeface="メイリオ" panose="020B0604030504040204" pitchFamily="50" charset="-128"/>
                        <a:ea typeface="メイリオ" panose="020B0604030504040204" pitchFamily="50" charset="-128"/>
                      </a:endParaRPr>
                    </a:p>
                  </a:txBody>
                  <a:tcPr marL="96532" marR="96532" marT="48266" marB="48266" anchor="ctr"/>
                </a:tc>
                <a:tc hMerge="1">
                  <a:txBody>
                    <a:bodyPr/>
                    <a:lstStyle/>
                    <a:p>
                      <a:endParaRPr kumimoji="1" lang="ja-JP" altLang="en-US"/>
                    </a:p>
                  </a:txBody>
                  <a:tcPr/>
                </a:tc>
                <a:tc hMerge="1">
                  <a:txBody>
                    <a:bodyPr/>
                    <a:lstStyle/>
                    <a:p>
                      <a:pPr algn="l" fontAlgn="t"/>
                      <a:endParaRPr lang="ja-JP" altLang="en-US" sz="1100" b="0" i="0" u="none" strike="noStrike">
                        <a:solidFill>
                          <a:srgbClr val="222222"/>
                        </a:solidFill>
                        <a:effectLst/>
                        <a:latin typeface="メイリオ" panose="020B0604030504040204" pitchFamily="50" charset="-128"/>
                        <a:ea typeface="メイリオ" panose="020B0604030504040204" pitchFamily="50" charset="-128"/>
                      </a:endParaRPr>
                    </a:p>
                  </a:txBody>
                  <a:tcPr marL="96532" marR="96532" marT="48266" marB="48266" anchor="ctr"/>
                </a:tc>
                <a:tc>
                  <a:txBody>
                    <a:bodyPr/>
                    <a:lstStyle/>
                    <a:p>
                      <a:pPr algn="r" fontAlgn="t"/>
                      <a:r>
                        <a:rPr lang="en-US" altLang="ja-JP" sz="1100" u="none" strike="noStrike" dirty="0">
                          <a:effectLst/>
                        </a:rPr>
                        <a:t>10,000</a:t>
                      </a:r>
                      <a:endParaRPr lang="en-US" altLang="ja-JP"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ctr" fontAlgn="t"/>
                      <a:r>
                        <a:rPr lang="en-US" sz="1100" u="none" strike="noStrike" dirty="0">
                          <a:effectLst/>
                        </a:rPr>
                        <a:t>SF</a:t>
                      </a:r>
                      <a:endParaRPr 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l" fontAlgn="t"/>
                      <a:r>
                        <a:rPr lang="en-US" altLang="ja-JP" sz="1100" u="none" strike="noStrike" dirty="0">
                          <a:effectLst/>
                        </a:rPr>
                        <a:t>1974.6.17</a:t>
                      </a:r>
                      <a:endParaRPr lang="en-US" altLang="ja-JP"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ctr" fontAlgn="t"/>
                      <a:r>
                        <a:rPr lang="ja-JP" altLang="en-US" sz="1100" u="none" strike="noStrike">
                          <a:effectLst/>
                        </a:rPr>
                        <a:t>　</a:t>
                      </a:r>
                      <a:endParaRPr lang="ja-JP" altLang="en-US" sz="1100" b="0" i="0" u="none" strike="noStrike">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extLst>
                  <a:ext uri="{0D108BD9-81ED-4DB2-BD59-A6C34878D82A}">
                    <a16:rowId xmlns:a16="http://schemas.microsoft.com/office/drawing/2014/main" val="469433357"/>
                  </a:ext>
                </a:extLst>
              </a:tr>
              <a:tr h="239430">
                <a:tc>
                  <a:txBody>
                    <a:bodyPr/>
                    <a:lstStyle/>
                    <a:p>
                      <a:pPr algn="l" fontAlgn="t"/>
                      <a:r>
                        <a:rPr lang="zh-TW" altLang="en-US" sz="1100" u="none" strike="noStrike">
                          <a:effectLst/>
                        </a:rPr>
                        <a:t>澄川地熱発電所</a:t>
                      </a:r>
                      <a:endParaRPr lang="zh-TW" altLang="en-US" sz="1100" b="1" i="0" u="none" strike="noStrike">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vMerge="1">
                  <a:txBody>
                    <a:bodyPr/>
                    <a:lstStyle/>
                    <a:p>
                      <a:endParaRPr kumimoji="1" lang="ja-JP" altLang="en-US"/>
                    </a:p>
                  </a:txBody>
                  <a:tcPr/>
                </a:tc>
                <a:tc vMerge="1">
                  <a:txBody>
                    <a:bodyPr/>
                    <a:lstStyle/>
                    <a:p>
                      <a:endParaRPr kumimoji="1" lang="ja-JP" altLang="en-US"/>
                    </a:p>
                  </a:txBody>
                  <a:tcPr/>
                </a:tc>
                <a:tc>
                  <a:txBody>
                    <a:bodyPr/>
                    <a:lstStyle/>
                    <a:p>
                      <a:pPr algn="l" fontAlgn="t"/>
                      <a:r>
                        <a:rPr lang="zh-TW" altLang="en-US" sz="1100" u="none" strike="noStrike" dirty="0">
                          <a:effectLst/>
                        </a:rPr>
                        <a:t>東北電力（株）</a:t>
                      </a:r>
                      <a:endParaRPr lang="zh-TW" alt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gridSpan="2">
                  <a:txBody>
                    <a:bodyPr/>
                    <a:lstStyle/>
                    <a:p>
                      <a:pPr algn="l" fontAlgn="t"/>
                      <a:r>
                        <a:rPr lang="ja-JP" altLang="en-US" sz="1100" u="none" strike="noStrike">
                          <a:effectLst/>
                        </a:rPr>
                        <a:t>三菱マテリアル（株）</a:t>
                      </a:r>
                      <a:endParaRPr lang="ja-JP" altLang="en-US" sz="1100" b="0" i="0" u="none" strike="noStrike">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hMerge="1">
                  <a:txBody>
                    <a:bodyPr/>
                    <a:lstStyle/>
                    <a:p>
                      <a:pPr algn="l" fontAlgn="t"/>
                      <a:endParaRPr lang="ja-JP" altLang="en-US" sz="1100" b="0" i="0" u="none" strike="noStrike">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r" fontAlgn="t"/>
                      <a:r>
                        <a:rPr lang="en-US" altLang="ja-JP" sz="1100" u="none" strike="noStrike" dirty="0">
                          <a:effectLst/>
                        </a:rPr>
                        <a:t>50,000</a:t>
                      </a:r>
                      <a:endParaRPr lang="en-US" altLang="ja-JP"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ctr" fontAlgn="t"/>
                      <a:r>
                        <a:rPr lang="en-US" sz="1100" u="none" strike="noStrike" dirty="0">
                          <a:effectLst/>
                        </a:rPr>
                        <a:t>SF</a:t>
                      </a:r>
                      <a:endParaRPr 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l" fontAlgn="t"/>
                      <a:r>
                        <a:rPr lang="en-US" altLang="ja-JP" sz="1100" u="none" strike="noStrike" dirty="0">
                          <a:effectLst/>
                        </a:rPr>
                        <a:t>1995.3.2</a:t>
                      </a:r>
                      <a:endParaRPr lang="en-US" altLang="ja-JP"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ctr" fontAlgn="t"/>
                      <a:r>
                        <a:rPr lang="ja-JP" altLang="en-US" sz="1100" u="none" strike="noStrike">
                          <a:effectLst/>
                        </a:rPr>
                        <a:t>　</a:t>
                      </a:r>
                      <a:endParaRPr lang="ja-JP" altLang="en-US" sz="1100" b="0" i="0" u="none" strike="noStrike">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extLst>
                  <a:ext uri="{0D108BD9-81ED-4DB2-BD59-A6C34878D82A}">
                    <a16:rowId xmlns:a16="http://schemas.microsoft.com/office/drawing/2014/main" val="1779144659"/>
                  </a:ext>
                </a:extLst>
              </a:tr>
              <a:tr h="239430">
                <a:tc>
                  <a:txBody>
                    <a:bodyPr/>
                    <a:lstStyle/>
                    <a:p>
                      <a:pPr algn="l" fontAlgn="t"/>
                      <a:r>
                        <a:rPr lang="ja-JP" altLang="en-US" sz="1100" u="none" strike="noStrike" dirty="0">
                          <a:effectLst/>
                        </a:rPr>
                        <a:t>上の岱地熱発電所</a:t>
                      </a:r>
                      <a:endParaRPr lang="ja-JP" altLang="en-US" sz="1100" b="1"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vMerge="1">
                  <a:txBody>
                    <a:bodyPr/>
                    <a:lstStyle/>
                    <a:p>
                      <a:endParaRPr kumimoji="1" lang="ja-JP" altLang="en-US"/>
                    </a:p>
                  </a:txBody>
                  <a:tcPr/>
                </a:tc>
                <a:tc rowSpan="2">
                  <a:txBody>
                    <a:bodyPr/>
                    <a:lstStyle/>
                    <a:p>
                      <a:pPr algn="ctr" fontAlgn="t"/>
                      <a:r>
                        <a:rPr lang="ja-JP" altLang="en-US" sz="1100" u="none" strike="noStrike" dirty="0">
                          <a:effectLst/>
                        </a:rPr>
                        <a:t>湯沢市</a:t>
                      </a:r>
                      <a:endParaRPr lang="ja-JP" alt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96532" marR="96532" marT="48266" marB="48266" anchor="ctr"/>
                </a:tc>
                <a:tc>
                  <a:txBody>
                    <a:bodyPr/>
                    <a:lstStyle/>
                    <a:p>
                      <a:pPr algn="l" fontAlgn="t"/>
                      <a:r>
                        <a:rPr lang="zh-TW" altLang="en-US" sz="1100" u="none" strike="noStrike" dirty="0">
                          <a:effectLst/>
                        </a:rPr>
                        <a:t>東北電力（株）</a:t>
                      </a:r>
                      <a:endParaRPr lang="zh-TW" alt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gridSpan="2">
                  <a:txBody>
                    <a:bodyPr/>
                    <a:lstStyle/>
                    <a:p>
                      <a:pPr algn="l" fontAlgn="t"/>
                      <a:r>
                        <a:rPr lang="ja-JP" altLang="en-US" sz="1100" u="none" strike="noStrike">
                          <a:effectLst/>
                        </a:rPr>
                        <a:t>東北自然エネルギー（株）</a:t>
                      </a:r>
                      <a:endParaRPr lang="ja-JP" altLang="en-US" sz="1100" b="0" i="0" u="none" strike="noStrike">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hMerge="1">
                  <a:txBody>
                    <a:bodyPr/>
                    <a:lstStyle/>
                    <a:p>
                      <a:pPr algn="l" fontAlgn="t"/>
                      <a:endParaRPr lang="ja-JP" altLang="en-US" sz="1100" b="0" i="0" u="none" strike="noStrike">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r" fontAlgn="t"/>
                      <a:r>
                        <a:rPr lang="en-US" altLang="ja-JP" sz="1100" u="none" strike="noStrike" dirty="0">
                          <a:effectLst/>
                        </a:rPr>
                        <a:t>28,800</a:t>
                      </a:r>
                      <a:endParaRPr lang="en-US" altLang="ja-JP"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ctr" fontAlgn="t"/>
                      <a:r>
                        <a:rPr lang="en-US" sz="1100" u="none" strike="noStrike" dirty="0">
                          <a:effectLst/>
                        </a:rPr>
                        <a:t>SF</a:t>
                      </a:r>
                      <a:endParaRPr 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l" fontAlgn="t"/>
                      <a:r>
                        <a:rPr lang="en-US" altLang="ja-JP" sz="1100" u="none" strike="noStrike" dirty="0">
                          <a:effectLst/>
                        </a:rPr>
                        <a:t>1994.3.4</a:t>
                      </a:r>
                      <a:endParaRPr lang="en-US" altLang="ja-JP"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ctr" fontAlgn="t"/>
                      <a:r>
                        <a:rPr lang="ja-JP" altLang="en-US" sz="1100" u="none" strike="noStrike">
                          <a:effectLst/>
                        </a:rPr>
                        <a:t>　</a:t>
                      </a:r>
                      <a:endParaRPr lang="ja-JP" altLang="en-US" sz="1100" b="0" i="0" u="none" strike="noStrike">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extLst>
                  <a:ext uri="{0D108BD9-81ED-4DB2-BD59-A6C34878D82A}">
                    <a16:rowId xmlns:a16="http://schemas.microsoft.com/office/drawing/2014/main" val="3165182334"/>
                  </a:ext>
                </a:extLst>
              </a:tr>
              <a:tr h="281452">
                <a:tc>
                  <a:txBody>
                    <a:bodyPr/>
                    <a:lstStyle/>
                    <a:p>
                      <a:pPr algn="l" fontAlgn="t"/>
                      <a:r>
                        <a:rPr lang="zh-TW" altLang="en-US" sz="1100" u="none" strike="noStrike">
                          <a:effectLst/>
                        </a:rPr>
                        <a:t>山葵沢地熱発電所</a:t>
                      </a:r>
                      <a:endParaRPr lang="zh-TW" altLang="en-US" sz="1100" b="1" i="0" u="none" strike="noStrike">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vMerge="1">
                  <a:txBody>
                    <a:bodyPr/>
                    <a:lstStyle/>
                    <a:p>
                      <a:endParaRPr kumimoji="1" lang="ja-JP" altLang="en-US"/>
                    </a:p>
                  </a:txBody>
                  <a:tcPr/>
                </a:tc>
                <a:tc vMerge="1">
                  <a:txBody>
                    <a:bodyPr/>
                    <a:lstStyle/>
                    <a:p>
                      <a:endParaRPr kumimoji="1" lang="ja-JP" altLang="en-US"/>
                    </a:p>
                  </a:txBody>
                  <a:tcPr/>
                </a:tc>
                <a:tc gridSpan="3">
                  <a:txBody>
                    <a:bodyPr/>
                    <a:lstStyle/>
                    <a:p>
                      <a:pPr algn="l" fontAlgn="t"/>
                      <a:r>
                        <a:rPr lang="zh-TW" altLang="en-US" sz="1100" u="none" strike="noStrike" dirty="0">
                          <a:effectLst/>
                        </a:rPr>
                        <a:t>湯沢地熱（株）</a:t>
                      </a:r>
                      <a:endParaRPr lang="zh-TW" alt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96532" marR="96532" marT="48266" marB="48266" anchor="ctr"/>
                </a:tc>
                <a:tc hMerge="1">
                  <a:txBody>
                    <a:bodyPr/>
                    <a:lstStyle/>
                    <a:p>
                      <a:endParaRPr kumimoji="1" lang="ja-JP" altLang="en-US"/>
                    </a:p>
                  </a:txBody>
                  <a:tcPr/>
                </a:tc>
                <a:tc hMerge="1">
                  <a:txBody>
                    <a:bodyPr/>
                    <a:lstStyle/>
                    <a:p>
                      <a:pPr algn="l" fontAlgn="t"/>
                      <a:endParaRPr lang="zh-TW" alt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96532" marR="96532" marT="48266" marB="48266" anchor="ctr"/>
                </a:tc>
                <a:tc>
                  <a:txBody>
                    <a:bodyPr/>
                    <a:lstStyle/>
                    <a:p>
                      <a:pPr algn="r" fontAlgn="t"/>
                      <a:r>
                        <a:rPr lang="en-US" altLang="ja-JP" sz="1100" u="none" strike="noStrike" dirty="0">
                          <a:effectLst/>
                        </a:rPr>
                        <a:t>46,199</a:t>
                      </a:r>
                      <a:endParaRPr lang="en-US" altLang="ja-JP"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ctr" fontAlgn="t"/>
                      <a:r>
                        <a:rPr lang="en-US" sz="1100" u="none" strike="noStrike" dirty="0">
                          <a:effectLst/>
                        </a:rPr>
                        <a:t>DF</a:t>
                      </a:r>
                      <a:endParaRPr 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l" fontAlgn="t"/>
                      <a:r>
                        <a:rPr lang="en-US" altLang="ja-JP" sz="1100" u="none" strike="noStrike" dirty="0">
                          <a:effectLst/>
                        </a:rPr>
                        <a:t>2019.5.20</a:t>
                      </a:r>
                      <a:endParaRPr lang="en-US" altLang="ja-JP"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ctr" fontAlgn="t"/>
                      <a:r>
                        <a:rPr lang="ja-JP" altLang="en-US" sz="1100" u="none" strike="noStrike">
                          <a:effectLst/>
                        </a:rPr>
                        <a:t>◯</a:t>
                      </a:r>
                      <a:endParaRPr lang="ja-JP" altLang="en-US" sz="1100" b="0" i="0" u="none" strike="noStrike">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extLst>
                  <a:ext uri="{0D108BD9-81ED-4DB2-BD59-A6C34878D82A}">
                    <a16:rowId xmlns:a16="http://schemas.microsoft.com/office/drawing/2014/main" val="685741179"/>
                  </a:ext>
                </a:extLst>
              </a:tr>
              <a:tr h="281452">
                <a:tc>
                  <a:txBody>
                    <a:bodyPr/>
                    <a:lstStyle/>
                    <a:p>
                      <a:pPr algn="l" fontAlgn="t"/>
                      <a:r>
                        <a:rPr lang="zh-TW" altLang="en-US" sz="1100" u="none" strike="noStrike" dirty="0">
                          <a:effectLst/>
                        </a:rPr>
                        <a:t>鬼首地熱発電所</a:t>
                      </a:r>
                      <a:endParaRPr lang="zh-TW" altLang="en-US" sz="1100" b="1"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ctr" fontAlgn="t"/>
                      <a:r>
                        <a:rPr lang="ja-JP" altLang="en-US" sz="1100" u="none" strike="noStrike" dirty="0">
                          <a:effectLst/>
                        </a:rPr>
                        <a:t>宮城県</a:t>
                      </a:r>
                      <a:endParaRPr lang="ja-JP" alt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ctr" fontAlgn="t"/>
                      <a:r>
                        <a:rPr lang="ja-JP" altLang="en-US" sz="1100" u="none" strike="noStrike" dirty="0">
                          <a:effectLst/>
                        </a:rPr>
                        <a:t>大崎市</a:t>
                      </a:r>
                      <a:endParaRPr lang="ja-JP" alt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gridSpan="3">
                  <a:txBody>
                    <a:bodyPr/>
                    <a:lstStyle/>
                    <a:p>
                      <a:pPr algn="l" fontAlgn="t"/>
                      <a:r>
                        <a:rPr lang="zh-TW" altLang="en-US" sz="1100" u="none" strike="noStrike" dirty="0">
                          <a:effectLst/>
                        </a:rPr>
                        <a:t>電源開発（株）</a:t>
                      </a:r>
                      <a:endParaRPr lang="zh-TW" alt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96532" marR="96532" marT="48266" marB="48266" anchor="ctr"/>
                </a:tc>
                <a:tc hMerge="1">
                  <a:txBody>
                    <a:bodyPr/>
                    <a:lstStyle/>
                    <a:p>
                      <a:endParaRPr kumimoji="1" lang="ja-JP" altLang="en-US"/>
                    </a:p>
                  </a:txBody>
                  <a:tcPr/>
                </a:tc>
                <a:tc hMerge="1">
                  <a:txBody>
                    <a:bodyPr/>
                    <a:lstStyle/>
                    <a:p>
                      <a:pPr algn="l" fontAlgn="t"/>
                      <a:endParaRPr lang="zh-TW" alt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96532" marR="96532" marT="48266" marB="48266" anchor="ctr"/>
                </a:tc>
                <a:tc>
                  <a:txBody>
                    <a:bodyPr/>
                    <a:lstStyle/>
                    <a:p>
                      <a:pPr algn="r" fontAlgn="t"/>
                      <a:r>
                        <a:rPr lang="en-US" altLang="ja-JP" sz="1100" u="none" strike="noStrike" dirty="0">
                          <a:effectLst/>
                        </a:rPr>
                        <a:t>14,900</a:t>
                      </a:r>
                      <a:endParaRPr lang="en-US" altLang="ja-JP"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ctr" fontAlgn="t"/>
                      <a:r>
                        <a:rPr lang="en-US" sz="1100" u="none" strike="noStrike" dirty="0">
                          <a:effectLst/>
                        </a:rPr>
                        <a:t>SF</a:t>
                      </a:r>
                      <a:endParaRPr 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l" fontAlgn="t"/>
                      <a:r>
                        <a:rPr lang="en-US" altLang="ja-JP" sz="1100" u="none" strike="noStrike" dirty="0">
                          <a:effectLst/>
                        </a:rPr>
                        <a:t>2023.4.2</a:t>
                      </a:r>
                      <a:endParaRPr lang="en-US" altLang="ja-JP"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ctr" fontAlgn="t"/>
                      <a:r>
                        <a:rPr lang="ja-JP" altLang="en-US" sz="1100" u="none" strike="noStrike">
                          <a:effectLst/>
                        </a:rPr>
                        <a:t>◯</a:t>
                      </a:r>
                      <a:endParaRPr lang="ja-JP" altLang="en-US" sz="1100" b="0" i="0" u="none" strike="noStrike">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extLst>
                  <a:ext uri="{0D108BD9-81ED-4DB2-BD59-A6C34878D82A}">
                    <a16:rowId xmlns:a16="http://schemas.microsoft.com/office/drawing/2014/main" val="339390805"/>
                  </a:ext>
                </a:extLst>
              </a:tr>
              <a:tr h="239430">
                <a:tc>
                  <a:txBody>
                    <a:bodyPr/>
                    <a:lstStyle/>
                    <a:p>
                      <a:pPr algn="l" fontAlgn="t"/>
                      <a:r>
                        <a:rPr lang="zh-TW" altLang="en-US" sz="1100" u="none" strike="noStrike" dirty="0">
                          <a:effectLst/>
                        </a:rPr>
                        <a:t>柳津西山地熱発電所</a:t>
                      </a:r>
                      <a:endParaRPr lang="zh-TW" altLang="en-US" sz="1100" b="1"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ctr" fontAlgn="t"/>
                      <a:r>
                        <a:rPr lang="ja-JP" altLang="en-US" sz="1100" u="none" strike="noStrike" dirty="0">
                          <a:effectLst/>
                        </a:rPr>
                        <a:t>福島県</a:t>
                      </a:r>
                      <a:endParaRPr lang="ja-JP" alt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ctr" fontAlgn="t"/>
                      <a:r>
                        <a:rPr lang="ja-JP" altLang="en-US" sz="1100" u="none" strike="noStrike" dirty="0">
                          <a:effectLst/>
                        </a:rPr>
                        <a:t>柳津町</a:t>
                      </a:r>
                      <a:endParaRPr lang="ja-JP" alt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l" fontAlgn="t"/>
                      <a:r>
                        <a:rPr lang="zh-TW" altLang="en-US" sz="1100" u="none" strike="noStrike" dirty="0">
                          <a:effectLst/>
                        </a:rPr>
                        <a:t>東北電力（株）</a:t>
                      </a:r>
                      <a:endParaRPr lang="zh-TW" alt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gridSpan="2">
                  <a:txBody>
                    <a:bodyPr/>
                    <a:lstStyle/>
                    <a:p>
                      <a:pPr algn="l" fontAlgn="t"/>
                      <a:r>
                        <a:rPr lang="zh-CN" altLang="en-US" sz="1100" u="none" strike="noStrike" dirty="0">
                          <a:effectLst/>
                        </a:rPr>
                        <a:t>奥会津地熱（株）</a:t>
                      </a:r>
                      <a:endParaRPr lang="zh-CN" alt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hMerge="1">
                  <a:txBody>
                    <a:bodyPr/>
                    <a:lstStyle/>
                    <a:p>
                      <a:pPr algn="l" fontAlgn="t"/>
                      <a:endParaRPr lang="zh-CN" altLang="en-US" sz="1100" b="0" i="0" u="none" strike="noStrike">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r" fontAlgn="t"/>
                      <a:r>
                        <a:rPr lang="en-US" altLang="ja-JP" sz="1100" u="none" strike="noStrike" dirty="0">
                          <a:effectLst/>
                        </a:rPr>
                        <a:t>30,000</a:t>
                      </a:r>
                      <a:endParaRPr lang="en-US" altLang="ja-JP"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ctr" fontAlgn="t"/>
                      <a:r>
                        <a:rPr lang="en-US" sz="1100" u="none" strike="noStrike" dirty="0">
                          <a:effectLst/>
                        </a:rPr>
                        <a:t>SF</a:t>
                      </a:r>
                      <a:endParaRPr 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l" fontAlgn="t"/>
                      <a:r>
                        <a:rPr lang="en-US" altLang="ja-JP" sz="1100" u="none" strike="noStrike" dirty="0">
                          <a:effectLst/>
                        </a:rPr>
                        <a:t>1995.5.25</a:t>
                      </a:r>
                      <a:endParaRPr lang="en-US" altLang="ja-JP"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ctr" fontAlgn="t"/>
                      <a:r>
                        <a:rPr lang="ja-JP" altLang="en-US" sz="1100" u="none" strike="noStrike">
                          <a:effectLst/>
                        </a:rPr>
                        <a:t>　</a:t>
                      </a:r>
                      <a:endParaRPr lang="ja-JP" altLang="en-US" sz="1100" b="0" i="0" u="none" strike="noStrike">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extLst>
                  <a:ext uri="{0D108BD9-81ED-4DB2-BD59-A6C34878D82A}">
                    <a16:rowId xmlns:a16="http://schemas.microsoft.com/office/drawing/2014/main" val="1842405001"/>
                  </a:ext>
                </a:extLst>
              </a:tr>
              <a:tr h="281452">
                <a:tc>
                  <a:txBody>
                    <a:bodyPr/>
                    <a:lstStyle/>
                    <a:p>
                      <a:pPr algn="l" fontAlgn="t"/>
                      <a:r>
                        <a:rPr lang="zh-TW" altLang="en-US" sz="1100" u="none" strike="noStrike">
                          <a:effectLst/>
                        </a:rPr>
                        <a:t>奥飛騨温泉郷中尾地熱発電所</a:t>
                      </a:r>
                      <a:endParaRPr lang="zh-TW" altLang="en-US" sz="1100" b="1" i="0" u="none" strike="noStrike">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ctr" fontAlgn="t"/>
                      <a:r>
                        <a:rPr lang="ja-JP" altLang="en-US" sz="1100" u="none" strike="noStrike" dirty="0">
                          <a:effectLst/>
                        </a:rPr>
                        <a:t>岐阜県</a:t>
                      </a:r>
                      <a:endParaRPr lang="ja-JP" alt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ctr" fontAlgn="t"/>
                      <a:r>
                        <a:rPr lang="ja-JP" altLang="en-US" sz="1100" u="none" strike="noStrike" dirty="0">
                          <a:effectLst/>
                        </a:rPr>
                        <a:t>高山市</a:t>
                      </a:r>
                      <a:endParaRPr lang="ja-JP" alt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gridSpan="3">
                  <a:txBody>
                    <a:bodyPr/>
                    <a:lstStyle/>
                    <a:p>
                      <a:pPr algn="l" fontAlgn="t"/>
                      <a:r>
                        <a:rPr lang="zh-TW" altLang="en-US" sz="1100" u="none" strike="noStrike" dirty="0">
                          <a:effectLst/>
                        </a:rPr>
                        <a:t>中尾地熱発電（株）</a:t>
                      </a:r>
                      <a:endParaRPr lang="zh-TW" alt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96532" marR="96532" marT="48266" marB="48266" anchor="ctr"/>
                </a:tc>
                <a:tc hMerge="1">
                  <a:txBody>
                    <a:bodyPr/>
                    <a:lstStyle/>
                    <a:p>
                      <a:endParaRPr kumimoji="1" lang="ja-JP" altLang="en-US"/>
                    </a:p>
                  </a:txBody>
                  <a:tcPr/>
                </a:tc>
                <a:tc hMerge="1">
                  <a:txBody>
                    <a:bodyPr/>
                    <a:lstStyle/>
                    <a:p>
                      <a:pPr algn="l" fontAlgn="t"/>
                      <a:endParaRPr lang="zh-TW" alt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96532" marR="96532" marT="48266" marB="48266" anchor="ctr"/>
                </a:tc>
                <a:tc>
                  <a:txBody>
                    <a:bodyPr/>
                    <a:lstStyle/>
                    <a:p>
                      <a:pPr algn="r" fontAlgn="t"/>
                      <a:r>
                        <a:rPr lang="en-US" altLang="ja-JP" sz="1100" u="none" strike="noStrike" dirty="0">
                          <a:effectLst/>
                        </a:rPr>
                        <a:t>1,998</a:t>
                      </a:r>
                      <a:endParaRPr lang="en-US" altLang="ja-JP"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ctr" fontAlgn="t"/>
                      <a:r>
                        <a:rPr lang="en-US" sz="1100" u="none" strike="noStrike" dirty="0">
                          <a:effectLst/>
                        </a:rPr>
                        <a:t>DF</a:t>
                      </a:r>
                      <a:endParaRPr 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l" fontAlgn="t"/>
                      <a:r>
                        <a:rPr lang="en-US" altLang="ja-JP" sz="1100" u="none" strike="noStrike" dirty="0">
                          <a:effectLst/>
                        </a:rPr>
                        <a:t>2022.12.1</a:t>
                      </a:r>
                      <a:endParaRPr lang="en-US" altLang="ja-JP"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ctr" fontAlgn="t"/>
                      <a:r>
                        <a:rPr lang="ja-JP" altLang="en-US" sz="1100" u="none" strike="noStrike">
                          <a:effectLst/>
                        </a:rPr>
                        <a:t>◯</a:t>
                      </a:r>
                      <a:endParaRPr lang="ja-JP" altLang="en-US" sz="1100" b="0" i="0" u="none" strike="noStrike">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extLst>
                  <a:ext uri="{0D108BD9-81ED-4DB2-BD59-A6C34878D82A}">
                    <a16:rowId xmlns:a16="http://schemas.microsoft.com/office/drawing/2014/main" val="1883169814"/>
                  </a:ext>
                </a:extLst>
              </a:tr>
              <a:tr h="281452">
                <a:tc>
                  <a:txBody>
                    <a:bodyPr/>
                    <a:lstStyle/>
                    <a:p>
                      <a:pPr algn="l" fontAlgn="t"/>
                      <a:r>
                        <a:rPr lang="ja-JP" altLang="en-US" sz="1100" u="none" strike="noStrike">
                          <a:effectLst/>
                        </a:rPr>
                        <a:t>わいた地熱発電所</a:t>
                      </a:r>
                      <a:endParaRPr lang="ja-JP" altLang="en-US" sz="1100" b="1" i="0" u="none" strike="noStrike">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rowSpan="2">
                  <a:txBody>
                    <a:bodyPr/>
                    <a:lstStyle/>
                    <a:p>
                      <a:pPr algn="ctr" fontAlgn="t"/>
                      <a:r>
                        <a:rPr lang="ja-JP" altLang="en-US" sz="1100" u="none" strike="noStrike" dirty="0">
                          <a:effectLst/>
                        </a:rPr>
                        <a:t>熊本県</a:t>
                      </a:r>
                      <a:endParaRPr lang="ja-JP" alt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96532" marR="96532" marT="48266" marB="48266" anchor="ctr"/>
                </a:tc>
                <a:tc>
                  <a:txBody>
                    <a:bodyPr/>
                    <a:lstStyle/>
                    <a:p>
                      <a:pPr algn="ctr" fontAlgn="t"/>
                      <a:r>
                        <a:rPr lang="ja-JP" altLang="en-US" sz="1100" u="none" strike="noStrike" dirty="0">
                          <a:effectLst/>
                        </a:rPr>
                        <a:t>小国町</a:t>
                      </a:r>
                      <a:endParaRPr lang="ja-JP" alt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gridSpan="3">
                  <a:txBody>
                    <a:bodyPr/>
                    <a:lstStyle/>
                    <a:p>
                      <a:pPr algn="l" fontAlgn="t"/>
                      <a:r>
                        <a:rPr lang="ja-JP" altLang="en-US" sz="1100" u="none" strike="noStrike" dirty="0">
                          <a:effectLst/>
                        </a:rPr>
                        <a:t>（同）わいた会</a:t>
                      </a:r>
                      <a:endParaRPr lang="ja-JP" alt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96532" marR="96532" marT="48266" marB="48266" anchor="ctr"/>
                </a:tc>
                <a:tc hMerge="1">
                  <a:txBody>
                    <a:bodyPr/>
                    <a:lstStyle/>
                    <a:p>
                      <a:endParaRPr kumimoji="1" lang="ja-JP" altLang="en-US"/>
                    </a:p>
                  </a:txBody>
                  <a:tcPr/>
                </a:tc>
                <a:tc hMerge="1">
                  <a:txBody>
                    <a:bodyPr/>
                    <a:lstStyle/>
                    <a:p>
                      <a:pPr algn="l" fontAlgn="t"/>
                      <a:endParaRPr lang="ja-JP" alt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96532" marR="96532" marT="48266" marB="48266" anchor="ctr"/>
                </a:tc>
                <a:tc>
                  <a:txBody>
                    <a:bodyPr/>
                    <a:lstStyle/>
                    <a:p>
                      <a:pPr algn="r" fontAlgn="t"/>
                      <a:r>
                        <a:rPr lang="en-US" altLang="ja-JP" sz="1100" u="none" strike="noStrike" dirty="0">
                          <a:effectLst/>
                        </a:rPr>
                        <a:t>1,995</a:t>
                      </a:r>
                      <a:endParaRPr lang="en-US" altLang="ja-JP"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ctr" fontAlgn="t"/>
                      <a:r>
                        <a:rPr lang="en-US" sz="1100" u="none" strike="noStrike" dirty="0">
                          <a:effectLst/>
                        </a:rPr>
                        <a:t>SF</a:t>
                      </a:r>
                      <a:endParaRPr 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l" fontAlgn="t"/>
                      <a:r>
                        <a:rPr lang="en-US" altLang="ja-JP" sz="1100" u="none" strike="noStrike" dirty="0">
                          <a:effectLst/>
                        </a:rPr>
                        <a:t>2015.6.16</a:t>
                      </a:r>
                      <a:endParaRPr lang="en-US" altLang="ja-JP"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ctr" fontAlgn="t"/>
                      <a:r>
                        <a:rPr lang="ja-JP" altLang="en-US" sz="1100" u="none" strike="noStrike">
                          <a:effectLst/>
                        </a:rPr>
                        <a:t>◯</a:t>
                      </a:r>
                      <a:endParaRPr lang="ja-JP" altLang="en-US" sz="1100" b="0" i="0" u="none" strike="noStrike">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extLst>
                  <a:ext uri="{0D108BD9-81ED-4DB2-BD59-A6C34878D82A}">
                    <a16:rowId xmlns:a16="http://schemas.microsoft.com/office/drawing/2014/main" val="2462880111"/>
                  </a:ext>
                </a:extLst>
              </a:tr>
              <a:tr h="281452">
                <a:tc>
                  <a:txBody>
                    <a:bodyPr/>
                    <a:lstStyle/>
                    <a:p>
                      <a:pPr algn="l" fontAlgn="t"/>
                      <a:r>
                        <a:rPr lang="ja-JP" altLang="en-US" sz="1100" u="none" strike="noStrike">
                          <a:effectLst/>
                        </a:rPr>
                        <a:t>南阿蘇湯の谷地熱発電所</a:t>
                      </a:r>
                      <a:endParaRPr lang="ja-JP" altLang="en-US" sz="1100" b="1" i="0" u="none" strike="noStrike">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vMerge="1">
                  <a:txBody>
                    <a:bodyPr/>
                    <a:lstStyle/>
                    <a:p>
                      <a:endParaRPr kumimoji="1" lang="ja-JP" altLang="en-US"/>
                    </a:p>
                  </a:txBody>
                  <a:tcPr/>
                </a:tc>
                <a:tc>
                  <a:txBody>
                    <a:bodyPr/>
                    <a:lstStyle/>
                    <a:p>
                      <a:pPr algn="ctr" fontAlgn="t"/>
                      <a:r>
                        <a:rPr lang="ja-JP" altLang="en-US" sz="1100" u="none" strike="noStrike" dirty="0">
                          <a:effectLst/>
                        </a:rPr>
                        <a:t>南阿蘇村</a:t>
                      </a:r>
                      <a:endParaRPr lang="ja-JP" alt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gridSpan="3">
                  <a:txBody>
                    <a:bodyPr/>
                    <a:lstStyle/>
                    <a:p>
                      <a:pPr algn="l" fontAlgn="t"/>
                      <a:r>
                        <a:rPr lang="ja-JP" altLang="en-US" sz="1100" u="none" strike="noStrike" dirty="0">
                          <a:effectLst/>
                        </a:rPr>
                        <a:t>（株）南阿蘇湯の谷地熱</a:t>
                      </a:r>
                      <a:endParaRPr lang="ja-JP" alt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96532" marR="96532" marT="48266" marB="48266" anchor="ctr"/>
                </a:tc>
                <a:tc hMerge="1">
                  <a:txBody>
                    <a:bodyPr/>
                    <a:lstStyle/>
                    <a:p>
                      <a:endParaRPr kumimoji="1" lang="ja-JP" altLang="en-US"/>
                    </a:p>
                  </a:txBody>
                  <a:tcPr/>
                </a:tc>
                <a:tc hMerge="1">
                  <a:txBody>
                    <a:bodyPr/>
                    <a:lstStyle/>
                    <a:p>
                      <a:pPr algn="l" fontAlgn="t"/>
                      <a:endParaRPr lang="ja-JP" alt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96532" marR="96532" marT="48266" marB="48266" anchor="ctr"/>
                </a:tc>
                <a:tc>
                  <a:txBody>
                    <a:bodyPr/>
                    <a:lstStyle/>
                    <a:p>
                      <a:pPr algn="r" fontAlgn="t"/>
                      <a:r>
                        <a:rPr lang="en-US" altLang="ja-JP" sz="1100" u="none" strike="noStrike" dirty="0">
                          <a:effectLst/>
                        </a:rPr>
                        <a:t>2,168</a:t>
                      </a:r>
                      <a:endParaRPr lang="en-US" altLang="ja-JP"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ctr" fontAlgn="t"/>
                      <a:r>
                        <a:rPr lang="en-US" sz="1100" u="none" strike="noStrike" dirty="0">
                          <a:effectLst/>
                        </a:rPr>
                        <a:t>SF</a:t>
                      </a:r>
                      <a:endParaRPr 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l" fontAlgn="t"/>
                      <a:r>
                        <a:rPr lang="en-US" altLang="ja-JP" sz="1100" u="none" strike="noStrike" dirty="0">
                          <a:effectLst/>
                        </a:rPr>
                        <a:t>2023.3.3</a:t>
                      </a:r>
                      <a:endParaRPr lang="en-US" altLang="ja-JP"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tc>
                  <a:txBody>
                    <a:bodyPr/>
                    <a:lstStyle/>
                    <a:p>
                      <a:pPr algn="ctr" fontAlgn="t"/>
                      <a:r>
                        <a:rPr lang="ja-JP" altLang="en-US" sz="1100" u="none" strike="noStrike" dirty="0">
                          <a:effectLst/>
                        </a:rPr>
                        <a:t>◯</a:t>
                      </a:r>
                      <a:endParaRPr lang="ja-JP" alt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8145" marR="8145" marT="8145" marB="0" anchor="ctr"/>
                </a:tc>
                <a:extLst>
                  <a:ext uri="{0D108BD9-81ED-4DB2-BD59-A6C34878D82A}">
                    <a16:rowId xmlns:a16="http://schemas.microsoft.com/office/drawing/2014/main" val="3978466110"/>
                  </a:ext>
                </a:extLst>
              </a:tr>
            </a:tbl>
          </a:graphicData>
        </a:graphic>
      </p:graphicFrame>
      <p:sp>
        <p:nvSpPr>
          <p:cNvPr id="6" name="テキスト ボックス 5">
            <a:extLst>
              <a:ext uri="{FF2B5EF4-FFF2-40B4-BE49-F238E27FC236}">
                <a16:creationId xmlns:a16="http://schemas.microsoft.com/office/drawing/2014/main" id="{0AF2C862-CE9C-500A-8642-ECCF0AD305F8}"/>
              </a:ext>
            </a:extLst>
          </p:cNvPr>
          <p:cNvSpPr txBox="1"/>
          <p:nvPr/>
        </p:nvSpPr>
        <p:spPr>
          <a:xfrm>
            <a:off x="341264" y="5909994"/>
            <a:ext cx="8802736" cy="646331"/>
          </a:xfrm>
          <a:prstGeom prst="rect">
            <a:avLst/>
          </a:prstGeom>
          <a:solidFill>
            <a:schemeClr val="bg1"/>
          </a:solidFill>
        </p:spPr>
        <p:txBody>
          <a:bodyPr wrap="square">
            <a:spAutoFit/>
          </a:bodyPr>
          <a:lstStyle/>
          <a:p>
            <a:r>
              <a:rPr lang="ja-JP" altLang="en-US" sz="1200" b="0" i="0" dirty="0">
                <a:solidFill>
                  <a:srgbClr val="222222"/>
                </a:solidFill>
                <a:effectLst/>
                <a:latin typeface="HG丸ｺﾞｼｯｸM-PRO" panose="020F0600000000000000" pitchFamily="50" charset="-128"/>
                <a:ea typeface="HG丸ｺﾞｼｯｸM-PRO" panose="020F0600000000000000" pitchFamily="50" charset="-128"/>
              </a:rPr>
              <a:t>出典：一般社団法人　火力原子力発電技術協会「地熱発電の現状と動向</a:t>
            </a:r>
            <a:r>
              <a:rPr lang="en-US" altLang="ja-JP" sz="1200" b="0" i="0" dirty="0">
                <a:solidFill>
                  <a:srgbClr val="222222"/>
                </a:solidFill>
                <a:effectLst/>
                <a:latin typeface="HG丸ｺﾞｼｯｸM-PRO" panose="020F0600000000000000" pitchFamily="50" charset="-128"/>
                <a:ea typeface="HG丸ｺﾞｼｯｸM-PRO" panose="020F0600000000000000" pitchFamily="50" charset="-128"/>
              </a:rPr>
              <a:t>2020</a:t>
            </a:r>
            <a:r>
              <a:rPr lang="ja-JP" altLang="en-US" sz="1200" b="0" i="0" dirty="0">
                <a:solidFill>
                  <a:srgbClr val="222222"/>
                </a:solidFill>
                <a:effectLst/>
                <a:latin typeface="HG丸ｺﾞｼｯｸM-PRO" panose="020F0600000000000000" pitchFamily="50" charset="-128"/>
                <a:ea typeface="HG丸ｺﾞｼｯｸM-PRO" panose="020F0600000000000000" pitchFamily="50" charset="-128"/>
              </a:rPr>
              <a:t>年」を基に作成・加筆</a:t>
            </a:r>
            <a:br>
              <a:rPr lang="ja-JP" altLang="en-US" sz="1200" dirty="0">
                <a:latin typeface="HG丸ｺﾞｼｯｸM-PRO" panose="020F0600000000000000" pitchFamily="50" charset="-128"/>
                <a:ea typeface="HG丸ｺﾞｼｯｸM-PRO" panose="020F0600000000000000" pitchFamily="50" charset="-128"/>
              </a:rPr>
            </a:br>
            <a:r>
              <a:rPr lang="ja-JP" altLang="en-US" sz="1200" b="0" i="0" dirty="0">
                <a:solidFill>
                  <a:srgbClr val="222222"/>
                </a:solidFill>
                <a:effectLst/>
                <a:latin typeface="HG丸ｺﾞｼｯｸM-PRO" panose="020F0600000000000000" pitchFamily="50" charset="-128"/>
                <a:ea typeface="HG丸ｺﾞｼｯｸM-PRO" panose="020F0600000000000000" pitchFamily="50" charset="-128"/>
              </a:rPr>
              <a:t>発電方式：</a:t>
            </a:r>
            <a:r>
              <a:rPr lang="en-US" altLang="ja-JP" sz="1200" b="0" i="0" dirty="0">
                <a:solidFill>
                  <a:srgbClr val="222222"/>
                </a:solidFill>
                <a:effectLst/>
                <a:latin typeface="HG丸ｺﾞｼｯｸM-PRO" panose="020F0600000000000000" pitchFamily="50" charset="-128"/>
                <a:ea typeface="HG丸ｺﾞｼｯｸM-PRO" panose="020F0600000000000000" pitchFamily="50" charset="-128"/>
              </a:rPr>
              <a:t>DS:</a:t>
            </a:r>
            <a:r>
              <a:rPr lang="ja-JP" altLang="en-US" sz="1200" b="0" i="0" dirty="0">
                <a:solidFill>
                  <a:srgbClr val="222222"/>
                </a:solidFill>
                <a:effectLst/>
                <a:latin typeface="HG丸ｺﾞｼｯｸM-PRO" panose="020F0600000000000000" pitchFamily="50" charset="-128"/>
                <a:ea typeface="HG丸ｺﾞｼｯｸM-PRO" panose="020F0600000000000000" pitchFamily="50" charset="-128"/>
              </a:rPr>
              <a:t>ドライスチーム　</a:t>
            </a:r>
            <a:r>
              <a:rPr lang="en-US" altLang="ja-JP" sz="1200" b="0" i="0" dirty="0">
                <a:solidFill>
                  <a:srgbClr val="222222"/>
                </a:solidFill>
                <a:effectLst/>
                <a:latin typeface="HG丸ｺﾞｼｯｸM-PRO" panose="020F0600000000000000" pitchFamily="50" charset="-128"/>
                <a:ea typeface="HG丸ｺﾞｼｯｸM-PRO" panose="020F0600000000000000" pitchFamily="50" charset="-128"/>
              </a:rPr>
              <a:t>SF</a:t>
            </a:r>
            <a:r>
              <a:rPr lang="ja-JP" altLang="en-US" sz="1200" b="0" i="0" dirty="0">
                <a:solidFill>
                  <a:srgbClr val="222222"/>
                </a:solidFill>
                <a:effectLst/>
                <a:latin typeface="HG丸ｺﾞｼｯｸM-PRO" panose="020F0600000000000000" pitchFamily="50" charset="-128"/>
                <a:ea typeface="HG丸ｺﾞｼｯｸM-PRO" panose="020F0600000000000000" pitchFamily="50" charset="-128"/>
              </a:rPr>
              <a:t>：シングルフラッシュ　</a:t>
            </a:r>
            <a:r>
              <a:rPr lang="en-US" altLang="ja-JP" sz="1200" b="0" i="0" dirty="0">
                <a:solidFill>
                  <a:srgbClr val="222222"/>
                </a:solidFill>
                <a:effectLst/>
                <a:latin typeface="HG丸ｺﾞｼｯｸM-PRO" panose="020F0600000000000000" pitchFamily="50" charset="-128"/>
                <a:ea typeface="HG丸ｺﾞｼｯｸM-PRO" panose="020F0600000000000000" pitchFamily="50" charset="-128"/>
              </a:rPr>
              <a:t>DF</a:t>
            </a:r>
            <a:r>
              <a:rPr lang="ja-JP" altLang="en-US" sz="1200" b="0" i="0" dirty="0">
                <a:solidFill>
                  <a:srgbClr val="222222"/>
                </a:solidFill>
                <a:effectLst/>
                <a:latin typeface="HG丸ｺﾞｼｯｸM-PRO" panose="020F0600000000000000" pitchFamily="50" charset="-128"/>
                <a:ea typeface="HG丸ｺﾞｼｯｸM-PRO" panose="020F0600000000000000" pitchFamily="50" charset="-128"/>
              </a:rPr>
              <a:t>：ダブルフラッシュ　</a:t>
            </a:r>
            <a:r>
              <a:rPr lang="en-US" altLang="ja-JP" sz="1200" b="0" i="0" dirty="0">
                <a:solidFill>
                  <a:srgbClr val="222222"/>
                </a:solidFill>
                <a:effectLst/>
                <a:latin typeface="HG丸ｺﾞｼｯｸM-PRO" panose="020F0600000000000000" pitchFamily="50" charset="-128"/>
                <a:ea typeface="HG丸ｺﾞｼｯｸM-PRO" panose="020F0600000000000000" pitchFamily="50" charset="-128"/>
              </a:rPr>
              <a:t>B</a:t>
            </a:r>
            <a:r>
              <a:rPr lang="ja-JP" altLang="en-US" sz="1200" b="0" i="0" dirty="0">
                <a:solidFill>
                  <a:srgbClr val="222222"/>
                </a:solidFill>
                <a:effectLst/>
                <a:latin typeface="HG丸ｺﾞｼｯｸM-PRO" panose="020F0600000000000000" pitchFamily="50" charset="-128"/>
                <a:ea typeface="HG丸ｺﾞｼｯｸM-PRO" panose="020F0600000000000000" pitchFamily="50" charset="-128"/>
              </a:rPr>
              <a:t>：バイナリー</a:t>
            </a:r>
            <a:br>
              <a:rPr lang="ja-JP" altLang="en-US" sz="1200" dirty="0">
                <a:latin typeface="HG丸ｺﾞｼｯｸM-PRO" panose="020F0600000000000000" pitchFamily="50" charset="-128"/>
                <a:ea typeface="HG丸ｺﾞｼｯｸM-PRO" panose="020F0600000000000000" pitchFamily="50" charset="-128"/>
              </a:rPr>
            </a:br>
            <a:r>
              <a:rPr lang="ja-JP" altLang="en-US" sz="1200" b="0" i="0" dirty="0">
                <a:solidFill>
                  <a:srgbClr val="222222"/>
                </a:solidFill>
                <a:effectLst/>
                <a:latin typeface="HG丸ｺﾞｼｯｸM-PRO" panose="020F0600000000000000" pitchFamily="50" charset="-128"/>
                <a:ea typeface="HG丸ｺﾞｼｯｸM-PRO" panose="020F0600000000000000" pitchFamily="50" charset="-128"/>
              </a:rPr>
              <a:t>設備容量</a:t>
            </a:r>
            <a:r>
              <a:rPr lang="en-US" altLang="ja-JP" sz="1200" b="0" i="0" dirty="0">
                <a:solidFill>
                  <a:srgbClr val="222222"/>
                </a:solidFill>
                <a:effectLst/>
                <a:latin typeface="HG丸ｺﾞｼｯｸM-PRO" panose="020F0600000000000000" pitchFamily="50" charset="-128"/>
                <a:ea typeface="HG丸ｺﾞｼｯｸM-PRO" panose="020F0600000000000000" pitchFamily="50" charset="-128"/>
              </a:rPr>
              <a:t>1,000kW</a:t>
            </a:r>
            <a:r>
              <a:rPr lang="ja-JP" altLang="en-US" sz="1200" b="0" i="0" dirty="0">
                <a:solidFill>
                  <a:srgbClr val="222222"/>
                </a:solidFill>
                <a:effectLst/>
                <a:latin typeface="HG丸ｺﾞｼｯｸM-PRO" panose="020F0600000000000000" pitchFamily="50" charset="-128"/>
                <a:ea typeface="HG丸ｺﾞｼｯｸM-PRO" panose="020F0600000000000000" pitchFamily="50" charset="-128"/>
              </a:rPr>
              <a:t>以上の地熱発電所を掲載</a:t>
            </a:r>
            <a:endParaRPr lang="ja-JP" altLang="en-US" sz="1200" dirty="0">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2187166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457200" y="152400"/>
            <a:ext cx="8229600" cy="990600"/>
          </a:xfrm>
        </p:spPr>
        <p:txBody>
          <a:bodyPr anchor="ctr"/>
          <a:lstStyle/>
          <a:p>
            <a:r>
              <a:rPr lang="en-US" altLang="ja-JP" dirty="0"/>
              <a:t>1.</a:t>
            </a:r>
            <a:r>
              <a:rPr lang="ja-JP" altLang="en-US" dirty="0"/>
              <a:t>再生可能エネルギーによる発電</a:t>
            </a:r>
          </a:p>
        </p:txBody>
      </p:sp>
      <p:sp>
        <p:nvSpPr>
          <p:cNvPr id="2" name="コンテンツ プレースホルダー 1"/>
          <p:cNvSpPr>
            <a:spLocks noGrp="1"/>
          </p:cNvSpPr>
          <p:nvPr>
            <p:ph sz="quarter" idx="1"/>
          </p:nvPr>
        </p:nvSpPr>
        <p:spPr>
          <a:xfrm>
            <a:off x="457200" y="1219200"/>
            <a:ext cx="8229600" cy="4937760"/>
          </a:xfrm>
        </p:spPr>
        <p:txBody>
          <a:bodyPr>
            <a:normAutofit/>
          </a:bodyPr>
          <a:lstStyle/>
          <a:p>
            <a:r>
              <a:rPr lang="ja-JP" altLang="en-US" dirty="0"/>
              <a:t>日本の地熱発電所一覧（２）</a:t>
            </a:r>
          </a:p>
        </p:txBody>
      </p:sp>
      <p:graphicFrame>
        <p:nvGraphicFramePr>
          <p:cNvPr id="9" name="表 8">
            <a:extLst>
              <a:ext uri="{FF2B5EF4-FFF2-40B4-BE49-F238E27FC236}">
                <a16:creationId xmlns:a16="http://schemas.microsoft.com/office/drawing/2014/main" id="{BA05E33B-06B4-91DA-3D9C-A95EE0AABA83}"/>
              </a:ext>
            </a:extLst>
          </p:cNvPr>
          <p:cNvGraphicFramePr>
            <a:graphicFrameLocks noGrp="1"/>
          </p:cNvGraphicFramePr>
          <p:nvPr>
            <p:extLst>
              <p:ext uri="{D42A27DB-BD31-4B8C-83A1-F6EECF244321}">
                <p14:modId xmlns:p14="http://schemas.microsoft.com/office/powerpoint/2010/main" val="2233696618"/>
              </p:ext>
            </p:extLst>
          </p:nvPr>
        </p:nvGraphicFramePr>
        <p:xfrm>
          <a:off x="171434" y="1756352"/>
          <a:ext cx="8712969" cy="2723117"/>
        </p:xfrm>
        <a:graphic>
          <a:graphicData uri="http://schemas.openxmlformats.org/drawingml/2006/table">
            <a:tbl>
              <a:tblPr firstRow="1" bandRow="1">
                <a:tableStyleId>{5C22544A-7EE6-4342-B048-85BDC9FD1C3A}</a:tableStyleId>
              </a:tblPr>
              <a:tblGrid>
                <a:gridCol w="1872208">
                  <a:extLst>
                    <a:ext uri="{9D8B030D-6E8A-4147-A177-3AD203B41FA5}">
                      <a16:colId xmlns:a16="http://schemas.microsoft.com/office/drawing/2014/main" val="2919996733"/>
                    </a:ext>
                  </a:extLst>
                </a:gridCol>
                <a:gridCol w="656150">
                  <a:extLst>
                    <a:ext uri="{9D8B030D-6E8A-4147-A177-3AD203B41FA5}">
                      <a16:colId xmlns:a16="http://schemas.microsoft.com/office/drawing/2014/main" val="3463163398"/>
                    </a:ext>
                  </a:extLst>
                </a:gridCol>
                <a:gridCol w="567986">
                  <a:extLst>
                    <a:ext uri="{9D8B030D-6E8A-4147-A177-3AD203B41FA5}">
                      <a16:colId xmlns:a16="http://schemas.microsoft.com/office/drawing/2014/main" val="1229635238"/>
                    </a:ext>
                  </a:extLst>
                </a:gridCol>
                <a:gridCol w="1386473">
                  <a:extLst>
                    <a:ext uri="{9D8B030D-6E8A-4147-A177-3AD203B41FA5}">
                      <a16:colId xmlns:a16="http://schemas.microsoft.com/office/drawing/2014/main" val="2774240901"/>
                    </a:ext>
                  </a:extLst>
                </a:gridCol>
                <a:gridCol w="125695">
                  <a:extLst>
                    <a:ext uri="{9D8B030D-6E8A-4147-A177-3AD203B41FA5}">
                      <a16:colId xmlns:a16="http://schemas.microsoft.com/office/drawing/2014/main" val="1806292084"/>
                    </a:ext>
                  </a:extLst>
                </a:gridCol>
                <a:gridCol w="1458007">
                  <a:extLst>
                    <a:ext uri="{9D8B030D-6E8A-4147-A177-3AD203B41FA5}">
                      <a16:colId xmlns:a16="http://schemas.microsoft.com/office/drawing/2014/main" val="3084677687"/>
                    </a:ext>
                  </a:extLst>
                </a:gridCol>
                <a:gridCol w="562632">
                  <a:extLst>
                    <a:ext uri="{9D8B030D-6E8A-4147-A177-3AD203B41FA5}">
                      <a16:colId xmlns:a16="http://schemas.microsoft.com/office/drawing/2014/main" val="1860829651"/>
                    </a:ext>
                  </a:extLst>
                </a:gridCol>
                <a:gridCol w="760593">
                  <a:extLst>
                    <a:ext uri="{9D8B030D-6E8A-4147-A177-3AD203B41FA5}">
                      <a16:colId xmlns:a16="http://schemas.microsoft.com/office/drawing/2014/main" val="290093949"/>
                    </a:ext>
                  </a:extLst>
                </a:gridCol>
                <a:gridCol w="760593">
                  <a:extLst>
                    <a:ext uri="{9D8B030D-6E8A-4147-A177-3AD203B41FA5}">
                      <a16:colId xmlns:a16="http://schemas.microsoft.com/office/drawing/2014/main" val="1121484045"/>
                    </a:ext>
                  </a:extLst>
                </a:gridCol>
                <a:gridCol w="562632">
                  <a:extLst>
                    <a:ext uri="{9D8B030D-6E8A-4147-A177-3AD203B41FA5}">
                      <a16:colId xmlns:a16="http://schemas.microsoft.com/office/drawing/2014/main" val="2466418098"/>
                    </a:ext>
                  </a:extLst>
                </a:gridCol>
              </a:tblGrid>
              <a:tr h="382527">
                <a:tc>
                  <a:txBody>
                    <a:bodyPr/>
                    <a:lstStyle/>
                    <a:p>
                      <a:pPr algn="ctr" fontAlgn="ctr"/>
                      <a:r>
                        <a:rPr lang="ja-JP" altLang="en-US" sz="1100" u="none" strike="noStrike" dirty="0">
                          <a:effectLst/>
                        </a:rPr>
                        <a:t>発電所名</a:t>
                      </a:r>
                      <a:endParaRPr lang="ja-JP" altLang="en-US" sz="1100" b="1" i="0" u="none" strike="noStrike" dirty="0">
                        <a:solidFill>
                          <a:srgbClr val="FFFFFF"/>
                        </a:solidFill>
                        <a:effectLst/>
                        <a:latin typeface="メイリオ" panose="020B0604030504040204" pitchFamily="50" charset="-128"/>
                        <a:ea typeface="メイリオ" panose="020B0604030504040204" pitchFamily="50" charset="-128"/>
                      </a:endParaRPr>
                    </a:p>
                  </a:txBody>
                  <a:tcPr marL="6456" marR="6456" marT="6456" marB="0" anchor="ctr"/>
                </a:tc>
                <a:tc gridSpan="2">
                  <a:txBody>
                    <a:bodyPr/>
                    <a:lstStyle/>
                    <a:p>
                      <a:pPr algn="ctr" fontAlgn="ctr"/>
                      <a:r>
                        <a:rPr lang="ja-JP" altLang="en-US" sz="1100" u="none" strike="noStrike">
                          <a:effectLst/>
                        </a:rPr>
                        <a:t>所在地</a:t>
                      </a:r>
                      <a:endParaRPr lang="ja-JP" altLang="en-US" sz="1100" b="1" i="0" u="none" strike="noStrike">
                        <a:solidFill>
                          <a:srgbClr val="FFFFFF"/>
                        </a:solidFill>
                        <a:effectLst/>
                        <a:latin typeface="メイリオ" panose="020B0604030504040204" pitchFamily="50" charset="-128"/>
                        <a:ea typeface="メイリオ" panose="020B0604030504040204" pitchFamily="50" charset="-128"/>
                      </a:endParaRPr>
                    </a:p>
                  </a:txBody>
                  <a:tcPr marL="6456" marR="6456" marT="6456" marB="0" anchor="ctr"/>
                </a:tc>
                <a:tc hMerge="1">
                  <a:txBody>
                    <a:bodyPr/>
                    <a:lstStyle/>
                    <a:p>
                      <a:endParaRPr kumimoji="1" lang="ja-JP" altLang="en-US"/>
                    </a:p>
                  </a:txBody>
                  <a:tcPr/>
                </a:tc>
                <a:tc gridSpan="2">
                  <a:txBody>
                    <a:bodyPr/>
                    <a:lstStyle/>
                    <a:p>
                      <a:pPr algn="ctr" fontAlgn="ctr"/>
                      <a:r>
                        <a:rPr lang="ja-JP" altLang="en-US" sz="1100" u="none" strike="noStrike" dirty="0">
                          <a:effectLst/>
                        </a:rPr>
                        <a:t>発電</a:t>
                      </a:r>
                      <a:endParaRPr lang="ja-JP" altLang="en-US" sz="1100" b="1" i="0" u="none" strike="noStrike" dirty="0">
                        <a:solidFill>
                          <a:srgbClr val="FFFFFF"/>
                        </a:solidFill>
                        <a:effectLst/>
                        <a:latin typeface="メイリオ" panose="020B0604030504040204" pitchFamily="50" charset="-128"/>
                        <a:ea typeface="メイリオ" panose="020B0604030504040204" pitchFamily="50" charset="-128"/>
                      </a:endParaRPr>
                    </a:p>
                  </a:txBody>
                  <a:tcPr marL="6456" marR="6456" marT="6456" marB="0" anchor="ctr"/>
                </a:tc>
                <a:tc hMerge="1">
                  <a:txBody>
                    <a:bodyPr/>
                    <a:lstStyle/>
                    <a:p>
                      <a:pPr algn="ctr" fontAlgn="ctr"/>
                      <a:r>
                        <a:rPr lang="ja-JP" altLang="en-US" sz="1100" u="none" strike="noStrike">
                          <a:effectLst/>
                        </a:rPr>
                        <a:t>蒸気・熱水供給</a:t>
                      </a:r>
                      <a:endParaRPr lang="ja-JP" altLang="en-US" sz="1100" b="1" i="0" u="none" strike="noStrike">
                        <a:solidFill>
                          <a:srgbClr val="FFFFFF"/>
                        </a:solidFill>
                        <a:effectLst/>
                        <a:latin typeface="メイリオ" panose="020B0604030504040204" pitchFamily="50" charset="-128"/>
                        <a:ea typeface="メイリオ" panose="020B0604030504040204" pitchFamily="50" charset="-128"/>
                      </a:endParaRPr>
                    </a:p>
                  </a:txBody>
                  <a:tcPr marL="6456" marR="6456" marT="6456" marB="0" anchor="ctr"/>
                </a:tc>
                <a:tc>
                  <a:txBody>
                    <a:bodyPr/>
                    <a:lstStyle/>
                    <a:p>
                      <a:pPr algn="ctr" fontAlgn="ctr"/>
                      <a:r>
                        <a:rPr lang="ja-JP" altLang="en-US" sz="1100" u="none" strike="noStrike" dirty="0">
                          <a:effectLst/>
                        </a:rPr>
                        <a:t>蒸気・熱水供給</a:t>
                      </a:r>
                      <a:endParaRPr lang="ja-JP" altLang="en-US" sz="1100" b="1" i="0" u="none" strike="noStrike" dirty="0">
                        <a:solidFill>
                          <a:srgbClr val="FFFFFF"/>
                        </a:solidFill>
                        <a:effectLst/>
                        <a:latin typeface="メイリオ" panose="020B0604030504040204" pitchFamily="50" charset="-128"/>
                        <a:ea typeface="メイリオ" panose="020B0604030504040204" pitchFamily="50" charset="-128"/>
                      </a:endParaRPr>
                    </a:p>
                  </a:txBody>
                  <a:tcPr marL="6456" marR="6456" marT="6456" marB="0" anchor="ctr"/>
                </a:tc>
                <a:tc>
                  <a:txBody>
                    <a:bodyPr/>
                    <a:lstStyle/>
                    <a:p>
                      <a:pPr algn="ctr" fontAlgn="ctr"/>
                      <a:r>
                        <a:rPr lang="zh-TW" altLang="en-US" sz="1100" u="none" strike="noStrike">
                          <a:effectLst/>
                        </a:rPr>
                        <a:t>設備容量（</a:t>
                      </a:r>
                      <a:r>
                        <a:rPr lang="en-US" altLang="zh-TW" sz="1100" u="none" strike="noStrike" dirty="0">
                          <a:effectLst/>
                        </a:rPr>
                        <a:t>kW</a:t>
                      </a:r>
                      <a:r>
                        <a:rPr lang="zh-TW" altLang="en-US" sz="1100" u="none" strike="noStrike">
                          <a:effectLst/>
                        </a:rPr>
                        <a:t>）</a:t>
                      </a:r>
                      <a:endParaRPr lang="zh-TW" altLang="en-US" sz="1100" b="1" i="0" u="none" strike="noStrike">
                        <a:solidFill>
                          <a:srgbClr val="FFFFFF"/>
                        </a:solidFill>
                        <a:effectLst/>
                        <a:latin typeface="メイリオ" panose="020B0604030504040204" pitchFamily="50" charset="-128"/>
                        <a:ea typeface="メイリオ" panose="020B0604030504040204" pitchFamily="50" charset="-128"/>
                      </a:endParaRPr>
                    </a:p>
                  </a:txBody>
                  <a:tcPr marL="6456" marR="6456" marT="6456" marB="0" anchor="ctr"/>
                </a:tc>
                <a:tc>
                  <a:txBody>
                    <a:bodyPr/>
                    <a:lstStyle/>
                    <a:p>
                      <a:pPr algn="ctr" fontAlgn="ctr"/>
                      <a:r>
                        <a:rPr lang="ja-JP" altLang="en-US" sz="1100" u="none" strike="noStrike">
                          <a:effectLst/>
                        </a:rPr>
                        <a:t>発電方式</a:t>
                      </a:r>
                      <a:endParaRPr lang="ja-JP" altLang="en-US" sz="1100" b="1" i="0" u="none" strike="noStrike">
                        <a:solidFill>
                          <a:srgbClr val="FFFFFF"/>
                        </a:solidFill>
                        <a:effectLst/>
                        <a:latin typeface="メイリオ" panose="020B0604030504040204" pitchFamily="50" charset="-128"/>
                        <a:ea typeface="メイリオ" panose="020B0604030504040204" pitchFamily="50" charset="-128"/>
                      </a:endParaRPr>
                    </a:p>
                  </a:txBody>
                  <a:tcPr marL="6456" marR="6456" marT="6456" marB="0" anchor="ctr"/>
                </a:tc>
                <a:tc>
                  <a:txBody>
                    <a:bodyPr/>
                    <a:lstStyle/>
                    <a:p>
                      <a:pPr algn="ctr" fontAlgn="ctr"/>
                      <a:r>
                        <a:rPr lang="ja-JP" altLang="en-US" sz="1100" u="none" strike="noStrike">
                          <a:effectLst/>
                        </a:rPr>
                        <a:t>運転開始日</a:t>
                      </a:r>
                      <a:endParaRPr lang="ja-JP" altLang="en-US" sz="1100" b="1" i="0" u="none" strike="noStrike">
                        <a:solidFill>
                          <a:srgbClr val="FFFFFF"/>
                        </a:solidFill>
                        <a:effectLst/>
                        <a:latin typeface="メイリオ" panose="020B0604030504040204" pitchFamily="50" charset="-128"/>
                        <a:ea typeface="メイリオ" panose="020B0604030504040204" pitchFamily="50" charset="-128"/>
                      </a:endParaRPr>
                    </a:p>
                  </a:txBody>
                  <a:tcPr marL="6456" marR="6456" marT="6456" marB="0" anchor="ctr"/>
                </a:tc>
                <a:tc>
                  <a:txBody>
                    <a:bodyPr/>
                    <a:lstStyle/>
                    <a:p>
                      <a:pPr algn="ctr" fontAlgn="ctr"/>
                      <a:r>
                        <a:rPr lang="en-US" sz="1100" u="none" strike="noStrike" dirty="0">
                          <a:effectLst/>
                        </a:rPr>
                        <a:t>FIT</a:t>
                      </a:r>
                      <a:r>
                        <a:rPr lang="ja-JP" altLang="en-US" sz="1100" u="none" strike="noStrike">
                          <a:effectLst/>
                        </a:rPr>
                        <a:t>制度の活用</a:t>
                      </a:r>
                      <a:endParaRPr lang="ja-JP" altLang="en-US" sz="1100" b="1" i="0" u="none" strike="noStrike">
                        <a:solidFill>
                          <a:srgbClr val="FFFFFF"/>
                        </a:solidFill>
                        <a:effectLst/>
                        <a:latin typeface="メイリオ" panose="020B0604030504040204" pitchFamily="50" charset="-128"/>
                        <a:ea typeface="メイリオ" panose="020B0604030504040204" pitchFamily="50" charset="-128"/>
                      </a:endParaRPr>
                    </a:p>
                  </a:txBody>
                  <a:tcPr marL="6456" marR="6456" marT="6456" marB="0" anchor="ctr"/>
                </a:tc>
                <a:extLst>
                  <a:ext uri="{0D108BD9-81ED-4DB2-BD59-A6C34878D82A}">
                    <a16:rowId xmlns:a16="http://schemas.microsoft.com/office/drawing/2014/main" val="4170254428"/>
                  </a:ext>
                </a:extLst>
              </a:tr>
              <a:tr h="194876">
                <a:tc>
                  <a:txBody>
                    <a:bodyPr/>
                    <a:lstStyle/>
                    <a:p>
                      <a:pPr algn="l" fontAlgn="t"/>
                      <a:r>
                        <a:rPr lang="zh-TW" altLang="en-US" sz="1100" u="none" strike="noStrike">
                          <a:effectLst/>
                        </a:rPr>
                        <a:t>杉乃井地熱発電所</a:t>
                      </a:r>
                      <a:endParaRPr lang="zh-TW" altLang="en-US" sz="1100" b="1" i="0" u="none" strike="noStrike">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rowSpan="8">
                  <a:txBody>
                    <a:bodyPr/>
                    <a:lstStyle/>
                    <a:p>
                      <a:pPr algn="ctr" fontAlgn="t"/>
                      <a:r>
                        <a:rPr lang="ja-JP" altLang="en-US" sz="1100" u="none" strike="noStrike" dirty="0">
                          <a:effectLst/>
                        </a:rPr>
                        <a:t>大分県</a:t>
                      </a:r>
                      <a:endParaRPr lang="ja-JP" alt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ctr" fontAlgn="t"/>
                      <a:r>
                        <a:rPr lang="ja-JP" altLang="en-US" sz="1100" u="none" strike="noStrike" dirty="0">
                          <a:effectLst/>
                        </a:rPr>
                        <a:t>別府市</a:t>
                      </a:r>
                      <a:endParaRPr lang="ja-JP" alt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gridSpan="3">
                  <a:txBody>
                    <a:bodyPr/>
                    <a:lstStyle/>
                    <a:p>
                      <a:pPr algn="l" fontAlgn="t"/>
                      <a:r>
                        <a:rPr lang="ja-JP" altLang="en-US" sz="1100" u="none" strike="noStrike">
                          <a:effectLst/>
                        </a:rPr>
                        <a:t>（株）杉乃井ホテル</a:t>
                      </a:r>
                      <a:endParaRPr lang="ja-JP" altLang="en-US" sz="1100" b="0" i="0" u="none" strike="noStrike">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hMerge="1">
                  <a:txBody>
                    <a:bodyPr/>
                    <a:lstStyle/>
                    <a:p>
                      <a:endParaRPr kumimoji="1" lang="ja-JP" altLang="en-US"/>
                    </a:p>
                  </a:txBody>
                  <a:tcPr/>
                </a:tc>
                <a:tc hMerge="1">
                  <a:txBody>
                    <a:bodyPr/>
                    <a:lstStyle/>
                    <a:p>
                      <a:pPr algn="l" fontAlgn="t"/>
                      <a:endParaRPr lang="ja-JP" altLang="en-US" sz="1100" b="0" i="0" u="none" strike="noStrike">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r" fontAlgn="t"/>
                      <a:r>
                        <a:rPr lang="en-US" altLang="ja-JP" sz="1100" u="none" strike="noStrike" dirty="0">
                          <a:effectLst/>
                        </a:rPr>
                        <a:t>1,900</a:t>
                      </a:r>
                      <a:endParaRPr lang="en-US" altLang="ja-JP"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ctr" fontAlgn="t"/>
                      <a:r>
                        <a:rPr lang="en-US" sz="1100" u="none" strike="noStrike" dirty="0">
                          <a:effectLst/>
                        </a:rPr>
                        <a:t>SF</a:t>
                      </a:r>
                      <a:endParaRPr 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l" fontAlgn="t"/>
                      <a:r>
                        <a:rPr lang="en-US" altLang="ja-JP" sz="1100" u="none" strike="noStrike" dirty="0">
                          <a:effectLst/>
                        </a:rPr>
                        <a:t>2006.4.1</a:t>
                      </a:r>
                      <a:endParaRPr lang="en-US" altLang="ja-JP"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ctr" fontAlgn="t"/>
                      <a:r>
                        <a:rPr lang="ja-JP" altLang="en-US" sz="1100" u="none" strike="noStrike" dirty="0">
                          <a:effectLst/>
                        </a:rPr>
                        <a:t>　</a:t>
                      </a:r>
                      <a:endParaRPr lang="ja-JP" alt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6456" marR="6456" marT="6456" marB="0"/>
                </a:tc>
                <a:extLst>
                  <a:ext uri="{0D108BD9-81ED-4DB2-BD59-A6C34878D82A}">
                    <a16:rowId xmlns:a16="http://schemas.microsoft.com/office/drawing/2014/main" val="2446517726"/>
                  </a:ext>
                </a:extLst>
              </a:tr>
              <a:tr h="194876">
                <a:tc>
                  <a:txBody>
                    <a:bodyPr/>
                    <a:lstStyle/>
                    <a:p>
                      <a:pPr algn="l" fontAlgn="t"/>
                      <a:r>
                        <a:rPr lang="ja-JP" altLang="en-US" sz="1100" u="none" strike="noStrike">
                          <a:effectLst/>
                        </a:rPr>
                        <a:t>滝上発電所</a:t>
                      </a:r>
                      <a:endParaRPr lang="ja-JP" altLang="en-US" sz="1100" b="1" i="0" u="none" strike="noStrike">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vMerge="1">
                  <a:txBody>
                    <a:bodyPr/>
                    <a:lstStyle/>
                    <a:p>
                      <a:endParaRPr kumimoji="1" lang="ja-JP" altLang="en-US"/>
                    </a:p>
                  </a:txBody>
                  <a:tcPr/>
                </a:tc>
                <a:tc rowSpan="7">
                  <a:txBody>
                    <a:bodyPr/>
                    <a:lstStyle/>
                    <a:p>
                      <a:pPr algn="ctr" fontAlgn="t"/>
                      <a:r>
                        <a:rPr lang="ja-JP" altLang="en-US" sz="1100" u="none" strike="noStrike" dirty="0">
                          <a:effectLst/>
                        </a:rPr>
                        <a:t>九重町</a:t>
                      </a:r>
                      <a:endParaRPr lang="ja-JP" alt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l" fontAlgn="t"/>
                      <a:r>
                        <a:rPr lang="zh-TW" altLang="en-US" sz="1100" u="none" strike="noStrike">
                          <a:effectLst/>
                        </a:rPr>
                        <a:t>九州電力（株）</a:t>
                      </a:r>
                      <a:endParaRPr lang="zh-TW" altLang="en-US" sz="1100" b="0" i="0" u="none" strike="noStrike">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gridSpan="2">
                  <a:txBody>
                    <a:bodyPr/>
                    <a:lstStyle/>
                    <a:p>
                      <a:pPr algn="l" fontAlgn="t"/>
                      <a:r>
                        <a:rPr lang="zh-TW" altLang="en-US" sz="1100" u="none" strike="noStrike">
                          <a:effectLst/>
                        </a:rPr>
                        <a:t>出光大分地熱（株）</a:t>
                      </a:r>
                      <a:endParaRPr lang="zh-TW" altLang="en-US" sz="1100" b="0" i="0" u="none" strike="noStrike">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hMerge="1">
                  <a:txBody>
                    <a:bodyPr/>
                    <a:lstStyle/>
                    <a:p>
                      <a:pPr algn="l" fontAlgn="t"/>
                      <a:endParaRPr lang="zh-TW" altLang="en-US" sz="1100" b="0" i="0" u="none" strike="noStrike">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r" fontAlgn="t"/>
                      <a:r>
                        <a:rPr lang="en-US" altLang="ja-JP" sz="1100" u="none" strike="noStrike" dirty="0">
                          <a:effectLst/>
                        </a:rPr>
                        <a:t>27,500</a:t>
                      </a:r>
                      <a:endParaRPr lang="en-US" altLang="ja-JP"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ctr" fontAlgn="t"/>
                      <a:r>
                        <a:rPr lang="en-US" sz="1100" u="none" strike="noStrike" dirty="0">
                          <a:effectLst/>
                        </a:rPr>
                        <a:t>SF</a:t>
                      </a:r>
                      <a:endParaRPr 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l" fontAlgn="t"/>
                      <a:r>
                        <a:rPr lang="en-US" altLang="ja-JP" sz="1100" u="none" strike="noStrike" dirty="0">
                          <a:effectLst/>
                        </a:rPr>
                        <a:t>1996.11.1</a:t>
                      </a:r>
                      <a:endParaRPr lang="en-US" altLang="ja-JP"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ctr" fontAlgn="t"/>
                      <a:r>
                        <a:rPr lang="ja-JP" altLang="en-US" sz="1100" u="none" strike="noStrike">
                          <a:effectLst/>
                        </a:rPr>
                        <a:t>　</a:t>
                      </a:r>
                      <a:endParaRPr lang="ja-JP" altLang="en-US" sz="1100" b="0" i="0" u="none" strike="noStrike">
                        <a:solidFill>
                          <a:srgbClr val="222222"/>
                        </a:solidFill>
                        <a:effectLst/>
                        <a:latin typeface="メイリオ" panose="020B0604030504040204" pitchFamily="50" charset="-128"/>
                        <a:ea typeface="メイリオ" panose="020B0604030504040204" pitchFamily="50" charset="-128"/>
                      </a:endParaRPr>
                    </a:p>
                  </a:txBody>
                  <a:tcPr marL="6456" marR="6456" marT="6456" marB="0"/>
                </a:tc>
                <a:extLst>
                  <a:ext uri="{0D108BD9-81ED-4DB2-BD59-A6C34878D82A}">
                    <a16:rowId xmlns:a16="http://schemas.microsoft.com/office/drawing/2014/main" val="312014341"/>
                  </a:ext>
                </a:extLst>
              </a:tr>
              <a:tr h="194876">
                <a:tc>
                  <a:txBody>
                    <a:bodyPr/>
                    <a:lstStyle/>
                    <a:p>
                      <a:pPr algn="l" fontAlgn="t"/>
                      <a:r>
                        <a:rPr lang="ja-JP" altLang="en-US" sz="1100" u="none" strike="noStrike">
                          <a:effectLst/>
                        </a:rPr>
                        <a:t>滝上バイナリー発電所</a:t>
                      </a:r>
                      <a:endParaRPr lang="ja-JP" altLang="en-US" sz="1100" b="1" i="0" u="none" strike="noStrike">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vMerge="1">
                  <a:txBody>
                    <a:bodyPr/>
                    <a:lstStyle/>
                    <a:p>
                      <a:endParaRPr kumimoji="1" lang="ja-JP" altLang="en-US"/>
                    </a:p>
                  </a:txBody>
                  <a:tcPr/>
                </a:tc>
                <a:tc vMerge="1">
                  <a:txBody>
                    <a:bodyPr/>
                    <a:lstStyle/>
                    <a:p>
                      <a:endParaRPr kumimoji="1" lang="ja-JP" altLang="en-US"/>
                    </a:p>
                  </a:txBody>
                  <a:tcPr/>
                </a:tc>
                <a:tc gridSpan="3">
                  <a:txBody>
                    <a:bodyPr/>
                    <a:lstStyle/>
                    <a:p>
                      <a:pPr algn="l" fontAlgn="t"/>
                      <a:r>
                        <a:rPr lang="zh-TW" altLang="en-US" sz="1100" u="none" strike="noStrike">
                          <a:effectLst/>
                        </a:rPr>
                        <a:t>出光大分地熱（株）</a:t>
                      </a:r>
                      <a:endParaRPr lang="zh-TW" altLang="en-US" sz="1100" b="0" i="0" u="none" strike="noStrike">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hMerge="1">
                  <a:txBody>
                    <a:bodyPr/>
                    <a:lstStyle/>
                    <a:p>
                      <a:endParaRPr kumimoji="1" lang="ja-JP" altLang="en-US"/>
                    </a:p>
                  </a:txBody>
                  <a:tcPr/>
                </a:tc>
                <a:tc hMerge="1">
                  <a:txBody>
                    <a:bodyPr/>
                    <a:lstStyle/>
                    <a:p>
                      <a:pPr algn="l" fontAlgn="t"/>
                      <a:endParaRPr lang="zh-TW" altLang="en-US" sz="1100" b="0" i="0" u="none" strike="noStrike">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r" fontAlgn="t"/>
                      <a:r>
                        <a:rPr lang="en-US" altLang="ja-JP" sz="1100" u="none" strike="noStrike" dirty="0">
                          <a:effectLst/>
                        </a:rPr>
                        <a:t>5,050</a:t>
                      </a:r>
                      <a:endParaRPr lang="en-US" altLang="ja-JP"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ctr" fontAlgn="t"/>
                      <a:r>
                        <a:rPr lang="en-US" sz="1100" u="none" strike="noStrike" dirty="0">
                          <a:effectLst/>
                        </a:rPr>
                        <a:t>B</a:t>
                      </a:r>
                      <a:endParaRPr 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l" fontAlgn="t"/>
                      <a:r>
                        <a:rPr lang="en-US" altLang="ja-JP" sz="1100" u="none" strike="noStrike" dirty="0">
                          <a:effectLst/>
                        </a:rPr>
                        <a:t>2017.3.1</a:t>
                      </a:r>
                      <a:endParaRPr lang="en-US" altLang="ja-JP"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ctr" fontAlgn="t"/>
                      <a:r>
                        <a:rPr lang="ja-JP" altLang="en-US" sz="1100" u="none" strike="noStrike">
                          <a:effectLst/>
                        </a:rPr>
                        <a:t>◯</a:t>
                      </a:r>
                      <a:endParaRPr lang="ja-JP" altLang="en-US" sz="1100" b="0" i="0" u="none" strike="noStrike">
                        <a:solidFill>
                          <a:srgbClr val="222222"/>
                        </a:solidFill>
                        <a:effectLst/>
                        <a:latin typeface="メイリオ" panose="020B0604030504040204" pitchFamily="50" charset="-128"/>
                        <a:ea typeface="メイリオ" panose="020B0604030504040204" pitchFamily="50" charset="-128"/>
                      </a:endParaRPr>
                    </a:p>
                  </a:txBody>
                  <a:tcPr marL="6456" marR="6456" marT="6456" marB="0"/>
                </a:tc>
                <a:extLst>
                  <a:ext uri="{0D108BD9-81ED-4DB2-BD59-A6C34878D82A}">
                    <a16:rowId xmlns:a16="http://schemas.microsoft.com/office/drawing/2014/main" val="2252289936"/>
                  </a:ext>
                </a:extLst>
              </a:tr>
              <a:tr h="194876">
                <a:tc>
                  <a:txBody>
                    <a:bodyPr/>
                    <a:lstStyle/>
                    <a:p>
                      <a:pPr algn="l" fontAlgn="t"/>
                      <a:r>
                        <a:rPr lang="ja-JP" altLang="en-US" sz="1100" u="none" strike="noStrike">
                          <a:effectLst/>
                        </a:rPr>
                        <a:t>大岳発電所</a:t>
                      </a:r>
                      <a:endParaRPr lang="ja-JP" altLang="en-US" sz="1100" b="1" i="0" u="none" strike="noStrike">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vMerge="1">
                  <a:txBody>
                    <a:bodyPr/>
                    <a:lstStyle/>
                    <a:p>
                      <a:endParaRPr kumimoji="1" lang="ja-JP" altLang="en-US"/>
                    </a:p>
                  </a:txBody>
                  <a:tcPr/>
                </a:tc>
                <a:tc vMerge="1">
                  <a:txBody>
                    <a:bodyPr/>
                    <a:lstStyle/>
                    <a:p>
                      <a:endParaRPr kumimoji="1" lang="ja-JP" altLang="en-US"/>
                    </a:p>
                  </a:txBody>
                  <a:tcPr/>
                </a:tc>
                <a:tc gridSpan="3">
                  <a:txBody>
                    <a:bodyPr/>
                    <a:lstStyle/>
                    <a:p>
                      <a:pPr algn="l" fontAlgn="t"/>
                      <a:r>
                        <a:rPr lang="zh-TW" altLang="en-US" sz="1100" u="none" strike="noStrike">
                          <a:effectLst/>
                        </a:rPr>
                        <a:t>九州電力（株）</a:t>
                      </a:r>
                      <a:endParaRPr lang="zh-TW" altLang="en-US" sz="1100" b="0" i="0" u="none" strike="noStrike">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hMerge="1">
                  <a:txBody>
                    <a:bodyPr/>
                    <a:lstStyle/>
                    <a:p>
                      <a:endParaRPr kumimoji="1" lang="ja-JP" altLang="en-US"/>
                    </a:p>
                  </a:txBody>
                  <a:tcPr/>
                </a:tc>
                <a:tc hMerge="1">
                  <a:txBody>
                    <a:bodyPr/>
                    <a:lstStyle/>
                    <a:p>
                      <a:pPr algn="l" fontAlgn="t"/>
                      <a:endParaRPr lang="zh-TW" altLang="en-US" sz="1100" b="0" i="0" u="none" strike="noStrike">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r" fontAlgn="t"/>
                      <a:r>
                        <a:rPr lang="en-US" altLang="ja-JP" sz="1100" u="none" strike="noStrike" dirty="0">
                          <a:effectLst/>
                        </a:rPr>
                        <a:t>13,700</a:t>
                      </a:r>
                      <a:endParaRPr lang="en-US" altLang="ja-JP"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ctr" fontAlgn="t"/>
                      <a:r>
                        <a:rPr lang="en-US" sz="1100" u="none" strike="noStrike" dirty="0">
                          <a:effectLst/>
                        </a:rPr>
                        <a:t>DF</a:t>
                      </a:r>
                      <a:endParaRPr 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l" fontAlgn="t"/>
                      <a:r>
                        <a:rPr lang="en-US" altLang="ja-JP" sz="1100" u="none" strike="noStrike" dirty="0">
                          <a:effectLst/>
                        </a:rPr>
                        <a:t>2020.10.5</a:t>
                      </a:r>
                      <a:endParaRPr lang="en-US" altLang="ja-JP"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ctr" fontAlgn="t"/>
                      <a:r>
                        <a:rPr lang="ja-JP" altLang="en-US" sz="1100" u="none" strike="noStrike">
                          <a:effectLst/>
                        </a:rPr>
                        <a:t>　</a:t>
                      </a:r>
                      <a:endParaRPr lang="ja-JP" altLang="en-US" sz="1100" b="0" i="0" u="none" strike="noStrike">
                        <a:solidFill>
                          <a:srgbClr val="222222"/>
                        </a:solidFill>
                        <a:effectLst/>
                        <a:latin typeface="メイリオ" panose="020B0604030504040204" pitchFamily="50" charset="-128"/>
                        <a:ea typeface="メイリオ" panose="020B0604030504040204" pitchFamily="50" charset="-128"/>
                      </a:endParaRPr>
                    </a:p>
                  </a:txBody>
                  <a:tcPr marL="6456" marR="6456" marT="6456" marB="0"/>
                </a:tc>
                <a:extLst>
                  <a:ext uri="{0D108BD9-81ED-4DB2-BD59-A6C34878D82A}">
                    <a16:rowId xmlns:a16="http://schemas.microsoft.com/office/drawing/2014/main" val="2858952718"/>
                  </a:ext>
                </a:extLst>
              </a:tr>
              <a:tr h="194876">
                <a:tc rowSpan="3">
                  <a:txBody>
                    <a:bodyPr/>
                    <a:lstStyle/>
                    <a:p>
                      <a:pPr algn="l" fontAlgn="t"/>
                      <a:r>
                        <a:rPr lang="zh-TW" altLang="en-US" sz="1100" u="none" strike="noStrike" dirty="0">
                          <a:effectLst/>
                        </a:rPr>
                        <a:t>八丁原発電所</a:t>
                      </a:r>
                      <a:endParaRPr lang="zh-TW" altLang="en-US" sz="1100" b="1" i="0" u="none" strike="noStrike" dirty="0">
                        <a:solidFill>
                          <a:srgbClr val="222222"/>
                        </a:solidFill>
                        <a:effectLst/>
                        <a:latin typeface="メイリオ" panose="020B0604030504040204" pitchFamily="50" charset="-128"/>
                        <a:ea typeface="メイリオ" panose="020B0604030504040204" pitchFamily="50" charset="-128"/>
                      </a:endParaRPr>
                    </a:p>
                  </a:txBody>
                  <a:tcPr marL="6456" marR="6456" marT="6456" marB="0" anchor="ctr"/>
                </a:tc>
                <a:tc vMerge="1">
                  <a:txBody>
                    <a:bodyPr/>
                    <a:lstStyle/>
                    <a:p>
                      <a:endParaRPr kumimoji="1" lang="ja-JP" altLang="en-US"/>
                    </a:p>
                  </a:txBody>
                  <a:tcPr/>
                </a:tc>
                <a:tc vMerge="1">
                  <a:txBody>
                    <a:bodyPr/>
                    <a:lstStyle/>
                    <a:p>
                      <a:endParaRPr kumimoji="1" lang="ja-JP" altLang="en-US"/>
                    </a:p>
                  </a:txBody>
                  <a:tcPr/>
                </a:tc>
                <a:tc rowSpan="3" gridSpan="3">
                  <a:txBody>
                    <a:bodyPr/>
                    <a:lstStyle/>
                    <a:p>
                      <a:pPr algn="l" fontAlgn="t"/>
                      <a:r>
                        <a:rPr lang="zh-TW" altLang="en-US" sz="1100" u="none" strike="noStrike" dirty="0">
                          <a:effectLst/>
                        </a:rPr>
                        <a:t>九州電力（株）</a:t>
                      </a:r>
                      <a:endParaRPr lang="zh-TW" alt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6456" marR="6456" marT="6456" marB="0" anchor="ctr"/>
                </a:tc>
                <a:tc rowSpan="3" hMerge="1">
                  <a:txBody>
                    <a:bodyPr/>
                    <a:lstStyle/>
                    <a:p>
                      <a:endParaRPr kumimoji="1" lang="ja-JP" altLang="en-US"/>
                    </a:p>
                  </a:txBody>
                  <a:tcPr/>
                </a:tc>
                <a:tc rowSpan="3" hMerge="1">
                  <a:txBody>
                    <a:bodyPr/>
                    <a:lstStyle/>
                    <a:p>
                      <a:pPr algn="l" fontAlgn="t"/>
                      <a:endParaRPr lang="zh-TW" altLang="en-US" sz="1100" b="0" i="0" u="none" strike="noStrike">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r" fontAlgn="t"/>
                      <a:r>
                        <a:rPr lang="en-US" altLang="ja-JP" sz="1100" u="none" strike="noStrike" dirty="0">
                          <a:effectLst/>
                        </a:rPr>
                        <a:t>55,000</a:t>
                      </a:r>
                      <a:endParaRPr lang="en-US" altLang="ja-JP"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ctr" fontAlgn="t"/>
                      <a:r>
                        <a:rPr lang="en-US" sz="1100" u="none" strike="noStrike" dirty="0">
                          <a:effectLst/>
                        </a:rPr>
                        <a:t>DF</a:t>
                      </a:r>
                      <a:endParaRPr 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l" fontAlgn="t"/>
                      <a:r>
                        <a:rPr lang="en-US" altLang="ja-JP" sz="1100" u="none" strike="noStrike" dirty="0">
                          <a:effectLst/>
                        </a:rPr>
                        <a:t>1977.6.24</a:t>
                      </a:r>
                      <a:endParaRPr lang="en-US" altLang="ja-JP"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ctr" fontAlgn="t"/>
                      <a:r>
                        <a:rPr lang="ja-JP" altLang="en-US" sz="1100" u="none" strike="noStrike">
                          <a:effectLst/>
                        </a:rPr>
                        <a:t>　</a:t>
                      </a:r>
                      <a:endParaRPr lang="ja-JP" altLang="en-US" sz="1100" b="0" i="0" u="none" strike="noStrike">
                        <a:solidFill>
                          <a:srgbClr val="222222"/>
                        </a:solidFill>
                        <a:effectLst/>
                        <a:latin typeface="メイリオ" panose="020B0604030504040204" pitchFamily="50" charset="-128"/>
                        <a:ea typeface="メイリオ" panose="020B0604030504040204" pitchFamily="50" charset="-128"/>
                      </a:endParaRPr>
                    </a:p>
                  </a:txBody>
                  <a:tcPr marL="6456" marR="6456" marT="6456" marB="0"/>
                </a:tc>
                <a:extLst>
                  <a:ext uri="{0D108BD9-81ED-4DB2-BD59-A6C34878D82A}">
                    <a16:rowId xmlns:a16="http://schemas.microsoft.com/office/drawing/2014/main" val="3154069339"/>
                  </a:ext>
                </a:extLst>
              </a:tr>
              <a:tr h="99717">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3"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r" fontAlgn="t"/>
                      <a:r>
                        <a:rPr lang="en-US" altLang="ja-JP" sz="1100" u="none" strike="noStrike" dirty="0">
                          <a:effectLst/>
                        </a:rPr>
                        <a:t>55,000</a:t>
                      </a:r>
                      <a:endParaRPr lang="en-US" altLang="ja-JP"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ctr" fontAlgn="t"/>
                      <a:r>
                        <a:rPr lang="en-US" sz="1100" u="none" strike="noStrike" dirty="0">
                          <a:effectLst/>
                        </a:rPr>
                        <a:t>DF</a:t>
                      </a:r>
                      <a:endParaRPr 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l" fontAlgn="t"/>
                      <a:r>
                        <a:rPr lang="en-US" altLang="ja-JP" sz="1100" u="none" strike="noStrike" dirty="0">
                          <a:effectLst/>
                        </a:rPr>
                        <a:t>1990.6.22</a:t>
                      </a:r>
                      <a:endParaRPr lang="en-US" altLang="ja-JP"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ctr" fontAlgn="t"/>
                      <a:r>
                        <a:rPr lang="ja-JP" altLang="en-US" sz="1100" u="none" strike="noStrike">
                          <a:effectLst/>
                        </a:rPr>
                        <a:t>　</a:t>
                      </a:r>
                      <a:endParaRPr lang="ja-JP" altLang="en-US" sz="1100" b="0" i="0" u="none" strike="noStrike">
                        <a:solidFill>
                          <a:srgbClr val="222222"/>
                        </a:solidFill>
                        <a:effectLst/>
                        <a:latin typeface="メイリオ" panose="020B0604030504040204" pitchFamily="50" charset="-128"/>
                        <a:ea typeface="メイリオ" panose="020B0604030504040204" pitchFamily="50" charset="-128"/>
                      </a:endParaRPr>
                    </a:p>
                  </a:txBody>
                  <a:tcPr marL="6456" marR="6456" marT="6456" marB="0"/>
                </a:tc>
                <a:extLst>
                  <a:ext uri="{0D108BD9-81ED-4DB2-BD59-A6C34878D82A}">
                    <a16:rowId xmlns:a16="http://schemas.microsoft.com/office/drawing/2014/main" val="4261006653"/>
                  </a:ext>
                </a:extLst>
              </a:tr>
              <a:tr h="194876">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gridSpan="3"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a:txBody>
                    <a:bodyPr/>
                    <a:lstStyle/>
                    <a:p>
                      <a:pPr algn="r" fontAlgn="t"/>
                      <a:r>
                        <a:rPr lang="en-US" altLang="ja-JP" sz="1100" u="none" strike="noStrike" dirty="0">
                          <a:effectLst/>
                        </a:rPr>
                        <a:t>2,000</a:t>
                      </a:r>
                      <a:endParaRPr lang="en-US" altLang="ja-JP"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ctr" fontAlgn="t"/>
                      <a:r>
                        <a:rPr lang="en-US" sz="1100" u="none" strike="noStrike" dirty="0">
                          <a:effectLst/>
                        </a:rPr>
                        <a:t>B</a:t>
                      </a:r>
                      <a:endParaRPr 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l" fontAlgn="t"/>
                      <a:r>
                        <a:rPr lang="en-US" altLang="ja-JP" sz="1100" u="none" strike="noStrike" dirty="0">
                          <a:effectLst/>
                        </a:rPr>
                        <a:t>2006.4.1</a:t>
                      </a:r>
                      <a:endParaRPr lang="en-US" altLang="ja-JP"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ctr" fontAlgn="t"/>
                      <a:r>
                        <a:rPr lang="ja-JP" altLang="en-US" sz="1100" u="none" strike="noStrike">
                          <a:effectLst/>
                        </a:rPr>
                        <a:t>　</a:t>
                      </a:r>
                      <a:endParaRPr lang="ja-JP" altLang="en-US" sz="1100" b="0" i="0" u="none" strike="noStrike">
                        <a:solidFill>
                          <a:srgbClr val="222222"/>
                        </a:solidFill>
                        <a:effectLst/>
                        <a:latin typeface="メイリオ" panose="020B0604030504040204" pitchFamily="50" charset="-128"/>
                        <a:ea typeface="メイリオ" panose="020B0604030504040204" pitchFamily="50" charset="-128"/>
                      </a:endParaRPr>
                    </a:p>
                  </a:txBody>
                  <a:tcPr marL="6456" marR="6456" marT="6456" marB="0"/>
                </a:tc>
                <a:extLst>
                  <a:ext uri="{0D108BD9-81ED-4DB2-BD59-A6C34878D82A}">
                    <a16:rowId xmlns:a16="http://schemas.microsoft.com/office/drawing/2014/main" val="1681477329"/>
                  </a:ext>
                </a:extLst>
              </a:tr>
              <a:tr h="89545">
                <a:tc>
                  <a:txBody>
                    <a:bodyPr/>
                    <a:lstStyle/>
                    <a:p>
                      <a:pPr algn="l" fontAlgn="t"/>
                      <a:r>
                        <a:rPr lang="ja-JP" altLang="en-US" sz="1100" u="none" strike="noStrike">
                          <a:effectLst/>
                        </a:rPr>
                        <a:t>菅原バイナリー発電所</a:t>
                      </a:r>
                      <a:endParaRPr lang="ja-JP" altLang="en-US" sz="1100" b="1" i="0" u="none" strike="noStrike">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vMerge="1">
                  <a:txBody>
                    <a:bodyPr/>
                    <a:lstStyle/>
                    <a:p>
                      <a:endParaRPr kumimoji="1" lang="ja-JP" altLang="en-US"/>
                    </a:p>
                  </a:txBody>
                  <a:tcPr/>
                </a:tc>
                <a:tc vMerge="1">
                  <a:txBody>
                    <a:bodyPr/>
                    <a:lstStyle/>
                    <a:p>
                      <a:endParaRPr kumimoji="1" lang="ja-JP" altLang="en-US"/>
                    </a:p>
                  </a:txBody>
                  <a:tcPr/>
                </a:tc>
                <a:tc gridSpan="2">
                  <a:txBody>
                    <a:bodyPr/>
                    <a:lstStyle/>
                    <a:p>
                      <a:pPr algn="l" fontAlgn="t"/>
                      <a:r>
                        <a:rPr lang="ja-JP" altLang="en-US" sz="1100" u="none" strike="noStrike">
                          <a:effectLst/>
                        </a:rPr>
                        <a:t>九電みらいエナジー（株）</a:t>
                      </a:r>
                      <a:endParaRPr lang="ja-JP" altLang="en-US" sz="1100" b="0" i="0" u="none" strike="noStrike">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hMerge="1">
                  <a:txBody>
                    <a:bodyPr/>
                    <a:lstStyle/>
                    <a:p>
                      <a:pPr algn="l" fontAlgn="t"/>
                      <a:r>
                        <a:rPr lang="ja-JP" altLang="en-US" sz="1100" u="none" strike="noStrike">
                          <a:effectLst/>
                        </a:rPr>
                        <a:t>九重町</a:t>
                      </a:r>
                      <a:endParaRPr lang="ja-JP" altLang="en-US" sz="1100" b="0" i="0" u="none" strike="noStrike">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l" fontAlgn="t"/>
                      <a:r>
                        <a:rPr lang="ja-JP" altLang="en-US" sz="1100" u="none" strike="noStrike">
                          <a:effectLst/>
                        </a:rPr>
                        <a:t>九重町</a:t>
                      </a:r>
                      <a:endParaRPr lang="ja-JP" altLang="en-US" sz="1100" b="0" i="0" u="none" strike="noStrike">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r" fontAlgn="t"/>
                      <a:r>
                        <a:rPr lang="en-US" altLang="ja-JP" sz="1100" u="none" strike="noStrike" dirty="0">
                          <a:effectLst/>
                        </a:rPr>
                        <a:t>5,000</a:t>
                      </a:r>
                      <a:endParaRPr lang="en-US" altLang="ja-JP"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ctr" fontAlgn="t"/>
                      <a:r>
                        <a:rPr lang="en-US" sz="1100" u="none" strike="noStrike" dirty="0">
                          <a:effectLst/>
                        </a:rPr>
                        <a:t>B</a:t>
                      </a:r>
                      <a:endParaRPr 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l" fontAlgn="t"/>
                      <a:r>
                        <a:rPr lang="en-US" altLang="ja-JP" sz="1100" u="none" strike="noStrike" dirty="0">
                          <a:effectLst/>
                        </a:rPr>
                        <a:t>2015.6.29</a:t>
                      </a:r>
                      <a:endParaRPr lang="en-US" altLang="ja-JP"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ctr" fontAlgn="t"/>
                      <a:r>
                        <a:rPr lang="ja-JP" altLang="en-US" sz="1100" u="none" strike="noStrike">
                          <a:effectLst/>
                        </a:rPr>
                        <a:t>◯</a:t>
                      </a:r>
                      <a:endParaRPr lang="ja-JP" altLang="en-US" sz="1100" b="0" i="0" u="none" strike="noStrike">
                        <a:solidFill>
                          <a:srgbClr val="222222"/>
                        </a:solidFill>
                        <a:effectLst/>
                        <a:latin typeface="メイリオ" panose="020B0604030504040204" pitchFamily="50" charset="-128"/>
                        <a:ea typeface="メイリオ" panose="020B0604030504040204" pitchFamily="50" charset="-128"/>
                      </a:endParaRPr>
                    </a:p>
                  </a:txBody>
                  <a:tcPr marL="6456" marR="6456" marT="6456" marB="0"/>
                </a:tc>
                <a:extLst>
                  <a:ext uri="{0D108BD9-81ED-4DB2-BD59-A6C34878D82A}">
                    <a16:rowId xmlns:a16="http://schemas.microsoft.com/office/drawing/2014/main" val="334859737"/>
                  </a:ext>
                </a:extLst>
              </a:tr>
              <a:tr h="194876">
                <a:tc>
                  <a:txBody>
                    <a:bodyPr/>
                    <a:lstStyle/>
                    <a:p>
                      <a:pPr algn="l" fontAlgn="t"/>
                      <a:r>
                        <a:rPr lang="ja-JP" altLang="en-US" sz="1100" u="none" strike="noStrike">
                          <a:effectLst/>
                        </a:rPr>
                        <a:t>大霧発電所</a:t>
                      </a:r>
                      <a:endParaRPr lang="ja-JP" altLang="en-US" sz="1100" b="1" i="0" u="none" strike="noStrike">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rowSpan="4">
                  <a:txBody>
                    <a:bodyPr/>
                    <a:lstStyle/>
                    <a:p>
                      <a:pPr algn="ctr" fontAlgn="t"/>
                      <a:r>
                        <a:rPr lang="ja-JP" altLang="en-US" sz="1100" u="none" strike="noStrike">
                          <a:effectLst/>
                        </a:rPr>
                        <a:t>鹿児島県</a:t>
                      </a:r>
                      <a:endParaRPr lang="ja-JP" altLang="en-US" sz="1100" b="0" i="0" u="none" strike="noStrike">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ctr" fontAlgn="t"/>
                      <a:r>
                        <a:rPr lang="ja-JP" altLang="en-US" sz="1100" u="none" strike="noStrike" dirty="0">
                          <a:effectLst/>
                        </a:rPr>
                        <a:t>霧島市</a:t>
                      </a:r>
                      <a:endParaRPr lang="ja-JP" alt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gridSpan="2">
                  <a:txBody>
                    <a:bodyPr/>
                    <a:lstStyle/>
                    <a:p>
                      <a:pPr algn="l" fontAlgn="t"/>
                      <a:r>
                        <a:rPr lang="zh-TW" altLang="en-US" sz="1100" u="none" strike="noStrike">
                          <a:effectLst/>
                        </a:rPr>
                        <a:t>九州電力（株）</a:t>
                      </a:r>
                      <a:endParaRPr lang="zh-TW" altLang="en-US" sz="1100" b="0" i="0" u="none" strike="noStrike">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hMerge="1">
                  <a:txBody>
                    <a:bodyPr/>
                    <a:lstStyle/>
                    <a:p>
                      <a:pPr algn="l" fontAlgn="t"/>
                      <a:r>
                        <a:rPr lang="zh-TW" altLang="en-US" sz="1100" u="none" strike="noStrike">
                          <a:effectLst/>
                        </a:rPr>
                        <a:t>日鉄鉱業（株）</a:t>
                      </a:r>
                      <a:endParaRPr lang="zh-TW" altLang="en-US" sz="1100" b="0" i="0" u="none" strike="noStrike">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l" fontAlgn="t"/>
                      <a:r>
                        <a:rPr lang="zh-TW" altLang="en-US" sz="1100" u="none" strike="noStrike" dirty="0">
                          <a:effectLst/>
                        </a:rPr>
                        <a:t>日鉄鉱業（株）</a:t>
                      </a:r>
                      <a:endParaRPr lang="zh-TW" alt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r" fontAlgn="t"/>
                      <a:r>
                        <a:rPr lang="en-US" altLang="ja-JP" sz="1100" u="none" strike="noStrike" dirty="0">
                          <a:effectLst/>
                        </a:rPr>
                        <a:t>30,000</a:t>
                      </a:r>
                      <a:endParaRPr lang="en-US" altLang="ja-JP"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ctr" fontAlgn="t"/>
                      <a:r>
                        <a:rPr lang="en-US" sz="1100" u="none" strike="noStrike" dirty="0">
                          <a:effectLst/>
                        </a:rPr>
                        <a:t>SF</a:t>
                      </a:r>
                      <a:endParaRPr 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l" fontAlgn="t"/>
                      <a:r>
                        <a:rPr lang="en-US" altLang="ja-JP" sz="1100" u="none" strike="noStrike" dirty="0">
                          <a:effectLst/>
                        </a:rPr>
                        <a:t>1996.3.1</a:t>
                      </a:r>
                      <a:endParaRPr lang="en-US" altLang="ja-JP"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ctr" fontAlgn="t"/>
                      <a:r>
                        <a:rPr lang="ja-JP" altLang="en-US" sz="1100" u="none" strike="noStrike">
                          <a:effectLst/>
                        </a:rPr>
                        <a:t>　</a:t>
                      </a:r>
                      <a:endParaRPr lang="ja-JP" altLang="en-US" sz="1100" b="0" i="0" u="none" strike="noStrike">
                        <a:solidFill>
                          <a:srgbClr val="222222"/>
                        </a:solidFill>
                        <a:effectLst/>
                        <a:latin typeface="メイリオ" panose="020B0604030504040204" pitchFamily="50" charset="-128"/>
                        <a:ea typeface="メイリオ" panose="020B0604030504040204" pitchFamily="50" charset="-128"/>
                      </a:endParaRPr>
                    </a:p>
                  </a:txBody>
                  <a:tcPr marL="6456" marR="6456" marT="6456" marB="0"/>
                </a:tc>
                <a:extLst>
                  <a:ext uri="{0D108BD9-81ED-4DB2-BD59-A6C34878D82A}">
                    <a16:rowId xmlns:a16="http://schemas.microsoft.com/office/drawing/2014/main" val="481372359"/>
                  </a:ext>
                </a:extLst>
              </a:tr>
              <a:tr h="194876">
                <a:tc>
                  <a:txBody>
                    <a:bodyPr/>
                    <a:lstStyle/>
                    <a:p>
                      <a:pPr algn="l" fontAlgn="t"/>
                      <a:r>
                        <a:rPr lang="ja-JP" altLang="en-US" sz="1100" u="none" strike="noStrike">
                          <a:effectLst/>
                        </a:rPr>
                        <a:t>山川発電所</a:t>
                      </a:r>
                      <a:endParaRPr lang="ja-JP" altLang="en-US" sz="1100" b="1" i="0" u="none" strike="noStrike">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vMerge="1">
                  <a:txBody>
                    <a:bodyPr/>
                    <a:lstStyle/>
                    <a:p>
                      <a:endParaRPr kumimoji="1" lang="ja-JP" altLang="en-US"/>
                    </a:p>
                  </a:txBody>
                  <a:tcPr/>
                </a:tc>
                <a:tc rowSpan="3">
                  <a:txBody>
                    <a:bodyPr/>
                    <a:lstStyle/>
                    <a:p>
                      <a:pPr algn="ctr" fontAlgn="t"/>
                      <a:r>
                        <a:rPr lang="ja-JP" altLang="en-US" sz="1100" u="none" strike="noStrike" dirty="0">
                          <a:effectLst/>
                        </a:rPr>
                        <a:t>指宿市</a:t>
                      </a:r>
                      <a:endParaRPr lang="ja-JP" alt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gridSpan="3">
                  <a:txBody>
                    <a:bodyPr/>
                    <a:lstStyle/>
                    <a:p>
                      <a:pPr algn="l" fontAlgn="t"/>
                      <a:r>
                        <a:rPr lang="zh-TW" altLang="en-US" sz="1100" u="none" strike="noStrike">
                          <a:effectLst/>
                        </a:rPr>
                        <a:t>九州電力（株）</a:t>
                      </a:r>
                      <a:endParaRPr lang="zh-TW" altLang="en-US" sz="1100" b="0" i="0" u="none" strike="noStrike">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hMerge="1">
                  <a:txBody>
                    <a:bodyPr/>
                    <a:lstStyle/>
                    <a:p>
                      <a:endParaRPr kumimoji="1" lang="ja-JP" altLang="en-US"/>
                    </a:p>
                  </a:txBody>
                  <a:tcPr/>
                </a:tc>
                <a:tc hMerge="1">
                  <a:txBody>
                    <a:bodyPr/>
                    <a:lstStyle/>
                    <a:p>
                      <a:pPr algn="l" fontAlgn="t"/>
                      <a:endParaRPr lang="zh-TW" altLang="en-US" sz="1100" b="0" i="0" u="none" strike="noStrike">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r" fontAlgn="t"/>
                      <a:r>
                        <a:rPr lang="en-US" altLang="ja-JP" sz="1100" u="none" strike="noStrike" dirty="0">
                          <a:effectLst/>
                        </a:rPr>
                        <a:t>30,000</a:t>
                      </a:r>
                      <a:endParaRPr lang="en-US" altLang="ja-JP"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ctr" fontAlgn="t"/>
                      <a:r>
                        <a:rPr lang="en-US" sz="1100" u="none" strike="noStrike" dirty="0">
                          <a:effectLst/>
                        </a:rPr>
                        <a:t>SF</a:t>
                      </a:r>
                      <a:endParaRPr 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l" fontAlgn="t"/>
                      <a:r>
                        <a:rPr lang="en-US" altLang="ja-JP" sz="1100" u="none" strike="noStrike" dirty="0">
                          <a:effectLst/>
                        </a:rPr>
                        <a:t>1995.3.1</a:t>
                      </a:r>
                      <a:endParaRPr lang="en-US" altLang="ja-JP"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ctr" fontAlgn="t"/>
                      <a:r>
                        <a:rPr lang="ja-JP" altLang="en-US" sz="1100" u="none" strike="noStrike">
                          <a:effectLst/>
                        </a:rPr>
                        <a:t>　</a:t>
                      </a:r>
                      <a:endParaRPr lang="ja-JP" altLang="en-US" sz="1100" b="0" i="0" u="none" strike="noStrike">
                        <a:solidFill>
                          <a:srgbClr val="222222"/>
                        </a:solidFill>
                        <a:effectLst/>
                        <a:latin typeface="メイリオ" panose="020B0604030504040204" pitchFamily="50" charset="-128"/>
                        <a:ea typeface="メイリオ" panose="020B0604030504040204" pitchFamily="50" charset="-128"/>
                      </a:endParaRPr>
                    </a:p>
                  </a:txBody>
                  <a:tcPr marL="6456" marR="6456" marT="6456" marB="0"/>
                </a:tc>
                <a:extLst>
                  <a:ext uri="{0D108BD9-81ED-4DB2-BD59-A6C34878D82A}">
                    <a16:rowId xmlns:a16="http://schemas.microsoft.com/office/drawing/2014/main" val="2838473976"/>
                  </a:ext>
                </a:extLst>
              </a:tr>
              <a:tr h="217366">
                <a:tc>
                  <a:txBody>
                    <a:bodyPr/>
                    <a:lstStyle/>
                    <a:p>
                      <a:pPr algn="l" fontAlgn="t"/>
                      <a:r>
                        <a:rPr lang="ja-JP" altLang="en-US" sz="1100" u="none" strike="noStrike" dirty="0">
                          <a:effectLst/>
                        </a:rPr>
                        <a:t>山川バイナリー発電所</a:t>
                      </a:r>
                      <a:endParaRPr lang="ja-JP" altLang="en-US" sz="1100" b="1" i="0" u="none" strike="noStrike" dirty="0">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vMerge="1">
                  <a:txBody>
                    <a:bodyPr/>
                    <a:lstStyle/>
                    <a:p>
                      <a:endParaRPr kumimoji="1" lang="ja-JP" altLang="en-US"/>
                    </a:p>
                  </a:txBody>
                  <a:tcPr/>
                </a:tc>
                <a:tc vMerge="1">
                  <a:txBody>
                    <a:bodyPr/>
                    <a:lstStyle/>
                    <a:p>
                      <a:endParaRPr kumimoji="1" lang="ja-JP" altLang="en-US"/>
                    </a:p>
                  </a:txBody>
                  <a:tcPr/>
                </a:tc>
                <a:tc gridSpan="2">
                  <a:txBody>
                    <a:bodyPr/>
                    <a:lstStyle/>
                    <a:p>
                      <a:pPr algn="l" fontAlgn="t"/>
                      <a:r>
                        <a:rPr lang="ja-JP" altLang="en-US" sz="1100" u="none" strike="noStrike">
                          <a:effectLst/>
                        </a:rPr>
                        <a:t>九電みらいエナジー（株）</a:t>
                      </a:r>
                      <a:endParaRPr lang="ja-JP" altLang="en-US" sz="1100" b="0" i="0" u="none" strike="noStrike">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hMerge="1">
                  <a:txBody>
                    <a:bodyPr/>
                    <a:lstStyle/>
                    <a:p>
                      <a:pPr algn="l" fontAlgn="t"/>
                      <a:r>
                        <a:rPr lang="zh-TW" altLang="en-US" sz="1100" u="none" strike="noStrike">
                          <a:effectLst/>
                        </a:rPr>
                        <a:t>九州電力（株）</a:t>
                      </a:r>
                      <a:endParaRPr lang="zh-TW" altLang="en-US" sz="1100" b="0" i="0" u="none" strike="noStrike">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l" fontAlgn="t"/>
                      <a:r>
                        <a:rPr lang="zh-TW" altLang="en-US" sz="1100" u="none" strike="noStrike" dirty="0">
                          <a:effectLst/>
                        </a:rPr>
                        <a:t>九州電力（株）</a:t>
                      </a:r>
                      <a:endParaRPr lang="zh-TW" alt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r" fontAlgn="t"/>
                      <a:r>
                        <a:rPr lang="en-US" altLang="ja-JP" sz="1100" u="none" strike="noStrike" dirty="0">
                          <a:effectLst/>
                        </a:rPr>
                        <a:t>4,990</a:t>
                      </a:r>
                      <a:endParaRPr lang="en-US" altLang="ja-JP"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ctr" fontAlgn="t"/>
                      <a:r>
                        <a:rPr lang="en-US" sz="1100" u="none" strike="noStrike" dirty="0">
                          <a:effectLst/>
                        </a:rPr>
                        <a:t>B</a:t>
                      </a:r>
                      <a:endParaRPr 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l" fontAlgn="t"/>
                      <a:r>
                        <a:rPr lang="en-US" altLang="ja-JP" sz="1100" u="none" strike="noStrike" dirty="0">
                          <a:effectLst/>
                        </a:rPr>
                        <a:t>2018.2.23</a:t>
                      </a:r>
                      <a:endParaRPr lang="en-US" altLang="ja-JP"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ctr" fontAlgn="t"/>
                      <a:r>
                        <a:rPr lang="ja-JP" altLang="en-US" sz="1100" u="none" strike="noStrike">
                          <a:effectLst/>
                        </a:rPr>
                        <a:t>◯</a:t>
                      </a:r>
                      <a:endParaRPr lang="ja-JP" altLang="en-US" sz="1100" b="0" i="0" u="none" strike="noStrike">
                        <a:solidFill>
                          <a:srgbClr val="222222"/>
                        </a:solidFill>
                        <a:effectLst/>
                        <a:latin typeface="メイリオ" panose="020B0604030504040204" pitchFamily="50" charset="-128"/>
                        <a:ea typeface="メイリオ" panose="020B0604030504040204" pitchFamily="50" charset="-128"/>
                      </a:endParaRPr>
                    </a:p>
                  </a:txBody>
                  <a:tcPr marL="6456" marR="6456" marT="6456" marB="0"/>
                </a:tc>
                <a:extLst>
                  <a:ext uri="{0D108BD9-81ED-4DB2-BD59-A6C34878D82A}">
                    <a16:rowId xmlns:a16="http://schemas.microsoft.com/office/drawing/2014/main" val="741836816"/>
                  </a:ext>
                </a:extLst>
              </a:tr>
              <a:tr h="216024">
                <a:tc>
                  <a:txBody>
                    <a:bodyPr/>
                    <a:lstStyle/>
                    <a:p>
                      <a:pPr algn="l" fontAlgn="t"/>
                      <a:r>
                        <a:rPr lang="ja-JP" altLang="en-US" sz="1100" u="none" strike="noStrike" dirty="0">
                          <a:effectLst/>
                        </a:rPr>
                        <a:t>メディポリス指宿発電所</a:t>
                      </a:r>
                      <a:endParaRPr lang="ja-JP" altLang="en-US" sz="1100" b="1" i="0" u="none" strike="noStrike" dirty="0">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vMerge="1">
                  <a:txBody>
                    <a:bodyPr/>
                    <a:lstStyle/>
                    <a:p>
                      <a:endParaRPr kumimoji="1" lang="ja-JP" altLang="en-US"/>
                    </a:p>
                  </a:txBody>
                  <a:tcPr/>
                </a:tc>
                <a:tc vMerge="1">
                  <a:txBody>
                    <a:bodyPr/>
                    <a:lstStyle/>
                    <a:p>
                      <a:endParaRPr kumimoji="1" lang="ja-JP" altLang="en-US"/>
                    </a:p>
                  </a:txBody>
                  <a:tcPr/>
                </a:tc>
                <a:tc gridSpan="3">
                  <a:txBody>
                    <a:bodyPr/>
                    <a:lstStyle/>
                    <a:p>
                      <a:pPr algn="l" fontAlgn="t"/>
                      <a:r>
                        <a:rPr lang="ja-JP" altLang="en-US" sz="1100" u="none" strike="noStrike" dirty="0">
                          <a:effectLst/>
                        </a:rPr>
                        <a:t>（株）メディポリスエナジー</a:t>
                      </a:r>
                      <a:endParaRPr lang="ja-JP" alt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hMerge="1">
                  <a:txBody>
                    <a:bodyPr/>
                    <a:lstStyle/>
                    <a:p>
                      <a:endParaRPr kumimoji="1" lang="ja-JP" altLang="en-US"/>
                    </a:p>
                  </a:txBody>
                  <a:tcPr/>
                </a:tc>
                <a:tc hMerge="1">
                  <a:txBody>
                    <a:bodyPr/>
                    <a:lstStyle/>
                    <a:p>
                      <a:pPr algn="l" fontAlgn="t"/>
                      <a:endParaRPr lang="zh-TW" alt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r" fontAlgn="t"/>
                      <a:r>
                        <a:rPr lang="en-US" altLang="ja-JP" sz="1100" u="none" strike="noStrike" dirty="0">
                          <a:effectLst/>
                        </a:rPr>
                        <a:t>1,580</a:t>
                      </a:r>
                      <a:endParaRPr lang="en-US" altLang="ja-JP"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ctr" fontAlgn="t"/>
                      <a:r>
                        <a:rPr lang="en-US" sz="1100" u="none" strike="noStrike" dirty="0">
                          <a:effectLst/>
                        </a:rPr>
                        <a:t>B</a:t>
                      </a:r>
                      <a:endParaRPr 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l" fontAlgn="t"/>
                      <a:r>
                        <a:rPr lang="en-US" altLang="ja-JP" sz="1100" u="none" strike="noStrike" dirty="0">
                          <a:effectLst/>
                        </a:rPr>
                        <a:t>2015.2.18</a:t>
                      </a:r>
                      <a:endParaRPr lang="en-US" altLang="ja-JP"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6456" marR="6456" marT="6456" marB="0"/>
                </a:tc>
                <a:tc>
                  <a:txBody>
                    <a:bodyPr/>
                    <a:lstStyle/>
                    <a:p>
                      <a:pPr algn="ctr" fontAlgn="t"/>
                      <a:r>
                        <a:rPr lang="ja-JP" altLang="en-US" sz="1100" u="none" strike="noStrike" dirty="0">
                          <a:effectLst/>
                        </a:rPr>
                        <a:t>◯</a:t>
                      </a:r>
                      <a:endParaRPr lang="ja-JP" altLang="en-US" sz="1100" b="0" i="0" u="none" strike="noStrike" dirty="0">
                        <a:solidFill>
                          <a:srgbClr val="222222"/>
                        </a:solidFill>
                        <a:effectLst/>
                        <a:latin typeface="メイリオ" panose="020B0604030504040204" pitchFamily="50" charset="-128"/>
                        <a:ea typeface="メイリオ" panose="020B0604030504040204" pitchFamily="50" charset="-128"/>
                      </a:endParaRPr>
                    </a:p>
                  </a:txBody>
                  <a:tcPr marL="6456" marR="6456" marT="6456" marB="0"/>
                </a:tc>
                <a:extLst>
                  <a:ext uri="{0D108BD9-81ED-4DB2-BD59-A6C34878D82A}">
                    <a16:rowId xmlns:a16="http://schemas.microsoft.com/office/drawing/2014/main" val="3688353271"/>
                  </a:ext>
                </a:extLst>
              </a:tr>
            </a:tbl>
          </a:graphicData>
        </a:graphic>
      </p:graphicFrame>
      <p:pic>
        <p:nvPicPr>
          <p:cNvPr id="2050" name="Picture 2">
            <a:extLst>
              <a:ext uri="{FF2B5EF4-FFF2-40B4-BE49-F238E27FC236}">
                <a16:creationId xmlns:a16="http://schemas.microsoft.com/office/drawing/2014/main" id="{3EF7D07C-66CC-DC37-E195-FE8DE27D244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69776" y="4660753"/>
            <a:ext cx="2611034" cy="1798712"/>
          </a:xfrm>
          <a:prstGeom prst="rect">
            <a:avLst/>
          </a:prstGeom>
          <a:noFill/>
          <a:extLst>
            <a:ext uri="{909E8E84-426E-40DD-AFC4-6F175D3DCCD1}">
              <a14:hiddenFill xmlns:a14="http://schemas.microsoft.com/office/drawing/2010/main">
                <a:solidFill>
                  <a:srgbClr val="FFFFFF"/>
                </a:solidFill>
              </a14:hiddenFill>
            </a:ext>
          </a:extLst>
        </p:spPr>
      </p:pic>
      <p:sp>
        <p:nvSpPr>
          <p:cNvPr id="10" name="テキスト ボックス 9">
            <a:extLst>
              <a:ext uri="{FF2B5EF4-FFF2-40B4-BE49-F238E27FC236}">
                <a16:creationId xmlns:a16="http://schemas.microsoft.com/office/drawing/2014/main" id="{5D955120-8B8B-986E-2A70-82093F18E2B9}"/>
              </a:ext>
            </a:extLst>
          </p:cNvPr>
          <p:cNvSpPr txBox="1"/>
          <p:nvPr/>
        </p:nvSpPr>
        <p:spPr>
          <a:xfrm>
            <a:off x="6286984" y="6478924"/>
            <a:ext cx="2711809" cy="307777"/>
          </a:xfrm>
          <a:prstGeom prst="rect">
            <a:avLst/>
          </a:prstGeom>
          <a:noFill/>
        </p:spPr>
        <p:txBody>
          <a:bodyPr wrap="square">
            <a:spAutoFit/>
          </a:bodyPr>
          <a:lstStyle/>
          <a:p>
            <a:r>
              <a:rPr lang="zh-TW" altLang="en-US" sz="1400" b="1" i="0" dirty="0">
                <a:effectLst/>
                <a:latin typeface="游ゴシック体"/>
              </a:rPr>
              <a:t>中尾地熱発電所</a:t>
            </a:r>
            <a:r>
              <a:rPr lang="en-US" altLang="ja-JP" sz="1400" dirty="0"/>
              <a:t>(</a:t>
            </a:r>
            <a:r>
              <a:rPr lang="zh-TW" altLang="en-US" sz="1400" dirty="0"/>
              <a:t>出力</a:t>
            </a:r>
            <a:r>
              <a:rPr lang="en-US" altLang="zh-TW" sz="1400" dirty="0"/>
              <a:t>11</a:t>
            </a:r>
            <a:r>
              <a:rPr lang="ja-JP" altLang="en-US" sz="1400" dirty="0"/>
              <a:t>万</a:t>
            </a:r>
            <a:r>
              <a:rPr lang="en-US" altLang="zh-TW" sz="1400" dirty="0"/>
              <a:t>kW</a:t>
            </a:r>
            <a:r>
              <a:rPr lang="zh-TW" altLang="en-US" sz="1400" dirty="0"/>
              <a:t>）</a:t>
            </a:r>
            <a:endParaRPr lang="ja-JP" altLang="en-US" sz="1400" dirty="0"/>
          </a:p>
        </p:txBody>
      </p:sp>
      <p:sp>
        <p:nvSpPr>
          <p:cNvPr id="12" name="テキスト ボックス 11">
            <a:extLst>
              <a:ext uri="{FF2B5EF4-FFF2-40B4-BE49-F238E27FC236}">
                <a16:creationId xmlns:a16="http://schemas.microsoft.com/office/drawing/2014/main" id="{47B628D2-C5A2-2B5C-1E7A-F17EC9628686}"/>
              </a:ext>
            </a:extLst>
          </p:cNvPr>
          <p:cNvSpPr txBox="1"/>
          <p:nvPr/>
        </p:nvSpPr>
        <p:spPr>
          <a:xfrm>
            <a:off x="126951" y="4607748"/>
            <a:ext cx="6124569" cy="2062103"/>
          </a:xfrm>
          <a:prstGeom prst="rect">
            <a:avLst/>
          </a:prstGeom>
          <a:solidFill>
            <a:schemeClr val="bg1"/>
          </a:solidFill>
        </p:spPr>
        <p:txBody>
          <a:bodyPr wrap="square">
            <a:spAutoFit/>
          </a:bodyPr>
          <a:lstStyle/>
          <a:p>
            <a:pPr algn="just"/>
            <a:r>
              <a:rPr lang="ja-JP" altLang="en-US" sz="1600" dirty="0">
                <a:latin typeface="HG丸ｺﾞｼｯｸM-PRO" panose="020F0600000000000000" pitchFamily="50" charset="-128"/>
                <a:ea typeface="HG丸ｺﾞｼｯｸM-PRO" panose="020F0600000000000000" pitchFamily="50" charset="-128"/>
              </a:rPr>
              <a:t>「奥飛騨温泉郷　中尾地熱発電所」は、焼岳を熱源とする新穂高温泉・中尾地区の豊富な地熱資源を利用した地熱発電所で、中部地区初となる「フラッシュ発電方式</a:t>
            </a:r>
            <a:r>
              <a:rPr lang="en-US" altLang="ja-JP" sz="1600" dirty="0">
                <a:latin typeface="HG丸ｺﾞｼｯｸM-PRO" panose="020F0600000000000000" pitchFamily="50" charset="-128"/>
                <a:ea typeface="HG丸ｺﾞｼｯｸM-PRO" panose="020F0600000000000000" pitchFamily="50" charset="-128"/>
              </a:rPr>
              <a:t>(</a:t>
            </a:r>
            <a:r>
              <a:rPr lang="ja-JP" altLang="en-US" sz="1600" dirty="0">
                <a:latin typeface="HG丸ｺﾞｼｯｸM-PRO" panose="020F0600000000000000" pitchFamily="50" charset="-128"/>
                <a:ea typeface="HG丸ｺﾞｼｯｸM-PRO" panose="020F0600000000000000" pitchFamily="50" charset="-128"/>
              </a:rPr>
              <a:t>蒸気発電方式</a:t>
            </a:r>
            <a:r>
              <a:rPr lang="en-US" altLang="ja-JP" sz="1600" dirty="0">
                <a:latin typeface="HG丸ｺﾞｼｯｸM-PRO" panose="020F0600000000000000" pitchFamily="50" charset="-128"/>
                <a:ea typeface="HG丸ｺﾞｼｯｸM-PRO" panose="020F0600000000000000" pitchFamily="50" charset="-128"/>
              </a:rPr>
              <a:t>)</a:t>
            </a:r>
            <a:r>
              <a:rPr lang="ja-JP" altLang="en-US" sz="1600" dirty="0">
                <a:latin typeface="HG丸ｺﾞｼｯｸM-PRO" panose="020F0600000000000000" pitchFamily="50" charset="-128"/>
                <a:ea typeface="HG丸ｺﾞｼｯｸM-PRO" panose="020F0600000000000000" pitchFamily="50" charset="-128"/>
              </a:rPr>
              <a:t>」を採用しており、地下から噴出する地熱流体を蒸気と熱水に分離し、蒸気は地熱発電に、熱水は温泉の集中管理を行う有限会社中尾温泉に全量供給するシステムを構築しました。当社と東芝エネルギーシステムズ株式会社が共同で出資する「中尾地熱発電株式会社」において、</a:t>
            </a:r>
            <a:r>
              <a:rPr lang="en-US" altLang="ja-JP" sz="1600" dirty="0">
                <a:latin typeface="HG丸ｺﾞｼｯｸM-PRO" panose="020F0600000000000000" pitchFamily="50" charset="-128"/>
                <a:ea typeface="HG丸ｺﾞｼｯｸM-PRO" panose="020F0600000000000000" pitchFamily="50" charset="-128"/>
              </a:rPr>
              <a:t>2022</a:t>
            </a:r>
            <a:r>
              <a:rPr lang="ja-JP" altLang="en-US" sz="1600" dirty="0">
                <a:latin typeface="HG丸ｺﾞｼｯｸM-PRO" panose="020F0600000000000000" pitchFamily="50" charset="-128"/>
                <a:ea typeface="HG丸ｺﾞｼｯｸM-PRO" panose="020F0600000000000000" pitchFamily="50" charset="-128"/>
              </a:rPr>
              <a:t>年</a:t>
            </a:r>
            <a:r>
              <a:rPr lang="en-US" altLang="ja-JP" sz="1600" dirty="0">
                <a:latin typeface="HG丸ｺﾞｼｯｸM-PRO" panose="020F0600000000000000" pitchFamily="50" charset="-128"/>
                <a:ea typeface="HG丸ｺﾞｼｯｸM-PRO" panose="020F0600000000000000" pitchFamily="50" charset="-128"/>
              </a:rPr>
              <a:t>12</a:t>
            </a:r>
            <a:r>
              <a:rPr lang="ja-JP" altLang="en-US" sz="1600" dirty="0">
                <a:latin typeface="HG丸ｺﾞｼｯｸM-PRO" panose="020F0600000000000000" pitchFamily="50" charset="-128"/>
                <a:ea typeface="HG丸ｺﾞｼｯｸM-PRO" panose="020F0600000000000000" pitchFamily="50" charset="-128"/>
              </a:rPr>
              <a:t>月</a:t>
            </a:r>
            <a:r>
              <a:rPr lang="en-US" altLang="ja-JP" sz="1600" dirty="0">
                <a:latin typeface="HG丸ｺﾞｼｯｸM-PRO" panose="020F0600000000000000" pitchFamily="50" charset="-128"/>
                <a:ea typeface="HG丸ｺﾞｼｯｸM-PRO" panose="020F0600000000000000" pitchFamily="50" charset="-128"/>
              </a:rPr>
              <a:t>1</a:t>
            </a:r>
            <a:r>
              <a:rPr lang="ja-JP" altLang="en-US" sz="1600" dirty="0">
                <a:latin typeface="HG丸ｺﾞｼｯｸM-PRO" panose="020F0600000000000000" pitchFamily="50" charset="-128"/>
                <a:ea typeface="HG丸ｺﾞｼｯｸM-PRO" panose="020F0600000000000000" pitchFamily="50" charset="-128"/>
              </a:rPr>
              <a:t>日より営業運転を開始しております。</a:t>
            </a:r>
          </a:p>
        </p:txBody>
      </p:sp>
    </p:spTree>
    <p:extLst>
      <p:ext uri="{BB962C8B-B14F-4D97-AF65-F5344CB8AC3E}">
        <p14:creationId xmlns:p14="http://schemas.microsoft.com/office/powerpoint/2010/main" val="2942064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up)">
                                      <p:cBhvr>
                                        <p:cTn id="24" dur="500"/>
                                        <p:tgtEl>
                                          <p:spTgt spid="12"/>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2050"/>
                                        </p:tgtEl>
                                        <p:attrNameLst>
                                          <p:attrName>style.visibility</p:attrName>
                                        </p:attrNameLst>
                                      </p:cBhvr>
                                      <p:to>
                                        <p:strVal val="visible"/>
                                      </p:to>
                                    </p:set>
                                    <p:animEffect transition="in" filter="fade">
                                      <p:cBhvr>
                                        <p:cTn id="28" dur="500"/>
                                        <p:tgtEl>
                                          <p:spTgt spid="205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10" grpId="0"/>
      <p:bldP spid="1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タイトル 2"/>
          <p:cNvSpPr>
            <a:spLocks noGrp="1"/>
          </p:cNvSpPr>
          <p:nvPr>
            <p:ph type="title"/>
          </p:nvPr>
        </p:nvSpPr>
        <p:spPr>
          <a:xfrm>
            <a:off x="457200" y="152400"/>
            <a:ext cx="8229600" cy="990600"/>
          </a:xfrm>
        </p:spPr>
        <p:txBody>
          <a:bodyPr anchor="ctr"/>
          <a:lstStyle/>
          <a:p>
            <a:r>
              <a:rPr lang="en-US" altLang="ja-JP" dirty="0"/>
              <a:t>1.</a:t>
            </a:r>
            <a:r>
              <a:rPr lang="ja-JP" altLang="en-US" dirty="0"/>
              <a:t>再生可能エネルギーによる発電</a:t>
            </a:r>
          </a:p>
        </p:txBody>
      </p:sp>
      <p:sp>
        <p:nvSpPr>
          <p:cNvPr id="2" name="コンテンツ プレースホルダー 1"/>
          <p:cNvSpPr>
            <a:spLocks noGrp="1"/>
          </p:cNvSpPr>
          <p:nvPr>
            <p:ph sz="quarter" idx="1"/>
          </p:nvPr>
        </p:nvSpPr>
        <p:spPr>
          <a:xfrm>
            <a:off x="457200" y="1219200"/>
            <a:ext cx="8229600" cy="4937760"/>
          </a:xfrm>
        </p:spPr>
        <p:txBody>
          <a:bodyPr>
            <a:normAutofit/>
          </a:bodyPr>
          <a:lstStyle/>
          <a:p>
            <a:r>
              <a:rPr lang="ja-JP" altLang="en-US" dirty="0"/>
              <a:t>日本の地熱発電の技術方式</a:t>
            </a:r>
          </a:p>
        </p:txBody>
      </p:sp>
      <p:sp>
        <p:nvSpPr>
          <p:cNvPr id="12" name="テキスト ボックス 11">
            <a:extLst>
              <a:ext uri="{FF2B5EF4-FFF2-40B4-BE49-F238E27FC236}">
                <a16:creationId xmlns:a16="http://schemas.microsoft.com/office/drawing/2014/main" id="{47B628D2-C5A2-2B5C-1E7A-F17EC9628686}"/>
              </a:ext>
            </a:extLst>
          </p:cNvPr>
          <p:cNvSpPr txBox="1"/>
          <p:nvPr/>
        </p:nvSpPr>
        <p:spPr>
          <a:xfrm>
            <a:off x="59810" y="1772816"/>
            <a:ext cx="5137224" cy="1815882"/>
          </a:xfrm>
          <a:prstGeom prst="rect">
            <a:avLst/>
          </a:prstGeom>
          <a:solidFill>
            <a:schemeClr val="bg1"/>
          </a:solidFill>
        </p:spPr>
        <p:txBody>
          <a:bodyPr wrap="square">
            <a:spAutoFit/>
          </a:bodyPr>
          <a:lstStyle/>
          <a:p>
            <a:pPr marL="285750" indent="-285750">
              <a:buClr>
                <a:schemeClr val="accent1"/>
              </a:buClr>
              <a:buFont typeface="Wingdings" panose="05000000000000000000" pitchFamily="2" charset="2"/>
              <a:buChar char="p"/>
            </a:pPr>
            <a:r>
              <a:rPr lang="ja-JP" altLang="en-US" sz="1600" b="1" i="0" dirty="0">
                <a:solidFill>
                  <a:srgbClr val="000000"/>
                </a:solidFill>
                <a:effectLst/>
                <a:latin typeface="HG丸ｺﾞｼｯｸM-PRO" panose="020F0600000000000000" pitchFamily="50" charset="-128"/>
                <a:ea typeface="HG丸ｺﾞｼｯｸM-PRO" panose="020F0600000000000000" pitchFamily="50" charset="-128"/>
              </a:rPr>
              <a:t>ドライスチーム</a:t>
            </a:r>
            <a:endParaRPr lang="en-US" altLang="ja-JP" sz="1600" dirty="0">
              <a:latin typeface="HG丸ｺﾞｼｯｸM-PRO" panose="020F0600000000000000" pitchFamily="50" charset="-128"/>
              <a:ea typeface="HG丸ｺﾞｼｯｸM-PRO" panose="020F0600000000000000" pitchFamily="50" charset="-128"/>
            </a:endParaRPr>
          </a:p>
          <a:p>
            <a:pPr marL="266700"/>
            <a:r>
              <a:rPr lang="ja-JP" altLang="en-US" sz="1600" dirty="0">
                <a:latin typeface="HG丸ｺﾞｼｯｸM-PRO" panose="020F0600000000000000" pitchFamily="50" charset="-128"/>
                <a:ea typeface="HG丸ｺﾞｼｯｸM-PRO" panose="020F0600000000000000" pitchFamily="50" charset="-128"/>
              </a:rPr>
              <a:t>蒸気発電を行う場合、蒸気井から得られた蒸気がほとんど熱水を含まなければ、簡単な湿分除去を行うだけで蒸気タービンに送って発電を行う。このような発電方式をドライスチーム</a:t>
            </a:r>
            <a:r>
              <a:rPr lang="en-US" altLang="ja-JP" sz="1600" dirty="0">
                <a:latin typeface="HG丸ｺﾞｼｯｸM-PRO" panose="020F0600000000000000" pitchFamily="50" charset="-128"/>
                <a:ea typeface="HG丸ｺﾞｼｯｸM-PRO" panose="020F0600000000000000" pitchFamily="50" charset="-128"/>
              </a:rPr>
              <a:t>(dry steam)</a:t>
            </a:r>
            <a:r>
              <a:rPr lang="ja-JP" altLang="en-US" sz="1600" dirty="0">
                <a:latin typeface="HG丸ｺﾞｼｯｸM-PRO" panose="020F0600000000000000" pitchFamily="50" charset="-128"/>
                <a:ea typeface="HG丸ｺﾞｼｯｸM-PRO" panose="020F0600000000000000" pitchFamily="50" charset="-128"/>
              </a:rPr>
              <a:t>式と呼ぶ。日本での実施例に松川地熱発電所、八丈島発電所などがある。</a:t>
            </a:r>
          </a:p>
        </p:txBody>
      </p:sp>
      <p:sp>
        <p:nvSpPr>
          <p:cNvPr id="7" name="テキスト ボックス 6">
            <a:extLst>
              <a:ext uri="{FF2B5EF4-FFF2-40B4-BE49-F238E27FC236}">
                <a16:creationId xmlns:a16="http://schemas.microsoft.com/office/drawing/2014/main" id="{4701FCF8-EAD5-D829-0C64-756F1E114E09}"/>
              </a:ext>
            </a:extLst>
          </p:cNvPr>
          <p:cNvSpPr txBox="1"/>
          <p:nvPr/>
        </p:nvSpPr>
        <p:spPr>
          <a:xfrm>
            <a:off x="80622" y="3501008"/>
            <a:ext cx="5641280" cy="1323439"/>
          </a:xfrm>
          <a:prstGeom prst="rect">
            <a:avLst/>
          </a:prstGeom>
          <a:noFill/>
        </p:spPr>
        <p:txBody>
          <a:bodyPr wrap="square">
            <a:spAutoFit/>
          </a:bodyPr>
          <a:lstStyle/>
          <a:p>
            <a:pPr marL="285750" indent="-285750">
              <a:buClr>
                <a:schemeClr val="accent1"/>
              </a:buClr>
              <a:buFont typeface="Wingdings" panose="05000000000000000000" pitchFamily="2" charset="2"/>
              <a:buChar char="p"/>
            </a:pPr>
            <a:r>
              <a:rPr lang="ja-JP" altLang="en-US" sz="1600" b="1" dirty="0">
                <a:solidFill>
                  <a:srgbClr val="000000"/>
                </a:solidFill>
                <a:latin typeface="HG丸ｺﾞｼｯｸM-PRO" panose="020F0600000000000000" pitchFamily="50" charset="-128"/>
                <a:ea typeface="HG丸ｺﾞｼｯｸM-PRO" panose="020F0600000000000000" pitchFamily="50" charset="-128"/>
              </a:rPr>
              <a:t>シングルフラッシュサイクル</a:t>
            </a:r>
          </a:p>
          <a:p>
            <a:pPr marL="266700"/>
            <a:r>
              <a:rPr lang="ja-JP" altLang="en-US" sz="1600" dirty="0">
                <a:latin typeface="HG丸ｺﾞｼｯｸM-PRO" panose="020F0600000000000000" pitchFamily="50" charset="-128"/>
                <a:ea typeface="HG丸ｺﾞｼｯｸM-PRO" panose="020F0600000000000000" pitchFamily="50" charset="-128"/>
              </a:rPr>
              <a:t>得られた蒸気に多くの熱水が含まれている場合、蒸気タービンに送る前に汽水分離器で蒸気だけを取り分ける必要がある。これをシングルフラッシュサイクルという。日本の地熱発電所では主流の方式である。</a:t>
            </a:r>
          </a:p>
        </p:txBody>
      </p:sp>
      <p:pic>
        <p:nvPicPr>
          <p:cNvPr id="4103" name="Picture 7">
            <a:extLst>
              <a:ext uri="{FF2B5EF4-FFF2-40B4-BE49-F238E27FC236}">
                <a16:creationId xmlns:a16="http://schemas.microsoft.com/office/drawing/2014/main" id="{E43C7991-CE8D-F63A-55ED-2595A56F43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9509" y="3068960"/>
            <a:ext cx="2814087" cy="1637288"/>
          </a:xfrm>
          <a:prstGeom prst="rect">
            <a:avLst/>
          </a:prstGeom>
          <a:noFill/>
          <a:extLst>
            <a:ext uri="{909E8E84-426E-40DD-AFC4-6F175D3DCCD1}">
              <a14:hiddenFill xmlns:a14="http://schemas.microsoft.com/office/drawing/2010/main">
                <a:solidFill>
                  <a:srgbClr val="FFFFFF"/>
                </a:solidFill>
              </a14:hiddenFill>
            </a:ext>
          </a:extLst>
        </p:spPr>
      </p:pic>
      <p:sp>
        <p:nvSpPr>
          <p:cNvPr id="13" name="テキスト ボックス 12">
            <a:extLst>
              <a:ext uri="{FF2B5EF4-FFF2-40B4-BE49-F238E27FC236}">
                <a16:creationId xmlns:a16="http://schemas.microsoft.com/office/drawing/2014/main" id="{D9955A87-F8AB-F203-30B0-C0EDF2C07B7E}"/>
              </a:ext>
            </a:extLst>
          </p:cNvPr>
          <p:cNvSpPr txBox="1"/>
          <p:nvPr/>
        </p:nvSpPr>
        <p:spPr>
          <a:xfrm>
            <a:off x="95177" y="4797152"/>
            <a:ext cx="5785296" cy="1815882"/>
          </a:xfrm>
          <a:prstGeom prst="rect">
            <a:avLst/>
          </a:prstGeom>
          <a:solidFill>
            <a:schemeClr val="bg1"/>
          </a:solidFill>
        </p:spPr>
        <p:txBody>
          <a:bodyPr wrap="square">
            <a:spAutoFit/>
          </a:bodyPr>
          <a:lstStyle/>
          <a:p>
            <a:pPr marL="285750" indent="-285750">
              <a:buClr>
                <a:schemeClr val="accent1"/>
              </a:buClr>
              <a:buFont typeface="Wingdings" panose="05000000000000000000" pitchFamily="2" charset="2"/>
              <a:buChar char="p"/>
            </a:pPr>
            <a:r>
              <a:rPr lang="ja-JP" altLang="en-US" sz="1600" b="1" dirty="0">
                <a:solidFill>
                  <a:srgbClr val="000000"/>
                </a:solidFill>
                <a:latin typeface="HG丸ｺﾞｼｯｸM-PRO" panose="020F0600000000000000" pitchFamily="50" charset="-128"/>
                <a:ea typeface="HG丸ｺﾞｼｯｸM-PRO" panose="020F0600000000000000" pitchFamily="50" charset="-128"/>
              </a:rPr>
              <a:t>ダブルフラッシュサイクル</a:t>
            </a:r>
          </a:p>
          <a:p>
            <a:pPr marL="266700"/>
            <a:r>
              <a:rPr lang="ja-JP" altLang="en-US" sz="1600" dirty="0">
                <a:latin typeface="HG丸ｺﾞｼｯｸM-PRO" panose="020F0600000000000000" pitchFamily="50" charset="-128"/>
                <a:ea typeface="HG丸ｺﾞｼｯｸM-PRO" panose="020F0600000000000000" pitchFamily="50" charset="-128"/>
              </a:rPr>
              <a:t>蒸気を分離した後の熱水を減圧すれば、更に蒸気が得られる。この蒸気をタービンに投入すれば、設備は複雑となるが、</a:t>
            </a:r>
            <a:r>
              <a:rPr lang="en-US" altLang="ja-JP" sz="1600" dirty="0">
                <a:latin typeface="HG丸ｺﾞｼｯｸM-PRO" panose="020F0600000000000000" pitchFamily="50" charset="-128"/>
                <a:ea typeface="HG丸ｺﾞｼｯｸM-PRO" panose="020F0600000000000000" pitchFamily="50" charset="-128"/>
              </a:rPr>
              <a:t>15</a:t>
            </a:r>
            <a:r>
              <a:rPr lang="ja-JP" altLang="en-US" sz="1600" dirty="0">
                <a:latin typeface="HG丸ｺﾞｼｯｸM-PRO" panose="020F0600000000000000" pitchFamily="50" charset="-128"/>
                <a:ea typeface="HG丸ｺﾞｼｯｸM-PRO" panose="020F0600000000000000" pitchFamily="50" charset="-128"/>
              </a:rPr>
              <a:t>～</a:t>
            </a:r>
            <a:r>
              <a:rPr lang="en-US" altLang="ja-JP" sz="1600" dirty="0">
                <a:latin typeface="HG丸ｺﾞｼｯｸM-PRO" panose="020F0600000000000000" pitchFamily="50" charset="-128"/>
                <a:ea typeface="HG丸ｺﾞｼｯｸM-PRO" panose="020F0600000000000000" pitchFamily="50" charset="-128"/>
              </a:rPr>
              <a:t>25%</a:t>
            </a:r>
            <a:r>
              <a:rPr lang="ja-JP" altLang="en-US" sz="1600" dirty="0">
                <a:latin typeface="HG丸ｺﾞｼｯｸM-PRO" panose="020F0600000000000000" pitchFamily="50" charset="-128"/>
                <a:ea typeface="HG丸ｺﾞｼｯｸM-PRO" panose="020F0600000000000000" pitchFamily="50" charset="-128"/>
              </a:rPr>
              <a:t>前後の出力の向上及び地熱エネルギーの有効利用が可能となる。</a:t>
            </a:r>
            <a:endParaRPr lang="en-US" altLang="ja-JP" sz="1600" dirty="0">
              <a:latin typeface="HG丸ｺﾞｼｯｸM-PRO" panose="020F0600000000000000" pitchFamily="50" charset="-128"/>
              <a:ea typeface="HG丸ｺﾞｼｯｸM-PRO" panose="020F0600000000000000" pitchFamily="50" charset="-128"/>
            </a:endParaRPr>
          </a:p>
          <a:p>
            <a:pPr marL="266700"/>
            <a:r>
              <a:rPr lang="ja-JP" altLang="en-US" sz="1600" dirty="0">
                <a:latin typeface="HG丸ｺﾞｼｯｸM-PRO" panose="020F0600000000000000" pitchFamily="50" charset="-128"/>
                <a:ea typeface="HG丸ｺﾞｼｯｸM-PRO" panose="020F0600000000000000" pitchFamily="50" charset="-128"/>
              </a:rPr>
              <a:t>これをダブルフラッシュサイクルという。日本では八丁原発電所、中尾地熱発電所及び森発電所で採用されている。</a:t>
            </a:r>
          </a:p>
        </p:txBody>
      </p:sp>
      <p:pic>
        <p:nvPicPr>
          <p:cNvPr id="4106" name="Picture 10">
            <a:extLst>
              <a:ext uri="{FF2B5EF4-FFF2-40B4-BE49-F238E27FC236}">
                <a16:creationId xmlns:a16="http://schemas.microsoft.com/office/drawing/2014/main" id="{B6AD122D-7CFA-289E-094F-3248A2E157F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6176" y="4810748"/>
            <a:ext cx="2831577" cy="193062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背圧式地熱発電設備">
            <a:extLst>
              <a:ext uri="{FF2B5EF4-FFF2-40B4-BE49-F238E27FC236}">
                <a16:creationId xmlns:a16="http://schemas.microsoft.com/office/drawing/2014/main" id="{B149F695-5596-BED9-1BCF-EF3D15BD96E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25837" y="1306835"/>
            <a:ext cx="3267075" cy="1762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5227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500"/>
                                        <p:tgtEl>
                                          <p:spTgt spid="12"/>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1026"/>
                                        </p:tgtEl>
                                        <p:attrNameLst>
                                          <p:attrName>style.visibility</p:attrName>
                                        </p:attrNameLst>
                                      </p:cBhvr>
                                      <p:to>
                                        <p:strVal val="visible"/>
                                      </p:to>
                                    </p:set>
                                    <p:animEffect transition="in" filter="fade">
                                      <p:cBhvr>
                                        <p:cTn id="23" dur="500"/>
                                        <p:tgtEl>
                                          <p:spTgt spid="1026"/>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up)">
                                      <p:cBhvr>
                                        <p:cTn id="28" dur="500"/>
                                        <p:tgtEl>
                                          <p:spTgt spid="7"/>
                                        </p:tgtEl>
                                      </p:cBhvr>
                                    </p:animEffect>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4103"/>
                                        </p:tgtEl>
                                        <p:attrNameLst>
                                          <p:attrName>style.visibility</p:attrName>
                                        </p:attrNameLst>
                                      </p:cBhvr>
                                      <p:to>
                                        <p:strVal val="visible"/>
                                      </p:to>
                                    </p:set>
                                    <p:animEffect transition="in" filter="fade">
                                      <p:cBhvr>
                                        <p:cTn id="32" dur="500"/>
                                        <p:tgtEl>
                                          <p:spTgt spid="410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wipe(up)">
                                      <p:cBhvr>
                                        <p:cTn id="37" dur="500"/>
                                        <p:tgtEl>
                                          <p:spTgt spid="13"/>
                                        </p:tgtEl>
                                      </p:cBhvr>
                                    </p:animEffect>
                                  </p:childTnLst>
                                </p:cTn>
                              </p:par>
                            </p:childTnLst>
                          </p:cTn>
                        </p:par>
                        <p:par>
                          <p:cTn id="38" fill="hold">
                            <p:stCondLst>
                              <p:cond delay="500"/>
                            </p:stCondLst>
                            <p:childTnLst>
                              <p:par>
                                <p:cTn id="39" presetID="10" presetClass="entr" presetSubtype="0" fill="hold" nodeType="afterEffect">
                                  <p:stCondLst>
                                    <p:cond delay="0"/>
                                  </p:stCondLst>
                                  <p:childTnLst>
                                    <p:set>
                                      <p:cBhvr>
                                        <p:cTn id="40" dur="1" fill="hold">
                                          <p:stCondLst>
                                            <p:cond delay="0"/>
                                          </p:stCondLst>
                                        </p:cTn>
                                        <p:tgtEl>
                                          <p:spTgt spid="4106"/>
                                        </p:tgtEl>
                                        <p:attrNameLst>
                                          <p:attrName>style.visibility</p:attrName>
                                        </p:attrNameLst>
                                      </p:cBhvr>
                                      <p:to>
                                        <p:strVal val="visible"/>
                                      </p:to>
                                    </p:set>
                                    <p:animEffect transition="in" filter="fade">
                                      <p:cBhvr>
                                        <p:cTn id="41" dur="500"/>
                                        <p:tgtEl>
                                          <p:spTgt spid="4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12" grpId="0" animBg="1"/>
      <p:bldP spid="7" grpId="0"/>
      <p:bldP spid="1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タイトル 2"/>
          <p:cNvSpPr>
            <a:spLocks noGrp="1"/>
          </p:cNvSpPr>
          <p:nvPr>
            <p:ph type="title"/>
          </p:nvPr>
        </p:nvSpPr>
        <p:spPr>
          <a:xfrm>
            <a:off x="457200" y="152400"/>
            <a:ext cx="8229600" cy="990600"/>
          </a:xfrm>
        </p:spPr>
        <p:txBody>
          <a:bodyPr anchor="ctr"/>
          <a:lstStyle/>
          <a:p>
            <a:r>
              <a:rPr lang="en-US" altLang="ja-JP" dirty="0"/>
              <a:t>1.</a:t>
            </a:r>
            <a:r>
              <a:rPr lang="ja-JP" altLang="en-US" dirty="0"/>
              <a:t>再生可能エネルギーによる発電</a:t>
            </a:r>
          </a:p>
        </p:txBody>
      </p:sp>
      <p:sp>
        <p:nvSpPr>
          <p:cNvPr id="2" name="コンテンツ プレースホルダー 1"/>
          <p:cNvSpPr>
            <a:spLocks noGrp="1"/>
          </p:cNvSpPr>
          <p:nvPr>
            <p:ph sz="quarter" idx="1"/>
          </p:nvPr>
        </p:nvSpPr>
        <p:spPr>
          <a:xfrm>
            <a:off x="457200" y="1219200"/>
            <a:ext cx="8229600" cy="4937760"/>
          </a:xfrm>
        </p:spPr>
        <p:txBody>
          <a:bodyPr>
            <a:noAutofit/>
          </a:bodyPr>
          <a:lstStyle/>
          <a:p>
            <a:r>
              <a:rPr lang="ja-JP" altLang="en-US" dirty="0"/>
              <a:t>日本の地熱発電の技術方式</a:t>
            </a:r>
          </a:p>
        </p:txBody>
      </p:sp>
      <p:sp>
        <p:nvSpPr>
          <p:cNvPr id="12" name="テキスト ボックス 11">
            <a:extLst>
              <a:ext uri="{FF2B5EF4-FFF2-40B4-BE49-F238E27FC236}">
                <a16:creationId xmlns:a16="http://schemas.microsoft.com/office/drawing/2014/main" id="{47B628D2-C5A2-2B5C-1E7A-F17EC9628686}"/>
              </a:ext>
            </a:extLst>
          </p:cNvPr>
          <p:cNvSpPr txBox="1"/>
          <p:nvPr/>
        </p:nvSpPr>
        <p:spPr>
          <a:xfrm>
            <a:off x="0" y="1720711"/>
            <a:ext cx="5400600" cy="1815882"/>
          </a:xfrm>
          <a:prstGeom prst="rect">
            <a:avLst/>
          </a:prstGeom>
          <a:solidFill>
            <a:schemeClr val="bg1"/>
          </a:solidFill>
        </p:spPr>
        <p:txBody>
          <a:bodyPr wrap="square">
            <a:spAutoFit/>
          </a:bodyPr>
          <a:lstStyle/>
          <a:p>
            <a:pPr marL="285750" indent="-285750">
              <a:buClr>
                <a:schemeClr val="accent1"/>
              </a:buClr>
              <a:buFont typeface="Wingdings" panose="05000000000000000000" pitchFamily="2" charset="2"/>
              <a:buChar char="p"/>
            </a:pPr>
            <a:r>
              <a:rPr lang="ja-JP" altLang="en-US" sz="1600" b="1" i="0" dirty="0">
                <a:solidFill>
                  <a:srgbClr val="000000"/>
                </a:solidFill>
                <a:effectLst/>
                <a:latin typeface="HG丸ｺﾞｼｯｸM-PRO" panose="020F0600000000000000" pitchFamily="50" charset="-128"/>
                <a:ea typeface="HG丸ｺﾞｼｯｸM-PRO" panose="020F0600000000000000" pitchFamily="50" charset="-128"/>
              </a:rPr>
              <a:t>バイナリーサイクル</a:t>
            </a:r>
            <a:endParaRPr lang="en-US" altLang="ja-JP" sz="1600" b="1" i="0" dirty="0">
              <a:solidFill>
                <a:srgbClr val="000000"/>
              </a:solidFill>
              <a:effectLst/>
              <a:latin typeface="HG丸ｺﾞｼｯｸM-PRO" panose="020F0600000000000000" pitchFamily="50" charset="-128"/>
              <a:ea typeface="HG丸ｺﾞｼｯｸM-PRO" panose="020F0600000000000000" pitchFamily="50" charset="-128"/>
            </a:endParaRPr>
          </a:p>
          <a:p>
            <a:pPr marL="177800"/>
            <a:r>
              <a:rPr lang="ja-JP" altLang="en-US" sz="1600" i="0" dirty="0">
                <a:solidFill>
                  <a:srgbClr val="000000"/>
                </a:solidFill>
                <a:effectLst/>
                <a:latin typeface="HG丸ｺﾞｼｯｸM-PRO" panose="020F0600000000000000" pitchFamily="50" charset="-128"/>
                <a:ea typeface="HG丸ｺﾞｼｯｸM-PRO" panose="020F0600000000000000" pitchFamily="50" charset="-128"/>
              </a:rPr>
              <a:t>地下の温度や圧力が低いため地熱発電を行うことが不可能であり、熱水しか得られない場合でも、アンモニア、ペンタン、フロンなど水よりも低沸点の熱媒体を、熱温水で沸騰させタービンを回して発電させることが可能な場合がある。これをバイナリー発電（</a:t>
            </a:r>
            <a:r>
              <a:rPr lang="en-US" altLang="ja-JP" sz="1600" i="0" dirty="0">
                <a:solidFill>
                  <a:srgbClr val="000000"/>
                </a:solidFill>
                <a:effectLst/>
                <a:latin typeface="HG丸ｺﾞｼｯｸM-PRO" panose="020F0600000000000000" pitchFamily="50" charset="-128"/>
                <a:ea typeface="HG丸ｺﾞｼｯｸM-PRO" panose="020F0600000000000000" pitchFamily="50" charset="-128"/>
              </a:rPr>
              <a:t>binary cycle</a:t>
            </a:r>
            <a:r>
              <a:rPr lang="ja-JP" altLang="en-US" sz="1600" i="0" dirty="0">
                <a:solidFill>
                  <a:srgbClr val="000000"/>
                </a:solidFill>
                <a:effectLst/>
                <a:latin typeface="HG丸ｺﾞｼｯｸM-PRO" panose="020F0600000000000000" pitchFamily="50" charset="-128"/>
                <a:ea typeface="HG丸ｺﾞｼｯｸM-PRO" panose="020F0600000000000000" pitchFamily="50" charset="-128"/>
              </a:rPr>
              <a:t>）という。</a:t>
            </a:r>
            <a:endParaRPr lang="ja-JP" altLang="en-US" sz="1600" dirty="0">
              <a:latin typeface="HG丸ｺﾞｼｯｸM-PRO" panose="020F0600000000000000" pitchFamily="50" charset="-128"/>
              <a:ea typeface="HG丸ｺﾞｼｯｸM-PRO" panose="020F0600000000000000" pitchFamily="50" charset="-128"/>
            </a:endParaRPr>
          </a:p>
        </p:txBody>
      </p:sp>
      <p:pic>
        <p:nvPicPr>
          <p:cNvPr id="5122" name="Picture 2">
            <a:extLst>
              <a:ext uri="{FF2B5EF4-FFF2-40B4-BE49-F238E27FC236}">
                <a16:creationId xmlns:a16="http://schemas.microsoft.com/office/drawing/2014/main" id="{57099B3C-C6D1-9EC6-9890-787C831F96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8713" y="1737195"/>
            <a:ext cx="3539815" cy="1818178"/>
          </a:xfrm>
          <a:prstGeom prst="rect">
            <a:avLst/>
          </a:prstGeom>
          <a:noFill/>
          <a:extLst>
            <a:ext uri="{909E8E84-426E-40DD-AFC4-6F175D3DCCD1}">
              <a14:hiddenFill xmlns:a14="http://schemas.microsoft.com/office/drawing/2010/main">
                <a:solidFill>
                  <a:srgbClr val="FFFFFF"/>
                </a:solidFill>
              </a14:hiddenFill>
            </a:ext>
          </a:extLst>
        </p:spPr>
      </p:pic>
      <p:sp>
        <p:nvSpPr>
          <p:cNvPr id="6" name="テキスト ボックス 5">
            <a:extLst>
              <a:ext uri="{FF2B5EF4-FFF2-40B4-BE49-F238E27FC236}">
                <a16:creationId xmlns:a16="http://schemas.microsoft.com/office/drawing/2014/main" id="{8976C881-A30D-610A-A12B-75CE1EE12790}"/>
              </a:ext>
            </a:extLst>
          </p:cNvPr>
          <p:cNvSpPr txBox="1"/>
          <p:nvPr/>
        </p:nvSpPr>
        <p:spPr>
          <a:xfrm>
            <a:off x="126417" y="3501008"/>
            <a:ext cx="8852111" cy="3293209"/>
          </a:xfrm>
          <a:prstGeom prst="rect">
            <a:avLst/>
          </a:prstGeom>
          <a:solidFill>
            <a:schemeClr val="bg1"/>
          </a:solidFill>
        </p:spPr>
        <p:txBody>
          <a:bodyPr wrap="square">
            <a:spAutoFit/>
          </a:bodyPr>
          <a:lstStyle/>
          <a:p>
            <a:r>
              <a:rPr lang="ja-JP" altLang="en-US" sz="1600" dirty="0">
                <a:latin typeface="HG丸ｺﾞｼｯｸM-PRO" panose="020F0600000000000000" pitchFamily="50" charset="-128"/>
                <a:ea typeface="HG丸ｺﾞｼｯｸM-PRO" panose="020F0600000000000000" pitchFamily="50" charset="-128"/>
              </a:rPr>
              <a:t>温泉発電（温泉水温度差発電）</a:t>
            </a:r>
          </a:p>
          <a:p>
            <a:r>
              <a:rPr lang="ja-JP" altLang="en-US" sz="1600" dirty="0">
                <a:latin typeface="HG丸ｺﾞｼｯｸM-PRO" panose="020F0600000000000000" pitchFamily="50" charset="-128"/>
                <a:ea typeface="HG丸ｺﾞｼｯｸM-PRO" panose="020F0600000000000000" pitchFamily="50" charset="-128"/>
              </a:rPr>
              <a:t>直接入浴に利用するには高温すぎる温泉、例えば</a:t>
            </a:r>
            <a:r>
              <a:rPr lang="en-US" altLang="ja-JP" sz="1600" dirty="0">
                <a:latin typeface="HG丸ｺﾞｼｯｸM-PRO" panose="020F0600000000000000" pitchFamily="50" charset="-128"/>
                <a:ea typeface="HG丸ｺﾞｼｯｸM-PRO" panose="020F0600000000000000" pitchFamily="50" charset="-128"/>
              </a:rPr>
              <a:t>70</a:t>
            </a:r>
            <a:r>
              <a:rPr lang="ja-JP" altLang="en-US" sz="1600" dirty="0">
                <a:latin typeface="HG丸ｺﾞｼｯｸM-PRO" panose="020F0600000000000000" pitchFamily="50" charset="-128"/>
                <a:ea typeface="HG丸ｺﾞｼｯｸM-PRO" panose="020F0600000000000000" pitchFamily="50" charset="-128"/>
              </a:rPr>
              <a:t>～</a:t>
            </a:r>
            <a:r>
              <a:rPr lang="en-US" altLang="ja-JP" sz="1600" dirty="0">
                <a:latin typeface="HG丸ｺﾞｼｯｸM-PRO" panose="020F0600000000000000" pitchFamily="50" charset="-128"/>
                <a:ea typeface="HG丸ｺﾞｼｯｸM-PRO" panose="020F0600000000000000" pitchFamily="50" charset="-128"/>
              </a:rPr>
              <a:t>120℃</a:t>
            </a:r>
            <a:r>
              <a:rPr lang="ja-JP" altLang="en-US" sz="1600" dirty="0">
                <a:latin typeface="HG丸ｺﾞｼｯｸM-PRO" panose="020F0600000000000000" pitchFamily="50" charset="-128"/>
                <a:ea typeface="HG丸ｺﾞｼｯｸM-PRO" panose="020F0600000000000000" pitchFamily="50" charset="-128"/>
              </a:rPr>
              <a:t>の源泉を</a:t>
            </a:r>
            <a:r>
              <a:rPr lang="en-US" altLang="ja-JP" sz="1600" dirty="0">
                <a:latin typeface="HG丸ｺﾞｼｯｸM-PRO" panose="020F0600000000000000" pitchFamily="50" charset="-128"/>
                <a:ea typeface="HG丸ｺﾞｼｯｸM-PRO" panose="020F0600000000000000" pitchFamily="50" charset="-128"/>
              </a:rPr>
              <a:t>50℃</a:t>
            </a:r>
            <a:r>
              <a:rPr lang="ja-JP" altLang="en-US" sz="1600" dirty="0">
                <a:latin typeface="HG丸ｺﾞｼｯｸM-PRO" panose="020F0600000000000000" pitchFamily="50" charset="-128"/>
                <a:ea typeface="HG丸ｺﾞｼｯｸM-PRO" panose="020F0600000000000000" pitchFamily="50" charset="-128"/>
              </a:rPr>
              <a:t>程度の温度に下げる際、余剰の熱エネルギーを利用して発電する方式である。熱交換には専らバイナリーサイクル式が採用される。発電能力は小さいが、占有面積が比較的小規模ですみ、熱水の熱交換を利用するだけなので、既存の温泉の源泉の湯温調節設備（温泉発電）として設置した場合、源泉の枯渇問題や、有毒物による汚染問題、熱汚染問題とは無関係に発電可能な方式である。 新規に井戸を掘るなどの工事は不要であり確実性が高く、地熱発電ができない温泉地でも適応可能といった利点がある。日本ではイスラエルのオーマット社が開発したペンタンを利用するバイナリーサイクル発電設備が八丁原発電所で採用されている。発電設備</a:t>
            </a:r>
            <a:r>
              <a:rPr lang="en-US" altLang="ja-JP" sz="1600" dirty="0">
                <a:latin typeface="HG丸ｺﾞｼｯｸM-PRO" panose="020F0600000000000000" pitchFamily="50" charset="-128"/>
                <a:ea typeface="HG丸ｺﾞｼｯｸM-PRO" panose="020F0600000000000000" pitchFamily="50" charset="-128"/>
              </a:rPr>
              <a:t>1</a:t>
            </a:r>
            <a:r>
              <a:rPr lang="ja-JP" altLang="en-US" sz="1600" dirty="0">
                <a:latin typeface="HG丸ｺﾞｼｯｸM-PRO" panose="020F0600000000000000" pitchFamily="50" charset="-128"/>
                <a:ea typeface="HG丸ｺﾞｼｯｸM-PRO" panose="020F0600000000000000" pitchFamily="50" charset="-128"/>
              </a:rPr>
              <a:t>基あたりの能力は</a:t>
            </a:r>
            <a:r>
              <a:rPr lang="en-US" altLang="ja-JP" sz="1600" dirty="0">
                <a:latin typeface="HG丸ｺﾞｼｯｸM-PRO" panose="020F0600000000000000" pitchFamily="50" charset="-128"/>
                <a:ea typeface="HG丸ｺﾞｼｯｸM-PRO" panose="020F0600000000000000" pitchFamily="50" charset="-128"/>
              </a:rPr>
              <a:t>2MW</a:t>
            </a:r>
            <a:r>
              <a:rPr lang="ja-JP" altLang="en-US" sz="1600" dirty="0">
                <a:latin typeface="HG丸ｺﾞｼｯｸM-PRO" panose="020F0600000000000000" pitchFamily="50" charset="-128"/>
                <a:ea typeface="HG丸ｺﾞｼｯｸM-PRO" panose="020F0600000000000000" pitchFamily="50" charset="-128"/>
              </a:rPr>
              <a:t>で、設置スペースは幅</a:t>
            </a:r>
            <a:r>
              <a:rPr lang="en-US" altLang="ja-JP" sz="1600" dirty="0">
                <a:latin typeface="HG丸ｺﾞｼｯｸM-PRO" panose="020F0600000000000000" pitchFamily="50" charset="-128"/>
                <a:ea typeface="HG丸ｺﾞｼｯｸM-PRO" panose="020F0600000000000000" pitchFamily="50" charset="-128"/>
              </a:rPr>
              <a:t>16</a:t>
            </a:r>
            <a:r>
              <a:rPr lang="ja-JP" altLang="en-US" sz="1600" dirty="0">
                <a:latin typeface="HG丸ｺﾞｼｯｸM-PRO" panose="020F0600000000000000" pitchFamily="50" charset="-128"/>
                <a:ea typeface="HG丸ｺﾞｼｯｸM-PRO" panose="020F0600000000000000" pitchFamily="50" charset="-128"/>
              </a:rPr>
              <a:t>メートル、奥行き</a:t>
            </a:r>
            <a:r>
              <a:rPr lang="en-US" altLang="ja-JP" sz="1600" dirty="0">
                <a:latin typeface="HG丸ｺﾞｼｯｸM-PRO" panose="020F0600000000000000" pitchFamily="50" charset="-128"/>
                <a:ea typeface="HG丸ｺﾞｼｯｸM-PRO" panose="020F0600000000000000" pitchFamily="50" charset="-128"/>
              </a:rPr>
              <a:t>24</a:t>
            </a:r>
            <a:r>
              <a:rPr lang="ja-JP" altLang="en-US" sz="1600" dirty="0">
                <a:latin typeface="HG丸ｺﾞｼｯｸM-PRO" panose="020F0600000000000000" pitchFamily="50" charset="-128"/>
                <a:ea typeface="HG丸ｺﾞｼｯｸM-PRO" panose="020F0600000000000000" pitchFamily="50" charset="-128"/>
              </a:rPr>
              <a:t>メートルとコンビニエンスストア程度の敷地内に発電設備が設置されている。</a:t>
            </a:r>
            <a:r>
              <a:rPr lang="en-US" altLang="ja-JP" sz="1600" dirty="0">
                <a:latin typeface="HG丸ｺﾞｼｯｸM-PRO" panose="020F0600000000000000" pitchFamily="50" charset="-128"/>
                <a:ea typeface="HG丸ｺﾞｼｯｸM-PRO" panose="020F0600000000000000" pitchFamily="50" charset="-128"/>
              </a:rPr>
              <a:t>『</a:t>
            </a:r>
            <a:r>
              <a:rPr lang="ja-JP" altLang="en-US" sz="1600" dirty="0">
                <a:latin typeface="HG丸ｺﾞｼｯｸM-PRO" panose="020F0600000000000000" pitchFamily="50" charset="-128"/>
                <a:ea typeface="HG丸ｺﾞｼｯｸM-PRO" panose="020F0600000000000000" pitchFamily="50" charset="-128"/>
              </a:rPr>
              <a:t>朝日新聞</a:t>
            </a:r>
            <a:r>
              <a:rPr lang="en-US" altLang="ja-JP" sz="1600" dirty="0">
                <a:latin typeface="HG丸ｺﾞｼｯｸM-PRO" panose="020F0600000000000000" pitchFamily="50" charset="-128"/>
                <a:ea typeface="HG丸ｺﾞｼｯｸM-PRO" panose="020F0600000000000000" pitchFamily="50" charset="-128"/>
              </a:rPr>
              <a:t>』</a:t>
            </a:r>
            <a:r>
              <a:rPr lang="ja-JP" altLang="en-US" sz="1600" dirty="0">
                <a:latin typeface="HG丸ｺﾞｼｯｸM-PRO" panose="020F0600000000000000" pitchFamily="50" charset="-128"/>
                <a:ea typeface="HG丸ｺﾞｼｯｸM-PRO" panose="020F0600000000000000" pitchFamily="50" charset="-128"/>
              </a:rPr>
              <a:t>の報道によれば、日本国内にはバイナリー発電に適した地域が多く、全国に普及すれば原子力発電所</a:t>
            </a:r>
            <a:r>
              <a:rPr lang="en-US" altLang="ja-JP" sz="1600" dirty="0">
                <a:latin typeface="HG丸ｺﾞｼｯｸM-PRO" panose="020F0600000000000000" pitchFamily="50" charset="-128"/>
                <a:ea typeface="HG丸ｺﾞｼｯｸM-PRO" panose="020F0600000000000000" pitchFamily="50" charset="-128"/>
              </a:rPr>
              <a:t>8</a:t>
            </a:r>
            <a:r>
              <a:rPr lang="ja-JP" altLang="en-US" sz="1600" dirty="0">
                <a:latin typeface="HG丸ｺﾞｼｯｸM-PRO" panose="020F0600000000000000" pitchFamily="50" charset="-128"/>
                <a:ea typeface="HG丸ｺﾞｼｯｸM-PRO" panose="020F0600000000000000" pitchFamily="50" charset="-128"/>
              </a:rPr>
              <a:t>基に相当する電力を恒久的に賄うことが可能であるとの経済産業省の見解がある。</a:t>
            </a:r>
          </a:p>
        </p:txBody>
      </p:sp>
    </p:spTree>
    <p:extLst>
      <p:ext uri="{BB962C8B-B14F-4D97-AF65-F5344CB8AC3E}">
        <p14:creationId xmlns:p14="http://schemas.microsoft.com/office/powerpoint/2010/main" val="420710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5122"/>
                                        </p:tgtEl>
                                        <p:attrNameLst>
                                          <p:attrName>style.visibility</p:attrName>
                                        </p:attrNameLst>
                                      </p:cBhvr>
                                      <p:to>
                                        <p:strVal val="visible"/>
                                      </p:to>
                                    </p:set>
                                    <p:animEffect transition="in" filter="fade">
                                      <p:cBhvr>
                                        <p:cTn id="24" dur="500"/>
                                        <p:tgtEl>
                                          <p:spTgt spid="512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up)">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12" grpId="0" animBg="1"/>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固定価格買取制度の仕組み">
            <a:extLst>
              <a:ext uri="{FF2B5EF4-FFF2-40B4-BE49-F238E27FC236}">
                <a16:creationId xmlns:a16="http://schemas.microsoft.com/office/drawing/2014/main" id="{B92CD30B-4FAD-7584-422E-DAB06FE706D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6424" y="3039806"/>
            <a:ext cx="5305384" cy="2379620"/>
          </a:xfrm>
          <a:prstGeom prst="rect">
            <a:avLst/>
          </a:prstGeom>
          <a:noFill/>
          <a:extLst>
            <a:ext uri="{909E8E84-426E-40DD-AFC4-6F175D3DCCD1}">
              <a14:hiddenFill xmlns:a14="http://schemas.microsoft.com/office/drawing/2010/main">
                <a:solidFill>
                  <a:srgbClr val="FFFFFF"/>
                </a:solidFill>
              </a14:hiddenFill>
            </a:ext>
          </a:extLst>
        </p:spPr>
      </p:pic>
      <p:sp>
        <p:nvSpPr>
          <p:cNvPr id="3" name="タイトル 2"/>
          <p:cNvSpPr>
            <a:spLocks noGrp="1"/>
          </p:cNvSpPr>
          <p:nvPr>
            <p:ph type="title"/>
          </p:nvPr>
        </p:nvSpPr>
        <p:spPr>
          <a:xfrm>
            <a:off x="457200" y="152400"/>
            <a:ext cx="8229600" cy="990600"/>
          </a:xfrm>
        </p:spPr>
        <p:txBody>
          <a:bodyPr anchor="ctr"/>
          <a:lstStyle/>
          <a:p>
            <a:r>
              <a:rPr lang="ja-JP" altLang="en-US" dirty="0"/>
              <a:t>２</a:t>
            </a:r>
            <a:r>
              <a:rPr lang="en-US" altLang="ja-JP" dirty="0"/>
              <a:t>.</a:t>
            </a:r>
            <a:r>
              <a:rPr lang="ja-JP" altLang="en-US" dirty="0"/>
              <a:t>固定価格買取制度（ＦＩＴ法）</a:t>
            </a:r>
          </a:p>
        </p:txBody>
      </p:sp>
      <p:sp>
        <p:nvSpPr>
          <p:cNvPr id="2" name="コンテンツ プレースホルダー 1"/>
          <p:cNvSpPr>
            <a:spLocks noGrp="1"/>
          </p:cNvSpPr>
          <p:nvPr>
            <p:ph sz="quarter" idx="1"/>
          </p:nvPr>
        </p:nvSpPr>
        <p:spPr>
          <a:xfrm>
            <a:off x="457200" y="1219200"/>
            <a:ext cx="8229600" cy="4937760"/>
          </a:xfrm>
          <a:noFill/>
        </p:spPr>
        <p:txBody>
          <a:bodyPr>
            <a:normAutofit/>
          </a:bodyPr>
          <a:lstStyle/>
          <a:p>
            <a:r>
              <a:rPr lang="ja-JP" altLang="en-US" dirty="0"/>
              <a:t>ＦＩＴ制度の概要</a:t>
            </a:r>
          </a:p>
          <a:p>
            <a:endParaRPr lang="en-US" altLang="ja-JP" dirty="0"/>
          </a:p>
          <a:p>
            <a:endParaRPr lang="en-US" altLang="ja-JP" dirty="0"/>
          </a:p>
          <a:p>
            <a:endParaRPr lang="ja-JP" altLang="en-US" dirty="0"/>
          </a:p>
        </p:txBody>
      </p:sp>
      <p:sp>
        <p:nvSpPr>
          <p:cNvPr id="6" name="テキスト ボックス 5">
            <a:extLst>
              <a:ext uri="{FF2B5EF4-FFF2-40B4-BE49-F238E27FC236}">
                <a16:creationId xmlns:a16="http://schemas.microsoft.com/office/drawing/2014/main" id="{43C4A7DF-1EA7-8F0C-8CB0-A04B4F87E7B4}"/>
              </a:ext>
            </a:extLst>
          </p:cNvPr>
          <p:cNvSpPr txBox="1"/>
          <p:nvPr/>
        </p:nvSpPr>
        <p:spPr>
          <a:xfrm>
            <a:off x="117848" y="5389753"/>
            <a:ext cx="8918648" cy="1323439"/>
          </a:xfrm>
          <a:prstGeom prst="rect">
            <a:avLst/>
          </a:prstGeom>
          <a:noFill/>
        </p:spPr>
        <p:txBody>
          <a:bodyPr wrap="square">
            <a:spAutoFit/>
          </a:bodyPr>
          <a:lstStyle/>
          <a:p>
            <a:r>
              <a:rPr lang="ja-JP" altLang="en-US" sz="1600" dirty="0">
                <a:latin typeface="HG丸ｺﾞｼｯｸM-PRO" panose="020F0600000000000000" pitchFamily="50" charset="-128"/>
                <a:ea typeface="HG丸ｺﾞｼｯｸM-PRO" panose="020F0600000000000000" pitchFamily="50" charset="-128"/>
              </a:rPr>
              <a:t>平成</a:t>
            </a:r>
            <a:r>
              <a:rPr lang="en-US" altLang="ja-JP" sz="1600" dirty="0">
                <a:latin typeface="HG丸ｺﾞｼｯｸM-PRO" panose="020F0600000000000000" pitchFamily="50" charset="-128"/>
                <a:ea typeface="HG丸ｺﾞｼｯｸM-PRO" panose="020F0600000000000000" pitchFamily="50" charset="-128"/>
              </a:rPr>
              <a:t>29</a:t>
            </a:r>
            <a:r>
              <a:rPr lang="ja-JP" altLang="en-US" sz="1600" dirty="0">
                <a:latin typeface="HG丸ｺﾞｼｯｸM-PRO" panose="020F0600000000000000" pitchFamily="50" charset="-128"/>
                <a:ea typeface="HG丸ｺﾞｼｯｸM-PRO" panose="020F0600000000000000" pitchFamily="50" charset="-128"/>
              </a:rPr>
              <a:t>年</a:t>
            </a:r>
            <a:r>
              <a:rPr lang="en-US" altLang="ja-JP" sz="1600" dirty="0">
                <a:latin typeface="HG丸ｺﾞｼｯｸM-PRO" panose="020F0600000000000000" pitchFamily="50" charset="-128"/>
                <a:ea typeface="HG丸ｺﾞｼｯｸM-PRO" panose="020F0600000000000000" pitchFamily="50" charset="-128"/>
              </a:rPr>
              <a:t>4</a:t>
            </a:r>
            <a:r>
              <a:rPr lang="ja-JP" altLang="en-US" sz="1600" dirty="0">
                <a:latin typeface="HG丸ｺﾞｼｯｸM-PRO" panose="020F0600000000000000" pitchFamily="50" charset="-128"/>
                <a:ea typeface="HG丸ｺﾞｼｯｸM-PRO" panose="020F0600000000000000" pitchFamily="50" charset="-128"/>
              </a:rPr>
              <a:t>月</a:t>
            </a:r>
            <a:r>
              <a:rPr lang="en-US" altLang="ja-JP" sz="1600" dirty="0">
                <a:latin typeface="HG丸ｺﾞｼｯｸM-PRO" panose="020F0600000000000000" pitchFamily="50" charset="-128"/>
                <a:ea typeface="HG丸ｺﾞｼｯｸM-PRO" panose="020F0600000000000000" pitchFamily="50" charset="-128"/>
              </a:rPr>
              <a:t>1</a:t>
            </a:r>
            <a:r>
              <a:rPr lang="ja-JP" altLang="en-US" sz="1600" dirty="0">
                <a:latin typeface="HG丸ｺﾞｼｯｸM-PRO" panose="020F0600000000000000" pitchFamily="50" charset="-128"/>
                <a:ea typeface="HG丸ｺﾞｼｯｸM-PRO" panose="020F0600000000000000" pitchFamily="50" charset="-128"/>
              </a:rPr>
              <a:t>日より改正ＦＩＴ法が施行されます。これにより平成</a:t>
            </a:r>
            <a:r>
              <a:rPr lang="en-US" altLang="ja-JP" sz="1600" dirty="0">
                <a:latin typeface="HG丸ｺﾞｼｯｸM-PRO" panose="020F0600000000000000" pitchFamily="50" charset="-128"/>
                <a:ea typeface="HG丸ｺﾞｼｯｸM-PRO" panose="020F0600000000000000" pitchFamily="50" charset="-128"/>
              </a:rPr>
              <a:t>29</a:t>
            </a:r>
            <a:r>
              <a:rPr lang="ja-JP" altLang="en-US" sz="1600" dirty="0">
                <a:latin typeface="HG丸ｺﾞｼｯｸM-PRO" panose="020F0600000000000000" pitchFamily="50" charset="-128"/>
                <a:ea typeface="HG丸ｺﾞｼｯｸM-PRO" panose="020F0600000000000000" pitchFamily="50" charset="-128"/>
              </a:rPr>
              <a:t>年</a:t>
            </a:r>
            <a:r>
              <a:rPr lang="en-US" altLang="ja-JP" sz="1600" dirty="0">
                <a:latin typeface="HG丸ｺﾞｼｯｸM-PRO" panose="020F0600000000000000" pitchFamily="50" charset="-128"/>
                <a:ea typeface="HG丸ｺﾞｼｯｸM-PRO" panose="020F0600000000000000" pitchFamily="50" charset="-128"/>
              </a:rPr>
              <a:t>3</a:t>
            </a:r>
            <a:r>
              <a:rPr lang="ja-JP" altLang="en-US" sz="1600" dirty="0">
                <a:latin typeface="HG丸ｺﾞｼｯｸM-PRO" panose="020F0600000000000000" pitchFamily="50" charset="-128"/>
                <a:ea typeface="HG丸ｺﾞｼｯｸM-PRO" panose="020F0600000000000000" pitchFamily="50" charset="-128"/>
              </a:rPr>
              <a:t>月</a:t>
            </a:r>
            <a:r>
              <a:rPr lang="en-US" altLang="ja-JP" sz="1600" dirty="0">
                <a:latin typeface="HG丸ｺﾞｼｯｸM-PRO" panose="020F0600000000000000" pitchFamily="50" charset="-128"/>
                <a:ea typeface="HG丸ｺﾞｼｯｸM-PRO" panose="020F0600000000000000" pitchFamily="50" charset="-128"/>
              </a:rPr>
              <a:t>31</a:t>
            </a:r>
            <a:r>
              <a:rPr lang="ja-JP" altLang="en-US" sz="1600" dirty="0">
                <a:latin typeface="HG丸ｺﾞｼｯｸM-PRO" panose="020F0600000000000000" pitchFamily="50" charset="-128"/>
                <a:ea typeface="HG丸ｺﾞｼｯｸM-PRO" panose="020F0600000000000000" pitchFamily="50" charset="-128"/>
              </a:rPr>
              <a:t>日までに認定を受け、接続契約を締結したみなし認定事業者は、既に売電している方も含めてすべて新制度へ移行するため事業計画を提出する必要があります。</a:t>
            </a:r>
          </a:p>
          <a:p>
            <a:r>
              <a:rPr kumimoji="1" lang="ja-JP" altLang="en-US" sz="1600" dirty="0">
                <a:latin typeface="HG丸ｺﾞｼｯｸM-PRO" panose="020F0600000000000000" pitchFamily="50" charset="-128"/>
                <a:ea typeface="HG丸ｺﾞｼｯｸM-PRO" panose="020F0600000000000000" pitchFamily="50" charset="-128"/>
              </a:rPr>
              <a:t>これは従来の</a:t>
            </a:r>
            <a:r>
              <a:rPr kumimoji="1" lang="en-US" altLang="ja-JP" sz="1600" dirty="0">
                <a:latin typeface="HG丸ｺﾞｼｯｸM-PRO" panose="020F0600000000000000" pitchFamily="50" charset="-128"/>
                <a:ea typeface="HG丸ｺﾞｼｯｸM-PRO" panose="020F0600000000000000" pitchFamily="50" charset="-128"/>
              </a:rPr>
              <a:t>FIT</a:t>
            </a:r>
            <a:r>
              <a:rPr kumimoji="1" lang="ja-JP" altLang="en-US" sz="1600" dirty="0">
                <a:latin typeface="HG丸ｺﾞｼｯｸM-PRO" panose="020F0600000000000000" pitchFamily="50" charset="-128"/>
                <a:ea typeface="HG丸ｺﾞｼｯｸM-PRO" panose="020F0600000000000000" pitchFamily="50" charset="-128"/>
              </a:rPr>
              <a:t>法が設備認定だったのに対して、新</a:t>
            </a:r>
            <a:r>
              <a:rPr kumimoji="1" lang="en-US" altLang="ja-JP" sz="1600" dirty="0">
                <a:latin typeface="HG丸ｺﾞｼｯｸM-PRO" panose="020F0600000000000000" pitchFamily="50" charset="-128"/>
                <a:ea typeface="HG丸ｺﾞｼｯｸM-PRO" panose="020F0600000000000000" pitchFamily="50" charset="-128"/>
              </a:rPr>
              <a:t>FIT</a:t>
            </a:r>
            <a:r>
              <a:rPr kumimoji="1" lang="ja-JP" altLang="en-US" sz="1600" dirty="0">
                <a:latin typeface="HG丸ｺﾞｼｯｸM-PRO" panose="020F0600000000000000" pitchFamily="50" charset="-128"/>
                <a:ea typeface="HG丸ｺﾞｼｯｸM-PRO" panose="020F0600000000000000" pitchFamily="50" charset="-128"/>
              </a:rPr>
              <a:t>法が事業認定と</a:t>
            </a:r>
            <a:r>
              <a:rPr lang="ja-JP" altLang="en-US" sz="1600" dirty="0">
                <a:latin typeface="HG丸ｺﾞｼｯｸM-PRO" panose="020F0600000000000000" pitchFamily="50" charset="-128"/>
                <a:ea typeface="HG丸ｺﾞｼｯｸM-PRO" panose="020F0600000000000000" pitchFamily="50" charset="-128"/>
              </a:rPr>
              <a:t>いう形式に変更されたことに伴うものです。</a:t>
            </a:r>
            <a:endParaRPr kumimoji="1" lang="ja-JP" altLang="en-US" sz="1600" dirty="0">
              <a:latin typeface="HG丸ｺﾞｼｯｸM-PRO" panose="020F0600000000000000" pitchFamily="50" charset="-128"/>
              <a:ea typeface="HG丸ｺﾞｼｯｸM-PRO" panose="020F0600000000000000" pitchFamily="50" charset="-128"/>
            </a:endParaRPr>
          </a:p>
        </p:txBody>
      </p:sp>
      <p:sp>
        <p:nvSpPr>
          <p:cNvPr id="5" name="コンテンツ プレースホルダー 1">
            <a:extLst>
              <a:ext uri="{FF2B5EF4-FFF2-40B4-BE49-F238E27FC236}">
                <a16:creationId xmlns:a16="http://schemas.microsoft.com/office/drawing/2014/main" id="{F6D83C6C-5B54-4661-A73C-7584E0821CD0}"/>
              </a:ext>
            </a:extLst>
          </p:cNvPr>
          <p:cNvSpPr txBox="1">
            <a:spLocks/>
          </p:cNvSpPr>
          <p:nvPr/>
        </p:nvSpPr>
        <p:spPr>
          <a:xfrm>
            <a:off x="264316" y="692696"/>
            <a:ext cx="8229600" cy="413380"/>
          </a:xfrm>
          <a:prstGeom prst="rect">
            <a:avLst/>
          </a:prstGeom>
        </p:spPr>
        <p:txBody>
          <a:bodyPr vert="horz">
            <a:noAutofit/>
          </a:bodyPr>
          <a:lstStyle>
            <a:lvl1pPr marL="365760" indent="-256032" algn="l" rtl="0" eaLnBrk="1" latinLnBrk="0" hangingPunct="1">
              <a:spcBef>
                <a:spcPts val="400"/>
              </a:spcBef>
              <a:spcAft>
                <a:spcPts val="0"/>
              </a:spcAft>
              <a:buClr>
                <a:schemeClr val="accent1"/>
              </a:buClr>
              <a:buSzPct val="68000"/>
              <a:buFont typeface="Wingdings" panose="05000000000000000000" pitchFamily="2" charset="2"/>
              <a:buChar char="u"/>
              <a:defRPr kumimoji="1"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Wingdings" panose="05000000000000000000" pitchFamily="2" charset="2"/>
              <a:buChar char="u"/>
              <a:defRPr kumimoji="1"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panose="05000000000000000000" pitchFamily="2" charset="2"/>
              <a:buChar char="u"/>
              <a:defRPr kumimoji="1"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panose="05000000000000000000" pitchFamily="2" charset="2"/>
              <a:buChar char="u"/>
              <a:defRPr kumimoji="1"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panose="05000000000000000000" pitchFamily="2" charset="2"/>
              <a:buChar char="u"/>
              <a:defRPr kumimoji="1"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1"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1"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1"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1" sz="1600" kern="1200" baseline="0">
                <a:solidFill>
                  <a:schemeClr val="tx1"/>
                </a:solidFill>
                <a:latin typeface="+mn-lt"/>
                <a:ea typeface="+mn-ea"/>
                <a:cs typeface="+mn-cs"/>
              </a:defRPr>
            </a:lvl9pPr>
            <a:extLst/>
          </a:lstStyle>
          <a:p>
            <a:endParaRPr lang="ja-JP" altLang="en-US" sz="2200" dirty="0">
              <a:latin typeface="HG丸ｺﾞｼｯｸM-PRO" panose="020F0600000000000000" pitchFamily="50" charset="-128"/>
              <a:ea typeface="HG丸ｺﾞｼｯｸM-PRO" panose="020F0600000000000000" pitchFamily="50" charset="-128"/>
            </a:endParaRPr>
          </a:p>
        </p:txBody>
      </p:sp>
      <p:sp>
        <p:nvSpPr>
          <p:cNvPr id="12" name="テキスト ボックス 11">
            <a:extLst>
              <a:ext uri="{FF2B5EF4-FFF2-40B4-BE49-F238E27FC236}">
                <a16:creationId xmlns:a16="http://schemas.microsoft.com/office/drawing/2014/main" id="{1CD0062D-D646-2834-B6D0-F77C0A28D7BF}"/>
              </a:ext>
            </a:extLst>
          </p:cNvPr>
          <p:cNvSpPr txBox="1"/>
          <p:nvPr/>
        </p:nvSpPr>
        <p:spPr>
          <a:xfrm>
            <a:off x="117848" y="1750960"/>
            <a:ext cx="8918648" cy="1569660"/>
          </a:xfrm>
          <a:prstGeom prst="rect">
            <a:avLst/>
          </a:prstGeom>
          <a:noFill/>
        </p:spPr>
        <p:txBody>
          <a:bodyPr wrap="square">
            <a:spAutoFit/>
          </a:bodyPr>
          <a:lstStyle/>
          <a:p>
            <a:r>
              <a:rPr lang="ja-JP" altLang="en-US" sz="1600" dirty="0">
                <a:latin typeface="HG丸ｺﾞｼｯｸM-PRO" panose="020F0600000000000000" pitchFamily="50" charset="-128"/>
                <a:ea typeface="HG丸ｺﾞｼｯｸM-PRO" panose="020F0600000000000000" pitchFamily="50" charset="-128"/>
              </a:rPr>
              <a:t>「再生可能エネルギーの固定価格買取制度」は、再生可能エネルギーで発電した電気を、電力会社が一定価格で買い取ることを国が約束する制度です。</a:t>
            </a:r>
            <a:br>
              <a:rPr lang="en-US" altLang="ja-JP" sz="1600" dirty="0">
                <a:latin typeface="HG丸ｺﾞｼｯｸM-PRO" panose="020F0600000000000000" pitchFamily="50" charset="-128"/>
                <a:ea typeface="HG丸ｺﾞｼｯｸM-PRO" panose="020F0600000000000000" pitchFamily="50" charset="-128"/>
              </a:rPr>
            </a:br>
            <a:r>
              <a:rPr lang="ja-JP" altLang="en-US" sz="1600" dirty="0">
                <a:latin typeface="HG丸ｺﾞｼｯｸM-PRO" panose="020F0600000000000000" pitchFamily="50" charset="-128"/>
                <a:ea typeface="HG丸ｺﾞｼｯｸM-PRO" panose="020F0600000000000000" pitchFamily="50" charset="-128"/>
              </a:rPr>
              <a:t>電力会社が買い取る費用を電気をご利用の皆様から賦課金という形で集め、今はまだコストの高い再生可能エネルギーの導入を支えていきます。</a:t>
            </a:r>
            <a:br>
              <a:rPr lang="en-US" altLang="ja-JP" sz="1600" dirty="0">
                <a:latin typeface="HG丸ｺﾞｼｯｸM-PRO" panose="020F0600000000000000" pitchFamily="50" charset="-128"/>
                <a:ea typeface="HG丸ｺﾞｼｯｸM-PRO" panose="020F0600000000000000" pitchFamily="50" charset="-128"/>
              </a:rPr>
            </a:br>
            <a:r>
              <a:rPr lang="ja-JP" altLang="en-US" sz="1600" dirty="0">
                <a:latin typeface="HG丸ｺﾞｼｯｸM-PRO" panose="020F0600000000000000" pitchFamily="50" charset="-128"/>
                <a:ea typeface="HG丸ｺﾞｼｯｸM-PRO" panose="020F0600000000000000" pitchFamily="50" charset="-128"/>
              </a:rPr>
              <a:t>この制度により、発電設備の高い建設コストも回収の見通しが立ちやすくなり、より普及が進みます。</a:t>
            </a:r>
            <a:endParaRPr lang="en-US" altLang="ja-JP" sz="1600" dirty="0">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2665182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nodePh="1">
                                  <p:stCondLst>
                                    <p:cond delay="0"/>
                                  </p:stCondLst>
                                  <p:endCondLst>
                                    <p:cond evt="begin" delay="0">
                                      <p:tn val="10"/>
                                    </p:cond>
                                  </p:endCondLst>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additive="base">
                                        <p:cTn id="12" dur="50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2">
                                            <p:txEl>
                                              <p:charRg st="4294967295" end="4294967295"/>
                                            </p:txEl>
                                          </p:spTgt>
                                        </p:tgtEl>
                                        <p:attrNameLst>
                                          <p:attrName>style.visibility</p:attrName>
                                        </p:attrNameLst>
                                      </p:cBhvr>
                                      <p:to>
                                        <p:strVal val="visible"/>
                                      </p:to>
                                    </p:set>
                                    <p:animEffect transition="in" filter="wipe(up)">
                                      <p:cBhvr>
                                        <p:cTn id="18" dur="500"/>
                                        <p:tgtEl>
                                          <p:spTgt spid="2">
                                            <p:txEl>
                                              <p:charRg st="4294967295" end="4294967295"/>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up)">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5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up)">
                                      <p:cBhvr>
                                        <p:cTn id="3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uiExpand="1"/>
      <p:bldP spid="6" grpId="0" animBg="1"/>
      <p:bldP spid="5" grpId="0" build="p"/>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chor="ctr">
            <a:normAutofit/>
          </a:bodyPr>
          <a:lstStyle/>
          <a:p>
            <a:r>
              <a:rPr lang="en-US" altLang="ja-JP" dirty="0"/>
              <a:t>1.</a:t>
            </a:r>
            <a:r>
              <a:rPr lang="ja-JP" altLang="en-US" dirty="0"/>
              <a:t>再生可能エネルギーによる発電</a:t>
            </a:r>
          </a:p>
        </p:txBody>
      </p:sp>
      <p:sp>
        <p:nvSpPr>
          <p:cNvPr id="3" name="コンテンツ プレースホルダー 2"/>
          <p:cNvSpPr>
            <a:spLocks noGrp="1"/>
          </p:cNvSpPr>
          <p:nvPr>
            <p:ph sz="quarter" idx="1"/>
          </p:nvPr>
        </p:nvSpPr>
        <p:spPr/>
        <p:txBody>
          <a:bodyPr>
            <a:normAutofit/>
          </a:bodyPr>
          <a:lstStyle/>
          <a:p>
            <a:r>
              <a:rPr lang="ja-JP" altLang="en-US" dirty="0"/>
              <a:t>再生可能エネルギーによる発電の種類とは</a:t>
            </a:r>
          </a:p>
        </p:txBody>
      </p:sp>
      <p:grpSp>
        <p:nvGrpSpPr>
          <p:cNvPr id="6" name="グループ化 5"/>
          <p:cNvGrpSpPr/>
          <p:nvPr/>
        </p:nvGrpSpPr>
        <p:grpSpPr>
          <a:xfrm>
            <a:off x="539554" y="1922396"/>
            <a:ext cx="2466975" cy="2288612"/>
            <a:chOff x="539552" y="2076492"/>
            <a:chExt cx="2466975" cy="2288612"/>
          </a:xfrm>
        </p:grpSpPr>
        <p:pic>
          <p:nvPicPr>
            <p:cNvPr id="1028" name="Picture 4" descr="「太陽光発電」の画像検索結果"/>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2076492"/>
              <a:ext cx="2466975" cy="1847850"/>
            </a:xfrm>
            <a:prstGeom prst="rect">
              <a:avLst/>
            </a:prstGeom>
            <a:noFill/>
            <a:extLst>
              <a:ext uri="{909E8E84-426E-40DD-AFC4-6F175D3DCCD1}">
                <a14:hiddenFill xmlns:a14="http://schemas.microsoft.com/office/drawing/2010/main">
                  <a:solidFill>
                    <a:srgbClr val="FFFFFF"/>
                  </a:solidFill>
                </a14:hiddenFill>
              </a:ext>
            </a:extLst>
          </p:spPr>
        </p:pic>
        <p:sp>
          <p:nvSpPr>
            <p:cNvPr id="4" name="テキスト ボックス 3"/>
            <p:cNvSpPr txBox="1"/>
            <p:nvPr/>
          </p:nvSpPr>
          <p:spPr>
            <a:xfrm>
              <a:off x="1088963" y="3995772"/>
              <a:ext cx="1368152" cy="369332"/>
            </a:xfrm>
            <a:prstGeom prst="rect">
              <a:avLst/>
            </a:prstGeom>
            <a:noFill/>
          </p:spPr>
          <p:txBody>
            <a:bodyPr wrap="square" rtlCol="0">
              <a:spAutoFit/>
            </a:bodyPr>
            <a:lstStyle/>
            <a:p>
              <a:r>
                <a:rPr lang="ja-JP" altLang="en-US" dirty="0">
                  <a:latin typeface="HG丸ｺﾞｼｯｸM-PRO" panose="020F0600000000000000" pitchFamily="50" charset="-128"/>
                  <a:ea typeface="HG丸ｺﾞｼｯｸM-PRO" panose="020F0600000000000000" pitchFamily="50" charset="-128"/>
                </a:rPr>
                <a:t>太陽光発電</a:t>
              </a:r>
            </a:p>
          </p:txBody>
        </p:sp>
      </p:grpSp>
      <p:grpSp>
        <p:nvGrpSpPr>
          <p:cNvPr id="7" name="グループ化 6"/>
          <p:cNvGrpSpPr/>
          <p:nvPr/>
        </p:nvGrpSpPr>
        <p:grpSpPr>
          <a:xfrm>
            <a:off x="3203848" y="1916832"/>
            <a:ext cx="2785704" cy="2272752"/>
            <a:chOff x="3203848" y="2070928"/>
            <a:chExt cx="2785704" cy="2272752"/>
          </a:xfrm>
        </p:grpSpPr>
        <p:pic>
          <p:nvPicPr>
            <p:cNvPr id="1032" name="Picture 8" descr="「風力発電」の画像検索結果"/>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3848" y="2070928"/>
              <a:ext cx="2785704" cy="1847850"/>
            </a:xfrm>
            <a:prstGeom prst="rect">
              <a:avLst/>
            </a:prstGeom>
            <a:noFill/>
            <a:extLst>
              <a:ext uri="{909E8E84-426E-40DD-AFC4-6F175D3DCCD1}">
                <a14:hiddenFill xmlns:a14="http://schemas.microsoft.com/office/drawing/2010/main">
                  <a:solidFill>
                    <a:srgbClr val="FFFFFF"/>
                  </a:solidFill>
                </a14:hiddenFill>
              </a:ext>
            </a:extLst>
          </p:spPr>
        </p:pic>
        <p:sp>
          <p:nvSpPr>
            <p:cNvPr id="5" name="テキスト ボックス 4"/>
            <p:cNvSpPr txBox="1"/>
            <p:nvPr/>
          </p:nvSpPr>
          <p:spPr>
            <a:xfrm>
              <a:off x="4104434" y="3974348"/>
              <a:ext cx="1115638" cy="369332"/>
            </a:xfrm>
            <a:prstGeom prst="rect">
              <a:avLst/>
            </a:prstGeom>
            <a:noFill/>
          </p:spPr>
          <p:txBody>
            <a:bodyPr wrap="square" rtlCol="0">
              <a:spAutoFit/>
            </a:bodyPr>
            <a:lstStyle/>
            <a:p>
              <a:r>
                <a:rPr lang="ja-JP" altLang="en-US" dirty="0">
                  <a:latin typeface="HG丸ｺﾞｼｯｸM-PRO" panose="020F0600000000000000" pitchFamily="50" charset="-128"/>
                  <a:ea typeface="HG丸ｺﾞｼｯｸM-PRO" panose="020F0600000000000000" pitchFamily="50" charset="-128"/>
                </a:rPr>
                <a:t>風力発電</a:t>
              </a:r>
            </a:p>
          </p:txBody>
        </p:sp>
      </p:grpSp>
      <p:grpSp>
        <p:nvGrpSpPr>
          <p:cNvPr id="8" name="グループ化 7"/>
          <p:cNvGrpSpPr/>
          <p:nvPr/>
        </p:nvGrpSpPr>
        <p:grpSpPr>
          <a:xfrm>
            <a:off x="6156176" y="1916832"/>
            <a:ext cx="2747794" cy="2222168"/>
            <a:chOff x="6156176" y="2070928"/>
            <a:chExt cx="2747794" cy="2222168"/>
          </a:xfrm>
        </p:grpSpPr>
        <p:pic>
          <p:nvPicPr>
            <p:cNvPr id="1034" name="Picture 10" descr="クリックすると新しいウィンドウで開きます"/>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56176" y="2070928"/>
              <a:ext cx="2747794" cy="1853414"/>
            </a:xfrm>
            <a:prstGeom prst="rect">
              <a:avLst/>
            </a:prstGeom>
            <a:noFill/>
            <a:extLst>
              <a:ext uri="{909E8E84-426E-40DD-AFC4-6F175D3DCCD1}">
                <a14:hiddenFill xmlns:a14="http://schemas.microsoft.com/office/drawing/2010/main">
                  <a:solidFill>
                    <a:srgbClr val="FFFFFF"/>
                  </a:solidFill>
                </a14:hiddenFill>
              </a:ext>
            </a:extLst>
          </p:spPr>
        </p:pic>
        <p:sp>
          <p:nvSpPr>
            <p:cNvPr id="11" name="テキスト ボックス 10"/>
            <p:cNvSpPr txBox="1"/>
            <p:nvPr/>
          </p:nvSpPr>
          <p:spPr>
            <a:xfrm>
              <a:off x="6732240" y="3923764"/>
              <a:ext cx="1800200" cy="369332"/>
            </a:xfrm>
            <a:prstGeom prst="rect">
              <a:avLst/>
            </a:prstGeom>
            <a:noFill/>
          </p:spPr>
          <p:txBody>
            <a:bodyPr wrap="square" rtlCol="0">
              <a:spAutoFit/>
            </a:bodyPr>
            <a:lstStyle/>
            <a:p>
              <a:r>
                <a:rPr lang="ja-JP" altLang="en-US" dirty="0">
                  <a:latin typeface="HG丸ｺﾞｼｯｸM-PRO" panose="020F0600000000000000" pitchFamily="50" charset="-128"/>
                  <a:ea typeface="HG丸ｺﾞｼｯｸM-PRO" panose="020F0600000000000000" pitchFamily="50" charset="-128"/>
                </a:rPr>
                <a:t>バイオマス発電</a:t>
              </a:r>
            </a:p>
          </p:txBody>
        </p:sp>
      </p:grpSp>
      <p:grpSp>
        <p:nvGrpSpPr>
          <p:cNvPr id="9" name="グループ化 8"/>
          <p:cNvGrpSpPr/>
          <p:nvPr/>
        </p:nvGrpSpPr>
        <p:grpSpPr>
          <a:xfrm>
            <a:off x="3207345" y="4304720"/>
            <a:ext cx="2782207" cy="2200026"/>
            <a:chOff x="525748" y="4478626"/>
            <a:chExt cx="2480779" cy="2200026"/>
          </a:xfrm>
        </p:grpSpPr>
        <p:pic>
          <p:nvPicPr>
            <p:cNvPr id="1036" name="Picture 12" descr="クリックすると新しいウィンドウで開きます"/>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5748" y="4478626"/>
              <a:ext cx="2480779" cy="1860584"/>
            </a:xfrm>
            <a:prstGeom prst="rect">
              <a:avLst/>
            </a:prstGeom>
            <a:noFill/>
            <a:extLst>
              <a:ext uri="{909E8E84-426E-40DD-AFC4-6F175D3DCCD1}">
                <a14:hiddenFill xmlns:a14="http://schemas.microsoft.com/office/drawing/2010/main">
                  <a:solidFill>
                    <a:srgbClr val="FFFFFF"/>
                  </a:solidFill>
                </a14:hiddenFill>
              </a:ext>
            </a:extLst>
          </p:spPr>
        </p:pic>
        <p:sp>
          <p:nvSpPr>
            <p:cNvPr id="13" name="テキスト ボックス 12"/>
            <p:cNvSpPr txBox="1"/>
            <p:nvPr/>
          </p:nvSpPr>
          <p:spPr>
            <a:xfrm>
              <a:off x="1082061" y="6309320"/>
              <a:ext cx="1368152" cy="369332"/>
            </a:xfrm>
            <a:prstGeom prst="rect">
              <a:avLst/>
            </a:prstGeom>
            <a:noFill/>
          </p:spPr>
          <p:txBody>
            <a:bodyPr wrap="square" rtlCol="0">
              <a:spAutoFit/>
            </a:bodyPr>
            <a:lstStyle/>
            <a:p>
              <a:r>
                <a:rPr lang="ja-JP" altLang="en-US" dirty="0">
                  <a:latin typeface="HG丸ｺﾞｼｯｸM-PRO" panose="020F0600000000000000" pitchFamily="50" charset="-128"/>
                  <a:ea typeface="HG丸ｺﾞｼｯｸM-PRO" panose="020F0600000000000000" pitchFamily="50" charset="-128"/>
                </a:rPr>
                <a:t>小水力発電</a:t>
              </a:r>
            </a:p>
          </p:txBody>
        </p:sp>
      </p:grpSp>
      <p:grpSp>
        <p:nvGrpSpPr>
          <p:cNvPr id="10" name="グループ化 9"/>
          <p:cNvGrpSpPr/>
          <p:nvPr/>
        </p:nvGrpSpPr>
        <p:grpSpPr>
          <a:xfrm>
            <a:off x="6156176" y="4293096"/>
            <a:ext cx="2747794" cy="2258408"/>
            <a:chOff x="3203849" y="4470282"/>
            <a:chExt cx="2785704" cy="2258408"/>
          </a:xfrm>
        </p:grpSpPr>
        <p:pic>
          <p:nvPicPr>
            <p:cNvPr id="1038" name="Picture 14" descr="クリックすると新しいウィンドウで開きます"/>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203849" y="4470282"/>
              <a:ext cx="2785704" cy="1859457"/>
            </a:xfrm>
            <a:prstGeom prst="rect">
              <a:avLst/>
            </a:prstGeom>
            <a:noFill/>
            <a:extLst>
              <a:ext uri="{909E8E84-426E-40DD-AFC4-6F175D3DCCD1}">
                <a14:hiddenFill xmlns:a14="http://schemas.microsoft.com/office/drawing/2010/main">
                  <a:solidFill>
                    <a:srgbClr val="FFFFFF"/>
                  </a:solidFill>
                </a14:hiddenFill>
              </a:ext>
            </a:extLst>
          </p:spPr>
        </p:pic>
        <p:sp>
          <p:nvSpPr>
            <p:cNvPr id="15" name="テキスト ボックス 14"/>
            <p:cNvSpPr txBox="1"/>
            <p:nvPr/>
          </p:nvSpPr>
          <p:spPr>
            <a:xfrm>
              <a:off x="4115436" y="6359358"/>
              <a:ext cx="1169887" cy="369332"/>
            </a:xfrm>
            <a:prstGeom prst="rect">
              <a:avLst/>
            </a:prstGeom>
            <a:noFill/>
          </p:spPr>
          <p:txBody>
            <a:bodyPr wrap="square" rtlCol="0">
              <a:spAutoFit/>
            </a:bodyPr>
            <a:lstStyle/>
            <a:p>
              <a:r>
                <a:rPr lang="ja-JP" altLang="en-US" dirty="0">
                  <a:latin typeface="HG丸ｺﾞｼｯｸM-PRO" panose="020F0600000000000000" pitchFamily="50" charset="-128"/>
                  <a:ea typeface="HG丸ｺﾞｼｯｸM-PRO" panose="020F0600000000000000" pitchFamily="50" charset="-128"/>
                </a:rPr>
                <a:t>地熱発電</a:t>
              </a:r>
            </a:p>
          </p:txBody>
        </p:sp>
      </p:grpSp>
    </p:spTree>
    <p:extLst>
      <p:ext uri="{BB962C8B-B14F-4D97-AF65-F5344CB8AC3E}">
        <p14:creationId xmlns:p14="http://schemas.microsoft.com/office/powerpoint/2010/main" val="4058112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childTnLst>
                          </p:cTn>
                        </p:par>
                        <p:par>
                          <p:cTn id="18" fill="hold">
                            <p:stCondLst>
                              <p:cond delay="1000"/>
                            </p:stCondLst>
                            <p:childTnLst>
                              <p:par>
                                <p:cTn id="19" presetID="2" presetClass="entr" presetSubtype="4"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 presetClass="entr" presetSubtype="4"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 presetClass="entr" presetSubtype="4"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par>
                          <p:cTn id="33" fill="hold">
                            <p:stCondLst>
                              <p:cond delay="2500"/>
                            </p:stCondLst>
                            <p:childTnLst>
                              <p:par>
                                <p:cTn id="34" presetID="2" presetClass="entr" presetSubtype="4"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ppt_x"/>
                                          </p:val>
                                        </p:tav>
                                        <p:tav tm="100000">
                                          <p:val>
                                            <p:strVal val="#ppt_x"/>
                                          </p:val>
                                        </p:tav>
                                      </p:tavLst>
                                    </p:anim>
                                    <p:anim calcmode="lin" valueType="num">
                                      <p:cBhvr additive="base">
                                        <p:cTn id="37"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432096" y="190500"/>
            <a:ext cx="8229600" cy="990600"/>
          </a:xfrm>
        </p:spPr>
        <p:txBody>
          <a:bodyPr anchor="ctr"/>
          <a:lstStyle/>
          <a:p>
            <a:r>
              <a:rPr lang="ja-JP" altLang="en-US" dirty="0"/>
              <a:t>２</a:t>
            </a:r>
            <a:r>
              <a:rPr lang="en-US" altLang="ja-JP" dirty="0"/>
              <a:t>.</a:t>
            </a:r>
            <a:r>
              <a:rPr lang="ja-JP" altLang="en-US" dirty="0"/>
              <a:t>固定価格買取制度（ＦＩＴ法）</a:t>
            </a:r>
          </a:p>
        </p:txBody>
      </p:sp>
      <p:sp>
        <p:nvSpPr>
          <p:cNvPr id="2" name="コンテンツ プレースホルダー 1"/>
          <p:cNvSpPr>
            <a:spLocks noGrp="1"/>
          </p:cNvSpPr>
          <p:nvPr>
            <p:ph sz="quarter" idx="1"/>
          </p:nvPr>
        </p:nvSpPr>
        <p:spPr>
          <a:xfrm>
            <a:off x="457200" y="1219200"/>
            <a:ext cx="8229600" cy="4937760"/>
          </a:xfrm>
        </p:spPr>
        <p:txBody>
          <a:bodyPr>
            <a:normAutofit/>
          </a:bodyPr>
          <a:lstStyle/>
          <a:p>
            <a:r>
              <a:rPr lang="ja-JP" altLang="en-US" dirty="0"/>
              <a:t>固定価格買取制度のイメージ</a:t>
            </a:r>
          </a:p>
        </p:txBody>
      </p:sp>
      <p:pic>
        <p:nvPicPr>
          <p:cNvPr id="4100" name="Picture 4" descr="図説「再生可能エネルギー発電促進賦課金とは」"/>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425694" y="1700808"/>
            <a:ext cx="8150902" cy="3850331"/>
          </a:xfrm>
          <a:prstGeom prst="rect">
            <a:avLst/>
          </a:prstGeom>
          <a:noFill/>
          <a:extLst>
            <a:ext uri="{909E8E84-426E-40DD-AFC4-6F175D3DCCD1}">
              <a14:hiddenFill xmlns:a14="http://schemas.microsoft.com/office/drawing/2010/main">
                <a:solidFill>
                  <a:srgbClr val="FFFFFF"/>
                </a:solidFill>
              </a14:hiddenFill>
            </a:ext>
          </a:extLst>
        </p:spPr>
      </p:pic>
      <p:sp>
        <p:nvSpPr>
          <p:cNvPr id="4" name="テキスト ボックス 3"/>
          <p:cNvSpPr txBox="1"/>
          <p:nvPr/>
        </p:nvSpPr>
        <p:spPr>
          <a:xfrm>
            <a:off x="89756" y="5561350"/>
            <a:ext cx="8964488" cy="1077218"/>
          </a:xfrm>
          <a:prstGeom prst="rect">
            <a:avLst/>
          </a:prstGeom>
          <a:solidFill>
            <a:schemeClr val="bg1"/>
          </a:solidFill>
        </p:spPr>
        <p:txBody>
          <a:bodyPr wrap="square" rtlCol="0">
            <a:spAutoFit/>
          </a:bodyPr>
          <a:lstStyle/>
          <a:p>
            <a:r>
              <a:rPr lang="ja-JP" altLang="en-US" sz="1600" dirty="0">
                <a:latin typeface="HG丸ｺﾞｼｯｸM-PRO" panose="020F0600000000000000" pitchFamily="50" charset="-128"/>
                <a:ea typeface="HG丸ｺﾞｼｯｸM-PRO" panose="020F0600000000000000" pitchFamily="50" charset="-128"/>
              </a:rPr>
              <a:t>固定価格買取制度は、あらかじめ決められた売電単価により、発電事業者が電力会社に電力を売電し、電力会社は、再生可能エネルギー賦課金を加算した電気料を消費者から徴収して、売電収入に充てています。</a:t>
            </a:r>
          </a:p>
          <a:p>
            <a:r>
              <a:rPr lang="en-US" altLang="ja-JP" sz="1600" dirty="0">
                <a:latin typeface="HG丸ｺﾞｼｯｸM-PRO" panose="020F0600000000000000" pitchFamily="50" charset="-128"/>
                <a:ea typeface="HG丸ｺﾞｼｯｸM-PRO" panose="020F0600000000000000" pitchFamily="50" charset="-128"/>
              </a:rPr>
              <a:t>2024</a:t>
            </a:r>
            <a:r>
              <a:rPr lang="ja-JP" altLang="en-US" sz="1600" dirty="0">
                <a:latin typeface="HG丸ｺﾞｼｯｸM-PRO" panose="020F0600000000000000" pitchFamily="50" charset="-128"/>
                <a:ea typeface="HG丸ｺﾞｼｯｸM-PRO" panose="020F0600000000000000" pitchFamily="50" charset="-128"/>
              </a:rPr>
              <a:t>年度は、これが</a:t>
            </a:r>
            <a:r>
              <a:rPr lang="en-US" altLang="ja-JP" sz="1600" dirty="0">
                <a:latin typeface="HG丸ｺﾞｼｯｸM-PRO" panose="020F0600000000000000" pitchFamily="50" charset="-128"/>
                <a:ea typeface="HG丸ｺﾞｼｯｸM-PRO" panose="020F0600000000000000" pitchFamily="50" charset="-128"/>
              </a:rPr>
              <a:t>3.49</a:t>
            </a:r>
            <a:r>
              <a:rPr lang="ja-JP" altLang="en-US" sz="1600" dirty="0">
                <a:latin typeface="HG丸ｺﾞｼｯｸM-PRO" panose="020F0600000000000000" pitchFamily="50" charset="-128"/>
                <a:ea typeface="HG丸ｺﾞｼｯｸM-PRO" panose="020F0600000000000000" pitchFamily="50" charset="-128"/>
              </a:rPr>
              <a:t>円／</a:t>
            </a:r>
            <a:r>
              <a:rPr lang="en-US" altLang="ja-JP" sz="1600" dirty="0">
                <a:latin typeface="HG丸ｺﾞｼｯｸM-PRO" panose="020F0600000000000000" pitchFamily="50" charset="-128"/>
                <a:ea typeface="HG丸ｺﾞｼｯｸM-PRO" panose="020F0600000000000000" pitchFamily="50" charset="-128"/>
              </a:rPr>
              <a:t>kWh</a:t>
            </a:r>
            <a:r>
              <a:rPr lang="ja-JP" altLang="en-US" sz="1600" dirty="0">
                <a:latin typeface="HG丸ｺﾞｼｯｸM-PRO" panose="020F0600000000000000" pitchFamily="50" charset="-128"/>
                <a:ea typeface="HG丸ｺﾞｼｯｸM-PRO" panose="020F0600000000000000" pitchFamily="50" charset="-128"/>
              </a:rPr>
              <a:t>となっています。</a:t>
            </a:r>
          </a:p>
        </p:txBody>
      </p:sp>
    </p:spTree>
    <p:extLst>
      <p:ext uri="{BB962C8B-B14F-4D97-AF65-F5344CB8AC3E}">
        <p14:creationId xmlns:p14="http://schemas.microsoft.com/office/powerpoint/2010/main" val="3026676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100"/>
                                        </p:tgtEl>
                                        <p:attrNameLst>
                                          <p:attrName>style.visibility</p:attrName>
                                        </p:attrNameLst>
                                      </p:cBhvr>
                                      <p:to>
                                        <p:strVal val="visible"/>
                                      </p:to>
                                    </p:set>
                                    <p:animEffect transition="in" filter="fade">
                                      <p:cBhvr>
                                        <p:cTn id="19" dur="500"/>
                                        <p:tgtEl>
                                          <p:spTgt spid="4100"/>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457200" y="152400"/>
            <a:ext cx="8229600" cy="990600"/>
          </a:xfrm>
        </p:spPr>
        <p:txBody>
          <a:bodyPr anchor="ctr"/>
          <a:lstStyle/>
          <a:p>
            <a:r>
              <a:rPr lang="ja-JP" altLang="en-US" dirty="0"/>
              <a:t>２</a:t>
            </a:r>
            <a:r>
              <a:rPr lang="en-US" altLang="ja-JP" dirty="0"/>
              <a:t>.</a:t>
            </a:r>
            <a:r>
              <a:rPr lang="ja-JP" altLang="en-US" dirty="0"/>
              <a:t>固定価格買取制度（ＦＩＴ法）</a:t>
            </a:r>
          </a:p>
        </p:txBody>
      </p:sp>
      <p:sp>
        <p:nvSpPr>
          <p:cNvPr id="2" name="コンテンツ プレースホルダー 1"/>
          <p:cNvSpPr>
            <a:spLocks noGrp="1"/>
          </p:cNvSpPr>
          <p:nvPr>
            <p:ph sz="quarter" idx="1"/>
          </p:nvPr>
        </p:nvSpPr>
        <p:spPr>
          <a:xfrm>
            <a:off x="457200" y="1219200"/>
            <a:ext cx="8229600" cy="4937760"/>
          </a:xfrm>
        </p:spPr>
        <p:txBody>
          <a:bodyPr>
            <a:normAutofit/>
          </a:bodyPr>
          <a:lstStyle/>
          <a:p>
            <a:r>
              <a:rPr lang="en-US" altLang="ja-JP" dirty="0"/>
              <a:t>2023</a:t>
            </a:r>
            <a:r>
              <a:rPr lang="ja-JP" altLang="en-US" dirty="0"/>
              <a:t>年度からの買取価格（１）　太陽光発電</a:t>
            </a:r>
          </a:p>
        </p:txBody>
      </p:sp>
      <p:graphicFrame>
        <p:nvGraphicFramePr>
          <p:cNvPr id="7" name="表 6"/>
          <p:cNvGraphicFramePr>
            <a:graphicFrameLocks noGrp="1"/>
          </p:cNvGraphicFramePr>
          <p:nvPr>
            <p:extLst>
              <p:ext uri="{D42A27DB-BD31-4B8C-83A1-F6EECF244321}">
                <p14:modId xmlns:p14="http://schemas.microsoft.com/office/powerpoint/2010/main" val="516873527"/>
              </p:ext>
            </p:extLst>
          </p:nvPr>
        </p:nvGraphicFramePr>
        <p:xfrm>
          <a:off x="306425" y="1943766"/>
          <a:ext cx="8380377" cy="2970468"/>
        </p:xfrm>
        <a:graphic>
          <a:graphicData uri="http://schemas.openxmlformats.org/drawingml/2006/table">
            <a:tbl>
              <a:tblPr firstRow="1" firstCol="1" lastRow="1" bandRow="1">
                <a:tableStyleId>{0505E3EF-67EA-436B-97B2-0124C06EBD24}</a:tableStyleId>
              </a:tblPr>
              <a:tblGrid>
                <a:gridCol w="1138725">
                  <a:extLst>
                    <a:ext uri="{9D8B030D-6E8A-4147-A177-3AD203B41FA5}">
                      <a16:colId xmlns:a16="http://schemas.microsoft.com/office/drawing/2014/main" val="20000"/>
                    </a:ext>
                  </a:extLst>
                </a:gridCol>
                <a:gridCol w="1046632">
                  <a:extLst>
                    <a:ext uri="{9D8B030D-6E8A-4147-A177-3AD203B41FA5}">
                      <a16:colId xmlns:a16="http://schemas.microsoft.com/office/drawing/2014/main" val="20001"/>
                    </a:ext>
                  </a:extLst>
                </a:gridCol>
                <a:gridCol w="1495187">
                  <a:extLst>
                    <a:ext uri="{9D8B030D-6E8A-4147-A177-3AD203B41FA5}">
                      <a16:colId xmlns:a16="http://schemas.microsoft.com/office/drawing/2014/main" val="20002"/>
                    </a:ext>
                  </a:extLst>
                </a:gridCol>
                <a:gridCol w="1046632">
                  <a:extLst>
                    <a:ext uri="{9D8B030D-6E8A-4147-A177-3AD203B41FA5}">
                      <a16:colId xmlns:a16="http://schemas.microsoft.com/office/drawing/2014/main" val="20003"/>
                    </a:ext>
                  </a:extLst>
                </a:gridCol>
                <a:gridCol w="1149277">
                  <a:extLst>
                    <a:ext uri="{9D8B030D-6E8A-4147-A177-3AD203B41FA5}">
                      <a16:colId xmlns:a16="http://schemas.microsoft.com/office/drawing/2014/main" val="20004"/>
                    </a:ext>
                  </a:extLst>
                </a:gridCol>
                <a:gridCol w="1382658">
                  <a:extLst>
                    <a:ext uri="{9D8B030D-6E8A-4147-A177-3AD203B41FA5}">
                      <a16:colId xmlns:a16="http://schemas.microsoft.com/office/drawing/2014/main" val="20005"/>
                    </a:ext>
                  </a:extLst>
                </a:gridCol>
                <a:gridCol w="1121266">
                  <a:extLst>
                    <a:ext uri="{9D8B030D-6E8A-4147-A177-3AD203B41FA5}">
                      <a16:colId xmlns:a16="http://schemas.microsoft.com/office/drawing/2014/main" val="20006"/>
                    </a:ext>
                  </a:extLst>
                </a:gridCol>
              </a:tblGrid>
              <a:tr h="173017">
                <a:tc>
                  <a:txBody>
                    <a:bodyPr/>
                    <a:lstStyle/>
                    <a:p>
                      <a:pPr algn="ctr"/>
                      <a:r>
                        <a:rPr lang="ja-JP" altLang="en-US" sz="1400" dirty="0"/>
                        <a:t>出力</a:t>
                      </a:r>
                      <a:endParaRPr lang="zh-CN" altLang="en-US" sz="1400" dirty="0">
                        <a:latin typeface="游ゴシック" panose="020B0400000000000000" pitchFamily="50" charset="-128"/>
                        <a:ea typeface="游ゴシック" panose="020B0400000000000000" pitchFamily="50" charset="-128"/>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dk1"/>
                          </a:solidFill>
                          <a:effectLst/>
                        </a:rPr>
                        <a:t>入札制度</a:t>
                      </a:r>
                      <a:endParaRPr kumimoji="1" lang="en-US" altLang="ja-JP" sz="1400" b="1" kern="1200" dirty="0">
                        <a:solidFill>
                          <a:schemeClr val="dk1"/>
                        </a:solidFill>
                        <a:effectLst/>
                      </a:endParaRPr>
                    </a:p>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dk1"/>
                          </a:solidFill>
                          <a:effectLst/>
                        </a:rPr>
                        <a:t>適用区分</a:t>
                      </a:r>
                      <a:endParaRPr kumimoji="1" lang="en-US" altLang="ja-JP" sz="1400" b="1" kern="1200" dirty="0">
                        <a:solidFill>
                          <a:schemeClr val="dk1"/>
                        </a:solidFill>
                        <a:effectLst/>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ja-JP" altLang="en-US" sz="1400" dirty="0">
                        <a:latin typeface="游ゴシック" panose="020B0400000000000000" pitchFamily="50" charset="-128"/>
                        <a:ea typeface="游ゴシック" panose="020B0400000000000000" pitchFamily="50" charset="-128"/>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zh-TW" sz="1400" b="1" kern="1200" dirty="0">
                          <a:solidFill>
                            <a:schemeClr val="dk1"/>
                          </a:solidFill>
                          <a:effectLst/>
                        </a:rPr>
                        <a:t>50kW</a:t>
                      </a:r>
                      <a:r>
                        <a:rPr kumimoji="1" lang="zh-TW" altLang="en-US" sz="1400" b="1" kern="1200" dirty="0">
                          <a:solidFill>
                            <a:schemeClr val="dk1"/>
                          </a:solidFill>
                          <a:effectLst/>
                        </a:rPr>
                        <a:t>以上</a:t>
                      </a:r>
                      <a:endParaRPr kumimoji="1" lang="en-US" altLang="zh-TW" sz="1400" b="1" kern="1200" dirty="0">
                        <a:solidFill>
                          <a:schemeClr val="dk1"/>
                        </a:solidFill>
                        <a:effectLst/>
                      </a:endParaRPr>
                    </a:p>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sz="1400" b="1" kern="1200" dirty="0">
                          <a:solidFill>
                            <a:schemeClr val="dk1"/>
                          </a:solidFill>
                          <a:effectLst/>
                        </a:rPr>
                        <a:t>250KW</a:t>
                      </a:r>
                      <a:r>
                        <a:rPr kumimoji="1" lang="ja-JP" altLang="en-US" sz="1400" b="1" kern="1200" dirty="0">
                          <a:solidFill>
                            <a:schemeClr val="dk1"/>
                          </a:solidFill>
                          <a:effectLst/>
                        </a:rPr>
                        <a:t>未満</a:t>
                      </a:r>
                      <a:br>
                        <a:rPr lang="zh-TW" altLang="en-US" sz="1400" b="1" dirty="0"/>
                      </a:br>
                      <a:r>
                        <a:rPr kumimoji="1" lang="zh-TW" altLang="en-US" sz="1400" b="1" kern="1200" dirty="0">
                          <a:solidFill>
                            <a:schemeClr val="dk1"/>
                          </a:solidFill>
                          <a:effectLst/>
                        </a:rPr>
                        <a:t>（地上設置</a:t>
                      </a:r>
                      <a:r>
                        <a:rPr kumimoji="1" lang="ja-JP" altLang="en-US" sz="1400" b="1" kern="1200" dirty="0">
                          <a:solidFill>
                            <a:schemeClr val="dk1"/>
                          </a:solidFill>
                          <a:effectLst/>
                        </a:rPr>
                        <a:t>・</a:t>
                      </a:r>
                      <a:endParaRPr kumimoji="1" lang="en-US" altLang="ja-JP" sz="1400" b="1" kern="1200" dirty="0">
                        <a:solidFill>
                          <a:schemeClr val="dk1"/>
                        </a:solidFill>
                        <a:effectLst/>
                      </a:endParaRPr>
                    </a:p>
                    <a:p>
                      <a:pPr marL="0" marR="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dk1"/>
                          </a:solidFill>
                          <a:effectLst/>
                        </a:rPr>
                        <a:t>入札対象外</a:t>
                      </a:r>
                      <a:r>
                        <a:rPr kumimoji="1" lang="zh-TW" altLang="en-US" sz="1400" b="1" kern="1200" dirty="0">
                          <a:solidFill>
                            <a:schemeClr val="dk1"/>
                          </a:solidFill>
                          <a:effectLst/>
                        </a:rPr>
                        <a:t>）</a:t>
                      </a:r>
                      <a:endParaRPr kumimoji="1" lang="ja-JP" altLang="en-US" sz="1400" b="1" dirty="0">
                        <a:latin typeface="游ゴシック" panose="020B0400000000000000" pitchFamily="50" charset="-128"/>
                        <a:ea typeface="游ゴシック" panose="020B0400000000000000" pitchFamily="50" charset="-128"/>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sz="1400" dirty="0"/>
                        <a:t>10kw</a:t>
                      </a:r>
                      <a:r>
                        <a:rPr kumimoji="1" lang="ja-JP" altLang="en-US" sz="1400" dirty="0"/>
                        <a:t>以上</a:t>
                      </a:r>
                    </a:p>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sz="1400" dirty="0"/>
                        <a:t>50kw</a:t>
                      </a:r>
                      <a:r>
                        <a:rPr kumimoji="1" lang="ja-JP" altLang="en-US" sz="1400" dirty="0"/>
                        <a:t>未満</a:t>
                      </a:r>
                      <a:endParaRPr kumimoji="1" lang="ja-JP" altLang="en-US" sz="1400" dirty="0">
                        <a:latin typeface="游ゴシック" panose="020B0400000000000000" pitchFamily="50" charset="-128"/>
                        <a:ea typeface="游ゴシック" panose="020B0400000000000000" pitchFamily="50" charset="-128"/>
                      </a:endParaRPr>
                    </a:p>
                  </a:txBody>
                  <a:tcPr/>
                </a:tc>
                <a:tc>
                  <a:txBody>
                    <a:bodyPr/>
                    <a:lstStyle/>
                    <a:p>
                      <a:pPr algn="ctr" fontAlgn="ctr"/>
                      <a:r>
                        <a:rPr lang="en-US" sz="1400" b="1" u="none" strike="noStrike" dirty="0">
                          <a:solidFill>
                            <a:srgbClr val="333333"/>
                          </a:solidFill>
                          <a:effectLst/>
                        </a:rPr>
                        <a:t>50kW</a:t>
                      </a:r>
                      <a:r>
                        <a:rPr lang="ja-JP" altLang="en-US" sz="1400" b="1" u="none" strike="noStrike" dirty="0">
                          <a:solidFill>
                            <a:srgbClr val="333333"/>
                          </a:solidFill>
                          <a:effectLst/>
                        </a:rPr>
                        <a:t>以上</a:t>
                      </a:r>
                      <a:endParaRPr lang="en-US" altLang="ja-JP" sz="1400" b="1" u="none" strike="noStrike" dirty="0">
                        <a:solidFill>
                          <a:srgbClr val="333333"/>
                        </a:solidFill>
                        <a:effectLst/>
                      </a:endParaRPr>
                    </a:p>
                    <a:p>
                      <a:pPr algn="ctr" fontAlgn="ctr"/>
                      <a:r>
                        <a:rPr lang="en-US" altLang="ja-JP" sz="1400" b="1" u="none" strike="noStrike" dirty="0">
                          <a:solidFill>
                            <a:srgbClr val="333333"/>
                          </a:solidFill>
                          <a:effectLst/>
                        </a:rPr>
                        <a:t>(</a:t>
                      </a:r>
                      <a:r>
                        <a:rPr lang="ja-JP" altLang="en-US" sz="1400" b="1" u="none" strike="noStrike" dirty="0">
                          <a:solidFill>
                            <a:srgbClr val="333333"/>
                          </a:solidFill>
                          <a:effectLst/>
                        </a:rPr>
                        <a:t>屋根設置</a:t>
                      </a:r>
                      <a:r>
                        <a:rPr lang="en-US" altLang="ja-JP" sz="1400" b="1" u="none" strike="noStrike" dirty="0">
                          <a:solidFill>
                            <a:srgbClr val="333333"/>
                          </a:solidFill>
                          <a:effectLst/>
                        </a:rPr>
                        <a:t>)</a:t>
                      </a:r>
                      <a:endParaRPr lang="ja-JP" altLang="en-US" sz="1400" b="1" i="0" u="none" strike="noStrike" dirty="0">
                        <a:solidFill>
                          <a:srgbClr val="333333"/>
                        </a:solidFill>
                        <a:effectLst/>
                        <a:latin typeface="游ゴシック" panose="020B0400000000000000" pitchFamily="50" charset="-128"/>
                        <a:ea typeface="游ゴシック" panose="020B0400000000000000" pitchFamily="50" charset="-128"/>
                      </a:endParaRPr>
                    </a:p>
                  </a:txBody>
                  <a:tcPr marL="9525" marR="9525" marT="9525" marB="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sz="1400" dirty="0"/>
                        <a:t>10kw</a:t>
                      </a:r>
                      <a:r>
                        <a:rPr kumimoji="1" lang="ja-JP" altLang="en-US" sz="1400" dirty="0"/>
                        <a:t>以上</a:t>
                      </a:r>
                    </a:p>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sz="1400" dirty="0"/>
                        <a:t>50kw</a:t>
                      </a:r>
                      <a:r>
                        <a:rPr kumimoji="1" lang="ja-JP" altLang="en-US" sz="1400" dirty="0"/>
                        <a:t>未満</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400" b="1" u="none" strike="noStrike" dirty="0">
                          <a:solidFill>
                            <a:srgbClr val="333333"/>
                          </a:solidFill>
                          <a:effectLst/>
                        </a:rPr>
                        <a:t>(</a:t>
                      </a:r>
                      <a:r>
                        <a:rPr lang="ja-JP" altLang="en-US" sz="1400" b="1" u="none" strike="noStrike" dirty="0">
                          <a:solidFill>
                            <a:srgbClr val="333333"/>
                          </a:solidFill>
                          <a:effectLst/>
                        </a:rPr>
                        <a:t>屋根設置</a:t>
                      </a:r>
                      <a:r>
                        <a:rPr lang="en-US" altLang="ja-JP" sz="1400" b="1" u="none" strike="noStrike" dirty="0">
                          <a:solidFill>
                            <a:srgbClr val="333333"/>
                          </a:solidFill>
                          <a:effectLst/>
                        </a:rPr>
                        <a:t>)</a:t>
                      </a:r>
                      <a:endParaRPr lang="ja-JP" altLang="en-US" sz="1400" b="1" u="none" strike="noStrike" dirty="0">
                        <a:solidFill>
                          <a:srgbClr val="333333"/>
                        </a:solidFill>
                        <a:effectLst/>
                      </a:endParaRPr>
                    </a:p>
                    <a:p>
                      <a:pPr marL="0" marR="0" indent="0" algn="ctr" defTabSz="914400" rtl="0" eaLnBrk="1" fontAlgn="auto" latinLnBrk="0" hangingPunct="1">
                        <a:lnSpc>
                          <a:spcPct val="100000"/>
                        </a:lnSpc>
                        <a:spcBef>
                          <a:spcPts val="0"/>
                        </a:spcBef>
                        <a:spcAft>
                          <a:spcPts val="0"/>
                        </a:spcAft>
                        <a:buClrTx/>
                        <a:buSzTx/>
                        <a:buFontTx/>
                        <a:buNone/>
                        <a:tabLst/>
                        <a:defRPr/>
                      </a:pPr>
                      <a:endParaRPr kumimoji="1" lang="ja-JP" altLang="en-US" sz="1400" dirty="0">
                        <a:latin typeface="游ゴシック" panose="020B0400000000000000" pitchFamily="50" charset="-128"/>
                        <a:ea typeface="游ゴシック" panose="020B0400000000000000" pitchFamily="50" charset="-128"/>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1" lang="en-US" altLang="ja-JP" sz="1400" dirty="0"/>
                        <a:t>10kw</a:t>
                      </a:r>
                      <a:r>
                        <a:rPr kumimoji="1" lang="ja-JP" altLang="en-US" sz="1400" dirty="0"/>
                        <a:t>未満</a:t>
                      </a:r>
                    </a:p>
                  </a:txBody>
                  <a:tcPr/>
                </a:tc>
                <a:extLst>
                  <a:ext uri="{0D108BD9-81ED-4DB2-BD59-A6C34878D82A}">
                    <a16:rowId xmlns:a16="http://schemas.microsoft.com/office/drawing/2014/main" val="10001"/>
                  </a:ext>
                </a:extLst>
              </a:tr>
              <a:tr h="329756">
                <a:tc>
                  <a:txBody>
                    <a:bodyPr/>
                    <a:lstStyle/>
                    <a:p>
                      <a:r>
                        <a:rPr lang="en-US" altLang="ja-JP" sz="1400" dirty="0"/>
                        <a:t>2023</a:t>
                      </a:r>
                      <a:r>
                        <a:rPr lang="ja-JP" altLang="en-US" sz="1400" dirty="0"/>
                        <a:t>年度</a:t>
                      </a:r>
                    </a:p>
                    <a:p>
                      <a:r>
                        <a:rPr lang="en-US" altLang="ja-JP" sz="1400" dirty="0"/>
                        <a:t>4</a:t>
                      </a:r>
                      <a:r>
                        <a:rPr lang="ja-JP" altLang="en-US" sz="1400" dirty="0"/>
                        <a:t>月～</a:t>
                      </a:r>
                      <a:r>
                        <a:rPr lang="en-US" altLang="ja-JP" sz="1400" dirty="0"/>
                        <a:t>9</a:t>
                      </a:r>
                      <a:r>
                        <a:rPr lang="ja-JP" altLang="en-US" sz="1400" dirty="0"/>
                        <a:t>月</a:t>
                      </a:r>
                      <a:endParaRPr lang="ja-JP" altLang="en-US" sz="1400" dirty="0">
                        <a:latin typeface="游ゴシック" panose="020B0400000000000000" pitchFamily="50" charset="-128"/>
                        <a:ea typeface="游ゴシック" panose="020B0400000000000000" pitchFamily="50" charset="-128"/>
                      </a:endParaRPr>
                    </a:p>
                  </a:txBody>
                  <a:tcPr anchor="ctr"/>
                </a:tc>
                <a:tc rowSpan="4">
                  <a:txBody>
                    <a:bodyPr/>
                    <a:lstStyle/>
                    <a:p>
                      <a:r>
                        <a:rPr lang="ja-JP" altLang="en-US" sz="1400" dirty="0"/>
                        <a:t>入札制度</a:t>
                      </a:r>
                      <a:endParaRPr lang="ja-JP" altLang="en-US" sz="1400" dirty="0">
                        <a:latin typeface="游ゴシック" panose="020B0400000000000000" pitchFamily="50" charset="-128"/>
                        <a:ea typeface="游ゴシック" panose="020B0400000000000000" pitchFamily="50" charset="-128"/>
                      </a:endParaRPr>
                    </a:p>
                  </a:txBody>
                  <a:tcPr anchor="ctr"/>
                </a:tc>
                <a:tc rowSpan="2">
                  <a:txBody>
                    <a:bodyPr/>
                    <a:lstStyle/>
                    <a:p>
                      <a:pPr algn="ctr"/>
                      <a:r>
                        <a:rPr lang="en-US" altLang="ja-JP" sz="1400" b="0" dirty="0">
                          <a:solidFill>
                            <a:schemeClr val="tx1"/>
                          </a:solidFill>
                        </a:rPr>
                        <a:t>9.5</a:t>
                      </a:r>
                      <a:r>
                        <a:rPr lang="ja-JP" altLang="en-US" sz="1400" b="0" dirty="0">
                          <a:solidFill>
                            <a:schemeClr val="tx1"/>
                          </a:solidFill>
                        </a:rPr>
                        <a:t>円</a:t>
                      </a:r>
                      <a:endParaRPr lang="ja-JP" altLang="en-US" sz="1400" b="0" dirty="0">
                        <a:solidFill>
                          <a:schemeClr val="tx1"/>
                        </a:solidFill>
                        <a:latin typeface="游ゴシック" panose="020B0400000000000000" pitchFamily="50" charset="-128"/>
                        <a:ea typeface="游ゴシック" panose="020B0400000000000000" pitchFamily="50" charset="-128"/>
                      </a:endParaRPr>
                    </a:p>
                  </a:txBody>
                  <a:tcPr anchor="ctr"/>
                </a:tc>
                <a:tc rowSpan="4">
                  <a:txBody>
                    <a:bodyPr/>
                    <a:lstStyle/>
                    <a:p>
                      <a:pPr algn="ctr"/>
                      <a:r>
                        <a:rPr lang="en-US" altLang="ja-JP" sz="1400" dirty="0"/>
                        <a:t>10</a:t>
                      </a:r>
                      <a:r>
                        <a:rPr lang="ja-JP" altLang="en-US" sz="1400" dirty="0"/>
                        <a:t>円</a:t>
                      </a:r>
                      <a:endParaRPr lang="ja-JP" altLang="en-US" sz="1400" dirty="0">
                        <a:latin typeface="游ゴシック" panose="020B0400000000000000" pitchFamily="50" charset="-128"/>
                        <a:ea typeface="游ゴシック" panose="020B0400000000000000" pitchFamily="50" charset="-128"/>
                      </a:endParaRPr>
                    </a:p>
                  </a:txBody>
                  <a:tcPr anchor="ctr"/>
                </a:tc>
                <a:tc>
                  <a:txBody>
                    <a:bodyPr/>
                    <a:lstStyle/>
                    <a:p>
                      <a:pPr algn="ctr"/>
                      <a:r>
                        <a:rPr lang="en-US" altLang="ja-JP" sz="1400" dirty="0"/>
                        <a:t>9.5</a:t>
                      </a:r>
                      <a:r>
                        <a:rPr lang="ja-JP" altLang="en-US" sz="1400" dirty="0"/>
                        <a:t>円</a:t>
                      </a:r>
                      <a:endParaRPr lang="ja-JP" altLang="en-US" sz="1400" dirty="0">
                        <a:latin typeface="游ゴシック" panose="020B0400000000000000" pitchFamily="50" charset="-128"/>
                        <a:ea typeface="游ゴシック" panose="020B0400000000000000" pitchFamily="50" charset="-128"/>
                      </a:endParaRPr>
                    </a:p>
                  </a:txBody>
                  <a:tcPr anchor="ctr"/>
                </a:tc>
                <a:tc>
                  <a:txBody>
                    <a:bodyPr/>
                    <a:lstStyle/>
                    <a:p>
                      <a:pPr algn="ctr"/>
                      <a:r>
                        <a:rPr lang="en-US" altLang="ja-JP" sz="1400" dirty="0"/>
                        <a:t>10</a:t>
                      </a:r>
                      <a:r>
                        <a:rPr lang="ja-JP" altLang="en-US" sz="1400" dirty="0"/>
                        <a:t>円</a:t>
                      </a:r>
                      <a:endParaRPr lang="ja-JP" altLang="en-US" sz="1400" dirty="0">
                        <a:latin typeface="游ゴシック" panose="020B0400000000000000" pitchFamily="50" charset="-128"/>
                        <a:ea typeface="游ゴシック" panose="020B0400000000000000" pitchFamily="50" charset="-128"/>
                      </a:endParaRPr>
                    </a:p>
                  </a:txBody>
                  <a:tcPr anchor="ctr"/>
                </a:tc>
                <a:tc rowSpan="3">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ja-JP" sz="1400" dirty="0"/>
                        <a:t>16</a:t>
                      </a:r>
                      <a:r>
                        <a:rPr lang="ja-JP" altLang="en-US" sz="1400" dirty="0"/>
                        <a:t>円</a:t>
                      </a:r>
                      <a:endParaRPr lang="ja-JP" altLang="en-US" sz="1400" dirty="0">
                        <a:latin typeface="游ゴシック" panose="020B0400000000000000" pitchFamily="50" charset="-128"/>
                        <a:ea typeface="游ゴシック" panose="020B0400000000000000" pitchFamily="50" charset="-128"/>
                      </a:endParaRPr>
                    </a:p>
                  </a:txBody>
                  <a:tcPr anchor="ctr"/>
                </a:tc>
                <a:extLst>
                  <a:ext uri="{0D108BD9-81ED-4DB2-BD59-A6C34878D82A}">
                    <a16:rowId xmlns:a16="http://schemas.microsoft.com/office/drawing/2014/main" val="10003"/>
                  </a:ext>
                </a:extLst>
              </a:tr>
              <a:tr h="329756">
                <a:tc>
                  <a:txBody>
                    <a:bodyPr/>
                    <a:lstStyle/>
                    <a:p>
                      <a:r>
                        <a:rPr lang="en-US" altLang="ja-JP" sz="1400" dirty="0"/>
                        <a:t>2023</a:t>
                      </a:r>
                      <a:r>
                        <a:rPr lang="ja-JP" altLang="en-US" sz="1400" dirty="0"/>
                        <a:t>年度</a:t>
                      </a:r>
                    </a:p>
                    <a:p>
                      <a:r>
                        <a:rPr lang="en-US" altLang="ja-JP" sz="1400" dirty="0"/>
                        <a:t>10</a:t>
                      </a:r>
                      <a:r>
                        <a:rPr lang="ja-JP" altLang="en-US" sz="1400" dirty="0"/>
                        <a:t>月～</a:t>
                      </a:r>
                      <a:r>
                        <a:rPr lang="en-US" altLang="ja-JP" sz="1400" dirty="0"/>
                        <a:t>3</a:t>
                      </a:r>
                      <a:r>
                        <a:rPr lang="ja-JP" altLang="en-US" sz="1400" dirty="0"/>
                        <a:t>月</a:t>
                      </a:r>
                      <a:endParaRPr lang="ja-JP" altLang="en-US" sz="1400" dirty="0">
                        <a:latin typeface="游ゴシック" panose="020B0400000000000000" pitchFamily="50" charset="-128"/>
                        <a:ea typeface="游ゴシック" panose="020B0400000000000000" pitchFamily="50" charset="-128"/>
                      </a:endParaRPr>
                    </a:p>
                  </a:txBody>
                  <a:tcPr anchor="ctr"/>
                </a:tc>
                <a:tc vMerge="1">
                  <a:txBody>
                    <a:bodyPr/>
                    <a:lstStyle/>
                    <a:p>
                      <a:endParaRPr kumimoji="1" lang="ja-JP" altLang="en-US"/>
                    </a:p>
                  </a:txBody>
                  <a:tcPr/>
                </a:tc>
                <a:tc vMerge="1">
                  <a:txBody>
                    <a:bodyPr/>
                    <a:lstStyle/>
                    <a:p>
                      <a:pPr algn="ctr"/>
                      <a:endParaRPr lang="en-US" altLang="ja-JP" sz="1400" b="1" dirty="0">
                        <a:solidFill>
                          <a:schemeClr val="tx1"/>
                        </a:solidFill>
                        <a:latin typeface="游ゴシック" panose="020B0400000000000000" pitchFamily="50" charset="-128"/>
                        <a:ea typeface="游ゴシック" panose="020B0400000000000000" pitchFamily="50" charset="-128"/>
                      </a:endParaRPr>
                    </a:p>
                  </a:txBody>
                  <a:tcPr anchor="ctr"/>
                </a:tc>
                <a:tc vMerge="1">
                  <a:txBody>
                    <a:bodyPr/>
                    <a:lstStyle/>
                    <a:p>
                      <a:pPr algn="ctr"/>
                      <a:endParaRPr lang="en-US" altLang="ja-JP" sz="1400" dirty="0">
                        <a:latin typeface="游ゴシック" panose="020B0400000000000000" pitchFamily="50" charset="-128"/>
                        <a:ea typeface="游ゴシック" panose="020B0400000000000000" pitchFamily="50" charset="-128"/>
                      </a:endParaRPr>
                    </a:p>
                  </a:txBody>
                  <a:tcPr anchor="ctr"/>
                </a:tc>
                <a:tc rowSpan="2">
                  <a:txBody>
                    <a:bodyPr/>
                    <a:lstStyle/>
                    <a:p>
                      <a:pPr algn="ctr"/>
                      <a:r>
                        <a:rPr lang="en-US" altLang="ja-JP" sz="1400" dirty="0"/>
                        <a:t>12</a:t>
                      </a:r>
                      <a:r>
                        <a:rPr lang="ja-JP" altLang="en-US" sz="1400" dirty="0"/>
                        <a:t>円</a:t>
                      </a:r>
                      <a:endParaRPr lang="en-US" altLang="ja-JP" sz="1400" dirty="0">
                        <a:latin typeface="游ゴシック" panose="020B0400000000000000" pitchFamily="50" charset="-128"/>
                        <a:ea typeface="游ゴシック" panose="020B0400000000000000" pitchFamily="50" charset="-128"/>
                      </a:endParaRPr>
                    </a:p>
                  </a:txBody>
                  <a:tcPr anchor="ctr"/>
                </a:tc>
                <a:tc rowSpan="2">
                  <a:txBody>
                    <a:bodyPr/>
                    <a:lstStyle/>
                    <a:p>
                      <a:pPr algn="ctr"/>
                      <a:r>
                        <a:rPr lang="en-US" altLang="ja-JP" sz="1400" dirty="0"/>
                        <a:t>12</a:t>
                      </a:r>
                      <a:r>
                        <a:rPr lang="ja-JP" altLang="en-US" sz="1400" dirty="0"/>
                        <a:t>円</a:t>
                      </a:r>
                      <a:endParaRPr lang="en-US" altLang="ja-JP" sz="1400" dirty="0">
                        <a:latin typeface="游ゴシック" panose="020B0400000000000000" pitchFamily="50" charset="-128"/>
                        <a:ea typeface="游ゴシック" panose="020B0400000000000000" pitchFamily="50" charset="-128"/>
                      </a:endParaRPr>
                    </a:p>
                  </a:txBody>
                  <a:tcPr anchor="ctr"/>
                </a:tc>
                <a:tc v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ja-JP" altLang="en-US" sz="1400" dirty="0">
                        <a:latin typeface="游ゴシック" panose="020B0400000000000000" pitchFamily="50" charset="-128"/>
                        <a:ea typeface="游ゴシック" panose="020B0400000000000000" pitchFamily="50" charset="-128"/>
                      </a:endParaRPr>
                    </a:p>
                  </a:txBody>
                  <a:tcPr anchor="ctr"/>
                </a:tc>
                <a:extLst>
                  <a:ext uri="{0D108BD9-81ED-4DB2-BD59-A6C34878D82A}">
                    <a16:rowId xmlns:a16="http://schemas.microsoft.com/office/drawing/2014/main" val="10004"/>
                  </a:ext>
                </a:extLst>
              </a:tr>
              <a:tr h="329756">
                <a:tc>
                  <a:txBody>
                    <a:bodyPr/>
                    <a:lstStyle/>
                    <a:p>
                      <a:r>
                        <a:rPr lang="en-US" altLang="ja-JP" sz="1400" dirty="0"/>
                        <a:t>2024</a:t>
                      </a:r>
                      <a:r>
                        <a:rPr lang="ja-JP" altLang="en-US" sz="1400" dirty="0"/>
                        <a:t>年度</a:t>
                      </a:r>
                      <a:endParaRPr lang="ja-JP" altLang="en-US" sz="1400" dirty="0">
                        <a:latin typeface="游ゴシック" panose="020B0400000000000000" pitchFamily="50" charset="-128"/>
                        <a:ea typeface="游ゴシック" panose="020B0400000000000000" pitchFamily="50" charset="-128"/>
                      </a:endParaRPr>
                    </a:p>
                  </a:txBody>
                  <a:tcPr anchor="ctr"/>
                </a:tc>
                <a:tc vMerge="1">
                  <a:txBody>
                    <a:bodyPr/>
                    <a:lstStyle/>
                    <a:p>
                      <a:endParaRPr kumimoji="1" lang="ja-JP"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400" b="0" dirty="0">
                          <a:solidFill>
                            <a:schemeClr val="tx1"/>
                          </a:solidFill>
                        </a:rPr>
                        <a:t>9.2</a:t>
                      </a:r>
                      <a:r>
                        <a:rPr lang="ja-JP" altLang="en-US" sz="1400" b="0" dirty="0">
                          <a:solidFill>
                            <a:schemeClr val="tx1"/>
                          </a:solidFill>
                        </a:rPr>
                        <a:t>円</a:t>
                      </a:r>
                      <a:endParaRPr lang="en-US" altLang="ja-JP" sz="1400" b="0" dirty="0">
                        <a:solidFill>
                          <a:schemeClr val="tx1"/>
                        </a:solidFill>
                        <a:latin typeface="游ゴシック" panose="020B0400000000000000" pitchFamily="50" charset="-128"/>
                        <a:ea typeface="游ゴシック" panose="020B0400000000000000" pitchFamily="50" charset="-128"/>
                      </a:endParaRPr>
                    </a:p>
                  </a:txBody>
                  <a:tcPr anchor="ctr"/>
                </a:tc>
                <a:tc vMerge="1">
                  <a:txBody>
                    <a:bodyPr/>
                    <a:lstStyle/>
                    <a:p>
                      <a:pPr algn="ctr"/>
                      <a:endParaRPr lang="en-US" altLang="ja-JP" sz="1400" dirty="0"/>
                    </a:p>
                  </a:txBody>
                  <a:tcPr anchor="ctr"/>
                </a:tc>
                <a:tc vMerge="1">
                  <a:txBody>
                    <a:bodyPr/>
                    <a:lstStyle/>
                    <a:p>
                      <a:pPr algn="ctr"/>
                      <a:endParaRPr lang="en-US" altLang="ja-JP" sz="1400" dirty="0"/>
                    </a:p>
                  </a:txBody>
                  <a:tcPr anchor="ctr"/>
                </a:tc>
                <a:tc vMerge="1">
                  <a:txBody>
                    <a:bodyPr/>
                    <a:lstStyle/>
                    <a:p>
                      <a:pPr algn="ctr"/>
                      <a:endParaRPr lang="en-US" altLang="ja-JP" sz="1400" dirty="0"/>
                    </a:p>
                  </a:txBody>
                  <a:tcPr anchor="ctr"/>
                </a:tc>
                <a:tc vMerge="1">
                  <a:txBody>
                    <a:bodyPr/>
                    <a:lstStyle/>
                    <a:p>
                      <a:pPr algn="ctr"/>
                      <a:endParaRPr lang="en-US" altLang="ja-JP" sz="1400" dirty="0">
                        <a:latin typeface="游ゴシック" panose="020B0400000000000000" pitchFamily="50" charset="-128"/>
                        <a:ea typeface="游ゴシック" panose="020B0400000000000000" pitchFamily="50" charset="-128"/>
                      </a:endParaRPr>
                    </a:p>
                  </a:txBody>
                  <a:tcPr anchor="ctr"/>
                </a:tc>
                <a:extLst>
                  <a:ext uri="{0D108BD9-81ED-4DB2-BD59-A6C34878D82A}">
                    <a16:rowId xmlns:a16="http://schemas.microsoft.com/office/drawing/2014/main" val="10005"/>
                  </a:ext>
                </a:extLst>
              </a:tr>
              <a:tr h="329756">
                <a:tc>
                  <a:txBody>
                    <a:bodyPr/>
                    <a:lstStyle/>
                    <a:p>
                      <a:r>
                        <a:rPr lang="en-US" altLang="ja-JP" sz="1400" dirty="0"/>
                        <a:t>2025</a:t>
                      </a:r>
                      <a:r>
                        <a:rPr lang="ja-JP" altLang="en-US" sz="1400" dirty="0"/>
                        <a:t>年度</a:t>
                      </a:r>
                      <a:endParaRPr lang="ja-JP" altLang="en-US" sz="1400" dirty="0">
                        <a:latin typeface="游ゴシック" panose="020B0400000000000000" pitchFamily="50" charset="-128"/>
                        <a:ea typeface="游ゴシック" panose="020B0400000000000000" pitchFamily="50" charset="-128"/>
                      </a:endParaRPr>
                    </a:p>
                  </a:txBody>
                  <a:tcPr anchor="ctr"/>
                </a:tc>
                <a:tc vMerge="1">
                  <a:txBody>
                    <a:bodyPr/>
                    <a:lstStyle/>
                    <a:p>
                      <a:endParaRPr lang="ja-JP" altLang="en-US"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400" dirty="0"/>
                        <a:t>8.9</a:t>
                      </a:r>
                      <a:r>
                        <a:rPr lang="ja-JP" altLang="en-US" sz="1400" dirty="0"/>
                        <a:t>円</a:t>
                      </a:r>
                      <a:endParaRPr lang="en-US" altLang="ja-JP" sz="1400" dirty="0">
                        <a:latin typeface="游ゴシック" panose="020B0400000000000000" pitchFamily="50" charset="-128"/>
                        <a:ea typeface="游ゴシック" panose="020B0400000000000000" pitchFamily="50" charset="-128"/>
                      </a:endParaRPr>
                    </a:p>
                  </a:txBody>
                  <a:tcPr anchor="ctr"/>
                </a:tc>
                <a:tc vMerge="1">
                  <a:txBody>
                    <a:bodyPr/>
                    <a:lstStyle/>
                    <a:p>
                      <a:pPr algn="ctr"/>
                      <a:endParaRPr lang="en-US" altLang="ja-JP" sz="1400" dirty="0">
                        <a:latin typeface="游ゴシック" panose="020B0400000000000000" pitchFamily="50" charset="-128"/>
                        <a:ea typeface="游ゴシック" panose="020B0400000000000000" pitchFamily="50" charset="-128"/>
                      </a:endParaRPr>
                    </a:p>
                  </a:txBody>
                  <a:tcPr anchor="ctr"/>
                </a:tc>
                <a:tc>
                  <a:txBody>
                    <a:bodyPr/>
                    <a:lstStyle/>
                    <a:p>
                      <a:pPr algn="ctr"/>
                      <a:r>
                        <a:rPr lang="en-US" altLang="ja-JP" sz="1400" dirty="0"/>
                        <a:t>11.5</a:t>
                      </a:r>
                      <a:r>
                        <a:rPr lang="ja-JP" altLang="en-US" sz="1400" dirty="0"/>
                        <a:t>円</a:t>
                      </a:r>
                      <a:endParaRPr lang="en-US" altLang="ja-JP" sz="1400" dirty="0">
                        <a:latin typeface="游ゴシック" panose="020B0400000000000000" pitchFamily="50" charset="-128"/>
                        <a:ea typeface="游ゴシック" panose="020B0400000000000000" pitchFamily="50" charset="-128"/>
                      </a:endParaRPr>
                    </a:p>
                  </a:txBody>
                  <a:tcPr anchor="ctr"/>
                </a:tc>
                <a:tc>
                  <a:txBody>
                    <a:bodyPr/>
                    <a:lstStyle/>
                    <a:p>
                      <a:pPr algn="ctr"/>
                      <a:r>
                        <a:rPr lang="en-US" altLang="ja-JP" sz="1400" dirty="0"/>
                        <a:t>11.5</a:t>
                      </a:r>
                      <a:r>
                        <a:rPr lang="ja-JP" altLang="en-US" sz="1400" dirty="0"/>
                        <a:t>円</a:t>
                      </a:r>
                      <a:endParaRPr lang="en-US" altLang="ja-JP" sz="1400" dirty="0">
                        <a:latin typeface="游ゴシック" panose="020B0400000000000000" pitchFamily="50" charset="-128"/>
                        <a:ea typeface="游ゴシック" panose="020B0400000000000000" pitchFamily="50" charset="-128"/>
                      </a:endParaRPr>
                    </a:p>
                  </a:txBody>
                  <a:tcPr anchor="ctr"/>
                </a:tc>
                <a:tc>
                  <a:txBody>
                    <a:bodyPr/>
                    <a:lstStyle/>
                    <a:p>
                      <a:pPr algn="ctr"/>
                      <a:r>
                        <a:rPr lang="en-US" altLang="ja-JP" sz="1400" dirty="0"/>
                        <a:t>15</a:t>
                      </a:r>
                      <a:r>
                        <a:rPr lang="ja-JP" altLang="en-US" sz="1400" dirty="0"/>
                        <a:t>円</a:t>
                      </a:r>
                      <a:endParaRPr lang="en-US" altLang="ja-JP" sz="1400" dirty="0">
                        <a:latin typeface="游ゴシック" panose="020B0400000000000000" pitchFamily="50" charset="-128"/>
                        <a:ea typeface="游ゴシック" panose="020B0400000000000000" pitchFamily="50" charset="-128"/>
                      </a:endParaRPr>
                    </a:p>
                  </a:txBody>
                  <a:tcPr anchor="ctr"/>
                </a:tc>
                <a:extLst>
                  <a:ext uri="{0D108BD9-81ED-4DB2-BD59-A6C34878D82A}">
                    <a16:rowId xmlns:a16="http://schemas.microsoft.com/office/drawing/2014/main" val="3881052179"/>
                  </a:ext>
                </a:extLst>
              </a:tr>
              <a:tr h="329756">
                <a:tc>
                  <a:txBody>
                    <a:bodyPr/>
                    <a:lstStyle/>
                    <a:p>
                      <a:r>
                        <a:rPr lang="ja-JP" altLang="en-US" sz="1400" dirty="0"/>
                        <a:t>調達期間</a:t>
                      </a:r>
                      <a:endParaRPr lang="ja-JP" altLang="en-US" sz="1400" dirty="0">
                        <a:latin typeface="游ゴシック" panose="020B0400000000000000" pitchFamily="50" charset="-128"/>
                        <a:ea typeface="游ゴシック" panose="020B0400000000000000" pitchFamily="50" charset="-128"/>
                      </a:endParaRPr>
                    </a:p>
                  </a:txBody>
                  <a:tcPr anchor="ctr"/>
                </a:tc>
                <a:tc gridSpan="5">
                  <a:txBody>
                    <a:bodyPr/>
                    <a:lstStyle/>
                    <a:p>
                      <a:pPr algn="ctr"/>
                      <a:r>
                        <a:rPr lang="en-US" altLang="ja-JP" sz="1400" dirty="0"/>
                        <a:t>20</a:t>
                      </a:r>
                      <a:r>
                        <a:rPr lang="ja-JP" altLang="en-US" sz="1400" dirty="0"/>
                        <a:t>年間</a:t>
                      </a:r>
                      <a:endParaRPr lang="ja-JP" altLang="en-US" sz="1400" dirty="0">
                        <a:latin typeface="游ゴシック" panose="020B0400000000000000" pitchFamily="50" charset="-128"/>
                        <a:ea typeface="游ゴシック" panose="020B0400000000000000" pitchFamily="50" charset="-128"/>
                      </a:endParaRPr>
                    </a:p>
                  </a:txBody>
                  <a:tcPr anchor="ctr"/>
                </a:tc>
                <a:tc hMerge="1">
                  <a:txBody>
                    <a:bodyPr/>
                    <a:lstStyle/>
                    <a:p>
                      <a:endParaRPr kumimoji="1" lang="ja-JP" altLang="en-US"/>
                    </a:p>
                  </a:txBody>
                  <a:tcPr/>
                </a:tc>
                <a:tc hMerge="1">
                  <a:txBody>
                    <a:bodyPr/>
                    <a:lstStyle/>
                    <a:p>
                      <a:pPr algn="ctr"/>
                      <a:endParaRPr lang="ja-JP" altLang="en-US" sz="1400" dirty="0">
                        <a:latin typeface="游ゴシック" panose="020B0400000000000000" pitchFamily="50" charset="-128"/>
                        <a:ea typeface="游ゴシック" panose="020B0400000000000000" pitchFamily="50" charset="-128"/>
                      </a:endParaRPr>
                    </a:p>
                  </a:txBody>
                  <a:tcPr anchor="ctr"/>
                </a:tc>
                <a:tc hMerge="1">
                  <a:txBody>
                    <a:bodyPr/>
                    <a:lstStyle/>
                    <a:p>
                      <a:pPr algn="ctr"/>
                      <a:endParaRPr lang="ja-JP"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endParaRPr lang="ja-JP" altLang="en-US" dirty="0"/>
                    </a:p>
                  </a:txBody>
                  <a:tcPr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400" dirty="0"/>
                        <a:t>10</a:t>
                      </a:r>
                      <a:r>
                        <a:rPr lang="ja-JP" altLang="en-US" sz="1400" dirty="0"/>
                        <a:t>年間</a:t>
                      </a:r>
                      <a:endParaRPr lang="ja-JP" altLang="en-US" sz="1400" dirty="0">
                        <a:latin typeface="游ゴシック" panose="020B0400000000000000" pitchFamily="50" charset="-128"/>
                        <a:ea typeface="游ゴシック" panose="020B0400000000000000" pitchFamily="50" charset="-128"/>
                      </a:endParaRPr>
                    </a:p>
                  </a:txBody>
                  <a:tcPr anchor="ctr"/>
                </a:tc>
                <a:extLst>
                  <a:ext uri="{0D108BD9-81ED-4DB2-BD59-A6C34878D82A}">
                    <a16:rowId xmlns:a16="http://schemas.microsoft.com/office/drawing/2014/main" val="10006"/>
                  </a:ext>
                </a:extLst>
              </a:tr>
            </a:tbl>
          </a:graphicData>
        </a:graphic>
      </p:graphicFrame>
      <p:sp>
        <p:nvSpPr>
          <p:cNvPr id="9" name="テキスト ボックス 8"/>
          <p:cNvSpPr txBox="1"/>
          <p:nvPr/>
        </p:nvSpPr>
        <p:spPr>
          <a:xfrm>
            <a:off x="215009" y="5177135"/>
            <a:ext cx="8928991" cy="923330"/>
          </a:xfrm>
          <a:prstGeom prst="rect">
            <a:avLst/>
          </a:prstGeom>
          <a:solidFill>
            <a:schemeClr val="bg1"/>
          </a:solidFill>
        </p:spPr>
        <p:txBody>
          <a:bodyPr wrap="square" rtlCol="0">
            <a:spAutoFit/>
          </a:bodyPr>
          <a:lstStyle/>
          <a:p>
            <a:r>
              <a:rPr lang="en-US" altLang="ja-JP" dirty="0">
                <a:latin typeface="HG丸ｺﾞｼｯｸM-PRO" panose="020F0600000000000000" pitchFamily="50" charset="-128"/>
                <a:ea typeface="HG丸ｺﾞｼｯｸM-PRO" panose="020F0600000000000000" pitchFamily="50" charset="-128"/>
              </a:rPr>
              <a:t>250kw</a:t>
            </a:r>
            <a:r>
              <a:rPr lang="ja-JP" altLang="en-US" dirty="0">
                <a:latin typeface="HG丸ｺﾞｼｯｸM-PRO" panose="020F0600000000000000" pitchFamily="50" charset="-128"/>
                <a:ea typeface="HG丸ｺﾞｼｯｸM-PRO" panose="020F0600000000000000" pitchFamily="50" charset="-128"/>
              </a:rPr>
              <a:t>以上、地上設置は入札となっていて、</a:t>
            </a:r>
            <a:r>
              <a:rPr lang="en-US" altLang="ja-JP" dirty="0">
                <a:latin typeface="HG丸ｺﾞｼｯｸM-PRO" panose="020F0600000000000000" pitchFamily="50" charset="-128"/>
                <a:ea typeface="HG丸ｺﾞｼｯｸM-PRO" panose="020F0600000000000000" pitchFamily="50" charset="-128"/>
              </a:rPr>
              <a:t>2024</a:t>
            </a:r>
            <a:r>
              <a:rPr lang="ja-JP" altLang="en-US" dirty="0">
                <a:latin typeface="HG丸ｺﾞｼｯｸM-PRO" panose="020F0600000000000000" pitchFamily="50" charset="-128"/>
                <a:ea typeface="HG丸ｺﾞｼｯｸM-PRO" panose="020F0600000000000000" pitchFamily="50" charset="-128"/>
              </a:rPr>
              <a:t>年度第</a:t>
            </a:r>
            <a:r>
              <a:rPr lang="en-US" altLang="ja-JP" dirty="0">
                <a:latin typeface="HG丸ｺﾞｼｯｸM-PRO" panose="020F0600000000000000" pitchFamily="50" charset="-128"/>
                <a:ea typeface="HG丸ｺﾞｼｯｸM-PRO" panose="020F0600000000000000" pitchFamily="50" charset="-128"/>
              </a:rPr>
              <a:t>23</a:t>
            </a:r>
            <a:r>
              <a:rPr lang="ja-JP" altLang="en-US" dirty="0">
                <a:latin typeface="HG丸ｺﾞｼｯｸM-PRO" panose="020F0600000000000000" pitchFamily="50" charset="-128"/>
                <a:ea typeface="HG丸ｺﾞｼｯｸM-PRO" panose="020F0600000000000000" pitchFamily="50" charset="-128"/>
              </a:rPr>
              <a:t>回入札は</a:t>
            </a:r>
            <a:r>
              <a:rPr lang="en-US" altLang="ja-JP" dirty="0">
                <a:latin typeface="HG丸ｺﾞｼｯｸM-PRO" panose="020F0600000000000000" pitchFamily="50" charset="-128"/>
                <a:ea typeface="HG丸ｺﾞｼｯｸM-PRO" panose="020F0600000000000000" pitchFamily="50" charset="-128"/>
              </a:rPr>
              <a:t>8.98</a:t>
            </a:r>
            <a:r>
              <a:rPr lang="ja-JP" altLang="en-US" dirty="0">
                <a:latin typeface="HG丸ｺﾞｼｯｸM-PRO" panose="020F0600000000000000" pitchFamily="50" charset="-128"/>
                <a:ea typeface="HG丸ｺﾞｼｯｸM-PRO" panose="020F0600000000000000" pitchFamily="50" charset="-128"/>
              </a:rPr>
              <a:t>円となっています。</a:t>
            </a:r>
            <a:r>
              <a:rPr lang="en-US" altLang="ja-JP" dirty="0">
                <a:latin typeface="HG丸ｺﾞｼｯｸM-PRO" panose="020F0600000000000000" pitchFamily="50" charset="-128"/>
                <a:ea typeface="HG丸ｺﾞｼｯｸM-PRO" panose="020F0600000000000000" pitchFamily="50" charset="-128"/>
              </a:rPr>
              <a:t>50kw</a:t>
            </a:r>
            <a:r>
              <a:rPr lang="ja-JP" altLang="en-US" dirty="0">
                <a:latin typeface="HG丸ｺﾞｼｯｸM-PRO" panose="020F0600000000000000" pitchFamily="50" charset="-128"/>
                <a:ea typeface="HG丸ｺﾞｼｯｸM-PRO" panose="020F0600000000000000" pitchFamily="50" charset="-128"/>
              </a:rPr>
              <a:t>以上屋根設置の買取価格は</a:t>
            </a:r>
            <a:r>
              <a:rPr lang="en-US" altLang="ja-JP" dirty="0">
                <a:latin typeface="HG丸ｺﾞｼｯｸM-PRO" panose="020F0600000000000000" pitchFamily="50" charset="-128"/>
                <a:ea typeface="HG丸ｺﾞｼｯｸM-PRO" panose="020F0600000000000000" pitchFamily="50" charset="-128"/>
              </a:rPr>
              <a:t>12</a:t>
            </a:r>
            <a:r>
              <a:rPr lang="ja-JP" altLang="en-US" dirty="0">
                <a:latin typeface="HG丸ｺﾞｼｯｸM-PRO" panose="020F0600000000000000" pitchFamily="50" charset="-128"/>
                <a:ea typeface="HG丸ｺﾞｼｯｸM-PRO" panose="020F0600000000000000" pitchFamily="50" charset="-128"/>
              </a:rPr>
              <a:t>円で、屋根設置の方が有利です。</a:t>
            </a:r>
          </a:p>
          <a:p>
            <a:r>
              <a:rPr lang="ja-JP" altLang="en-US" dirty="0">
                <a:latin typeface="HG丸ｺﾞｼｯｸM-PRO" panose="020F0600000000000000" pitchFamily="50" charset="-128"/>
                <a:ea typeface="HG丸ｺﾞｼｯｸM-PRO" panose="020F0600000000000000" pitchFamily="50" charset="-128"/>
              </a:rPr>
              <a:t>住宅用</a:t>
            </a:r>
            <a:r>
              <a:rPr lang="en-US" altLang="ja-JP" dirty="0">
                <a:latin typeface="HG丸ｺﾞｼｯｸM-PRO" panose="020F0600000000000000" pitchFamily="50" charset="-128"/>
                <a:ea typeface="HG丸ｺﾞｼｯｸM-PRO" panose="020F0600000000000000" pitchFamily="50" charset="-128"/>
              </a:rPr>
              <a:t>10kw</a:t>
            </a:r>
            <a:r>
              <a:rPr lang="ja-JP" altLang="en-US" dirty="0">
                <a:latin typeface="HG丸ｺﾞｼｯｸM-PRO" panose="020F0600000000000000" pitchFamily="50" charset="-128"/>
                <a:ea typeface="HG丸ｺﾞｼｯｸM-PRO" panose="020F0600000000000000" pitchFamily="50" charset="-128"/>
              </a:rPr>
              <a:t>未満の場合、</a:t>
            </a:r>
            <a:r>
              <a:rPr lang="en-US" altLang="ja-JP" dirty="0">
                <a:latin typeface="HG丸ｺﾞｼｯｸM-PRO" panose="020F0600000000000000" pitchFamily="50" charset="-128"/>
                <a:ea typeface="HG丸ｺﾞｼｯｸM-PRO" panose="020F0600000000000000" pitchFamily="50" charset="-128"/>
              </a:rPr>
              <a:t>2025</a:t>
            </a:r>
            <a:r>
              <a:rPr lang="ja-JP" altLang="en-US" dirty="0">
                <a:latin typeface="HG丸ｺﾞｼｯｸM-PRO" panose="020F0600000000000000" pitchFamily="50" charset="-128"/>
                <a:ea typeface="HG丸ｺﾞｼｯｸM-PRO" panose="020F0600000000000000" pitchFamily="50" charset="-128"/>
              </a:rPr>
              <a:t>年度買取価格が</a:t>
            </a:r>
            <a:r>
              <a:rPr lang="en-US" altLang="ja-JP" dirty="0">
                <a:latin typeface="HG丸ｺﾞｼｯｸM-PRO" panose="020F0600000000000000" pitchFamily="50" charset="-128"/>
                <a:ea typeface="HG丸ｺﾞｼｯｸM-PRO" panose="020F0600000000000000" pitchFamily="50" charset="-128"/>
              </a:rPr>
              <a:t>15</a:t>
            </a:r>
            <a:r>
              <a:rPr lang="ja-JP" altLang="en-US" dirty="0">
                <a:latin typeface="HG丸ｺﾞｼｯｸM-PRO" panose="020F0600000000000000" pitchFamily="50" charset="-128"/>
                <a:ea typeface="HG丸ｺﾞｼｯｸM-PRO" panose="020F0600000000000000" pitchFamily="50" charset="-128"/>
              </a:rPr>
              <a:t>円程度になります。</a:t>
            </a:r>
          </a:p>
        </p:txBody>
      </p:sp>
    </p:spTree>
    <p:extLst>
      <p:ext uri="{BB962C8B-B14F-4D97-AF65-F5344CB8AC3E}">
        <p14:creationId xmlns:p14="http://schemas.microsoft.com/office/powerpoint/2010/main" val="569398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up)">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457200" y="152400"/>
            <a:ext cx="8229600" cy="990600"/>
          </a:xfrm>
        </p:spPr>
        <p:txBody>
          <a:bodyPr anchor="ctr"/>
          <a:lstStyle/>
          <a:p>
            <a:r>
              <a:rPr lang="ja-JP" altLang="en-US" dirty="0"/>
              <a:t>２</a:t>
            </a:r>
            <a:r>
              <a:rPr lang="en-US" altLang="ja-JP" dirty="0"/>
              <a:t>.</a:t>
            </a:r>
            <a:r>
              <a:rPr lang="ja-JP" altLang="en-US" dirty="0"/>
              <a:t>固定価格買取制度（ＦＩＴ法）</a:t>
            </a:r>
          </a:p>
        </p:txBody>
      </p:sp>
      <p:sp>
        <p:nvSpPr>
          <p:cNvPr id="2" name="コンテンツ プレースホルダー 1"/>
          <p:cNvSpPr>
            <a:spLocks noGrp="1"/>
          </p:cNvSpPr>
          <p:nvPr>
            <p:ph sz="quarter" idx="1"/>
          </p:nvPr>
        </p:nvSpPr>
        <p:spPr>
          <a:xfrm>
            <a:off x="457200" y="1219200"/>
            <a:ext cx="8229600" cy="4937760"/>
          </a:xfrm>
        </p:spPr>
        <p:txBody>
          <a:bodyPr>
            <a:normAutofit/>
          </a:bodyPr>
          <a:lstStyle/>
          <a:p>
            <a:r>
              <a:rPr lang="en-US" altLang="ja-JP" dirty="0"/>
              <a:t>2023</a:t>
            </a:r>
            <a:r>
              <a:rPr lang="ja-JP" altLang="en-US" dirty="0"/>
              <a:t>年度からの買取価格（</a:t>
            </a:r>
            <a:r>
              <a:rPr lang="en-US" altLang="ja-JP" dirty="0"/>
              <a:t>2</a:t>
            </a:r>
            <a:r>
              <a:rPr lang="ja-JP" altLang="en-US" dirty="0"/>
              <a:t>）　水力発電</a:t>
            </a:r>
          </a:p>
        </p:txBody>
      </p:sp>
      <p:graphicFrame>
        <p:nvGraphicFramePr>
          <p:cNvPr id="4" name="表 3"/>
          <p:cNvGraphicFramePr>
            <a:graphicFrameLocks noGrp="1"/>
          </p:cNvGraphicFramePr>
          <p:nvPr>
            <p:extLst>
              <p:ext uri="{D42A27DB-BD31-4B8C-83A1-F6EECF244321}">
                <p14:modId xmlns:p14="http://schemas.microsoft.com/office/powerpoint/2010/main" val="2518264537"/>
              </p:ext>
            </p:extLst>
          </p:nvPr>
        </p:nvGraphicFramePr>
        <p:xfrm>
          <a:off x="457200" y="1916832"/>
          <a:ext cx="7213602" cy="2255520"/>
        </p:xfrm>
        <a:graphic>
          <a:graphicData uri="http://schemas.openxmlformats.org/drawingml/2006/table">
            <a:tbl>
              <a:tblPr firstRow="1" firstCol="1" lastRow="1" bandRow="1">
                <a:tableStyleId>{69CF1AB2-1976-4502-BF36-3FF5EA218861}</a:tableStyleId>
              </a:tblPr>
              <a:tblGrid>
                <a:gridCol w="1168718">
                  <a:extLst>
                    <a:ext uri="{9D8B030D-6E8A-4147-A177-3AD203B41FA5}">
                      <a16:colId xmlns:a16="http://schemas.microsoft.com/office/drawing/2014/main" val="20000"/>
                    </a:ext>
                  </a:extLst>
                </a:gridCol>
                <a:gridCol w="1656080">
                  <a:extLst>
                    <a:ext uri="{9D8B030D-6E8A-4147-A177-3AD203B41FA5}">
                      <a16:colId xmlns:a16="http://schemas.microsoft.com/office/drawing/2014/main" val="20001"/>
                    </a:ext>
                  </a:extLst>
                </a:gridCol>
                <a:gridCol w="1527493">
                  <a:extLst>
                    <a:ext uri="{9D8B030D-6E8A-4147-A177-3AD203B41FA5}">
                      <a16:colId xmlns:a16="http://schemas.microsoft.com/office/drawing/2014/main" val="20002"/>
                    </a:ext>
                  </a:extLst>
                </a:gridCol>
                <a:gridCol w="1527493">
                  <a:extLst>
                    <a:ext uri="{9D8B030D-6E8A-4147-A177-3AD203B41FA5}">
                      <a16:colId xmlns:a16="http://schemas.microsoft.com/office/drawing/2014/main" val="20003"/>
                    </a:ext>
                  </a:extLst>
                </a:gridCol>
                <a:gridCol w="1333818">
                  <a:extLst>
                    <a:ext uri="{9D8B030D-6E8A-4147-A177-3AD203B41FA5}">
                      <a16:colId xmlns:a16="http://schemas.microsoft.com/office/drawing/2014/main" val="20004"/>
                    </a:ext>
                  </a:extLst>
                </a:gridCol>
              </a:tblGrid>
              <a:tr h="0">
                <a:tc>
                  <a:txBody>
                    <a:bodyPr/>
                    <a:lstStyle/>
                    <a:p>
                      <a:pPr algn="ctr"/>
                      <a:r>
                        <a:rPr lang="ja-JP" altLang="en-US" sz="1600" b="0" dirty="0"/>
                        <a:t>出力</a:t>
                      </a:r>
                    </a:p>
                  </a:txBody>
                  <a:tcPr anchor="ctr"/>
                </a:tc>
                <a:tc>
                  <a:txBody>
                    <a:bodyPr/>
                    <a:lstStyle/>
                    <a:p>
                      <a:pPr algn="ctr"/>
                      <a:r>
                        <a:rPr lang="en-US" sz="1600" b="0" dirty="0"/>
                        <a:t>5,000kW</a:t>
                      </a:r>
                      <a:r>
                        <a:rPr lang="ja-JP" altLang="en-US" sz="1600" b="0" dirty="0"/>
                        <a:t>以上</a:t>
                      </a:r>
                      <a:br>
                        <a:rPr lang="ja-JP" altLang="en-US" sz="1600" b="0" dirty="0"/>
                      </a:br>
                      <a:r>
                        <a:rPr lang="en-US" altLang="ja-JP" sz="1600" b="0" dirty="0"/>
                        <a:t>30,000</a:t>
                      </a:r>
                      <a:r>
                        <a:rPr lang="en-US" sz="1600" b="0" dirty="0"/>
                        <a:t>kW</a:t>
                      </a:r>
                      <a:r>
                        <a:rPr lang="ja-JP" altLang="en-US" sz="1600" b="0" dirty="0"/>
                        <a:t>未満</a:t>
                      </a:r>
                    </a:p>
                  </a:txBody>
                  <a:tcPr anchor="ctr"/>
                </a:tc>
                <a:tc>
                  <a:txBody>
                    <a:bodyPr/>
                    <a:lstStyle/>
                    <a:p>
                      <a:pPr algn="ctr"/>
                      <a:r>
                        <a:rPr lang="en-US" sz="1600" b="0" dirty="0"/>
                        <a:t>1,000kW</a:t>
                      </a:r>
                      <a:r>
                        <a:rPr lang="ja-JP" altLang="en-US" sz="1600" b="0" dirty="0"/>
                        <a:t>以上</a:t>
                      </a:r>
                      <a:br>
                        <a:rPr lang="ja-JP" altLang="en-US" sz="1600" b="0" dirty="0"/>
                      </a:br>
                      <a:r>
                        <a:rPr lang="en-US" altLang="ja-JP" sz="1600" b="0" dirty="0"/>
                        <a:t>5,000</a:t>
                      </a:r>
                      <a:r>
                        <a:rPr lang="en-US" sz="1600" b="0" dirty="0"/>
                        <a:t>kW</a:t>
                      </a:r>
                      <a:r>
                        <a:rPr lang="ja-JP" altLang="en-US" sz="1600" b="0" dirty="0"/>
                        <a:t>未満</a:t>
                      </a:r>
                    </a:p>
                  </a:txBody>
                  <a:tcPr anchor="ctr"/>
                </a:tc>
                <a:tc>
                  <a:txBody>
                    <a:bodyPr/>
                    <a:lstStyle/>
                    <a:p>
                      <a:pPr algn="ctr"/>
                      <a:r>
                        <a:rPr lang="en-US" sz="1600" b="0" dirty="0"/>
                        <a:t>200kW</a:t>
                      </a:r>
                      <a:r>
                        <a:rPr lang="ja-JP" altLang="en-US" sz="1600" b="0" dirty="0"/>
                        <a:t>以上</a:t>
                      </a:r>
                      <a:br>
                        <a:rPr lang="ja-JP" altLang="en-US" sz="1600" b="0" dirty="0"/>
                      </a:br>
                      <a:r>
                        <a:rPr lang="en-US" altLang="ja-JP" sz="1600" b="0" dirty="0"/>
                        <a:t>1,000</a:t>
                      </a:r>
                      <a:r>
                        <a:rPr lang="en-US" sz="1600" b="0" dirty="0"/>
                        <a:t>kW</a:t>
                      </a:r>
                      <a:r>
                        <a:rPr lang="ja-JP" altLang="en-US" sz="1600" b="0" dirty="0"/>
                        <a:t>未満</a:t>
                      </a:r>
                    </a:p>
                  </a:txBody>
                  <a:tcPr anchor="ctr"/>
                </a:tc>
                <a:tc>
                  <a:txBody>
                    <a:bodyPr/>
                    <a:lstStyle/>
                    <a:p>
                      <a:pPr algn="ctr"/>
                      <a:r>
                        <a:rPr lang="en-US" sz="1600" b="0" dirty="0"/>
                        <a:t>200kW</a:t>
                      </a:r>
                      <a:r>
                        <a:rPr lang="ja-JP" altLang="en-US" sz="1600" b="0" dirty="0"/>
                        <a:t>未満</a:t>
                      </a:r>
                    </a:p>
                  </a:txBody>
                  <a:tcPr anchor="ctr"/>
                </a:tc>
                <a:extLst>
                  <a:ext uri="{0D108BD9-81ED-4DB2-BD59-A6C34878D82A}">
                    <a16:rowId xmlns:a16="http://schemas.microsoft.com/office/drawing/2014/main" val="10001"/>
                  </a:ext>
                </a:extLst>
              </a:tr>
              <a:tr h="0">
                <a:tc>
                  <a:txBody>
                    <a:bodyPr/>
                    <a:lstStyle/>
                    <a:p>
                      <a:r>
                        <a:rPr lang="en-US" altLang="ja-JP" sz="1600" b="0" dirty="0"/>
                        <a:t>2023</a:t>
                      </a:r>
                      <a:r>
                        <a:rPr lang="ja-JP" altLang="en-US" sz="1600" b="0" dirty="0"/>
                        <a:t>年度</a:t>
                      </a:r>
                    </a:p>
                  </a:txBody>
                  <a:tcPr anchor="ctr"/>
                </a:tc>
                <a:tc rowSpan="3">
                  <a:txBody>
                    <a:bodyPr/>
                    <a:lstStyle/>
                    <a:p>
                      <a:pPr algn="ctr"/>
                      <a:r>
                        <a:rPr lang="en-US" altLang="ja-JP" sz="1600" b="0" dirty="0"/>
                        <a:t>16</a:t>
                      </a:r>
                      <a:r>
                        <a:rPr lang="ja-JP" altLang="en-US" sz="1600" b="0" dirty="0"/>
                        <a:t>円</a:t>
                      </a:r>
                    </a:p>
                  </a:txBody>
                  <a:tcPr anchor="ctr"/>
                </a:tc>
                <a:tc rowSpan="2">
                  <a:txBody>
                    <a:bodyPr/>
                    <a:lstStyle/>
                    <a:p>
                      <a:pPr algn="ctr"/>
                      <a:r>
                        <a:rPr lang="en-US" altLang="ja-JP" sz="1600" b="0" dirty="0"/>
                        <a:t>27</a:t>
                      </a:r>
                      <a:r>
                        <a:rPr lang="ja-JP" altLang="en-US" sz="1600" b="0" dirty="0"/>
                        <a:t>円</a:t>
                      </a:r>
                    </a:p>
                  </a:txBody>
                  <a:tcPr anchor="ctr"/>
                </a:tc>
                <a:tc rowSpan="4">
                  <a:txBody>
                    <a:bodyPr/>
                    <a:lstStyle/>
                    <a:p>
                      <a:pPr algn="ctr"/>
                      <a:r>
                        <a:rPr lang="en-US" altLang="ja-JP" sz="1600" b="0" dirty="0"/>
                        <a:t>29</a:t>
                      </a:r>
                      <a:r>
                        <a:rPr lang="ja-JP" altLang="en-US" sz="1600" b="0" dirty="0"/>
                        <a:t>円</a:t>
                      </a:r>
                    </a:p>
                  </a:txBody>
                  <a:tcPr anchor="ctr"/>
                </a:tc>
                <a:tc rowSpan="4">
                  <a:txBody>
                    <a:bodyPr/>
                    <a:lstStyle/>
                    <a:p>
                      <a:pPr algn="ctr"/>
                      <a:r>
                        <a:rPr lang="en-US" altLang="ja-JP" sz="1600" b="0" dirty="0">
                          <a:solidFill>
                            <a:schemeClr val="tx1"/>
                          </a:solidFill>
                        </a:rPr>
                        <a:t>34</a:t>
                      </a:r>
                      <a:r>
                        <a:rPr lang="ja-JP" altLang="en-US" sz="1600" b="0" dirty="0">
                          <a:solidFill>
                            <a:schemeClr val="tx1"/>
                          </a:solidFill>
                        </a:rPr>
                        <a:t>円</a:t>
                      </a:r>
                    </a:p>
                  </a:txBody>
                  <a:tcPr anchor="ctr"/>
                </a:tc>
                <a:extLst>
                  <a:ext uri="{0D108BD9-81ED-4DB2-BD59-A6C34878D82A}">
                    <a16:rowId xmlns:a16="http://schemas.microsoft.com/office/drawing/2014/main" val="10002"/>
                  </a:ext>
                </a:extLst>
              </a:tr>
              <a:tr h="0">
                <a:tc>
                  <a:txBody>
                    <a:bodyPr/>
                    <a:lstStyle/>
                    <a:p>
                      <a:r>
                        <a:rPr lang="en-US" altLang="ja-JP" sz="1600" b="0" dirty="0"/>
                        <a:t>2024</a:t>
                      </a:r>
                      <a:r>
                        <a:rPr lang="ja-JP" altLang="en-US" sz="1600" b="0" dirty="0"/>
                        <a:t>年度</a:t>
                      </a:r>
                    </a:p>
                  </a:txBody>
                  <a:tcPr anchor="ctr"/>
                </a:tc>
                <a:tc vMerge="1">
                  <a:txBody>
                    <a:bodyPr/>
                    <a:lstStyle/>
                    <a:p>
                      <a:pPr algn="ctr"/>
                      <a:endParaRPr lang="ja-JP" altLang="en-US" dirty="0"/>
                    </a:p>
                  </a:txBody>
                  <a:tcPr anchor="ctr"/>
                </a:tc>
                <a:tc vMerge="1">
                  <a:txBody>
                    <a:bodyPr/>
                    <a:lstStyle/>
                    <a:p>
                      <a:pPr algn="ctr"/>
                      <a:endParaRPr lang="ja-JP" altLang="en-US" dirty="0"/>
                    </a:p>
                  </a:txBody>
                  <a:tcPr anchor="ct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3"/>
                  </a:ext>
                </a:extLst>
              </a:tr>
              <a:tr h="0">
                <a:tc>
                  <a:txBody>
                    <a:bodyPr/>
                    <a:lstStyle/>
                    <a:p>
                      <a:r>
                        <a:rPr lang="en-US" altLang="ja-JP" sz="1600" b="0" dirty="0"/>
                        <a:t>2025</a:t>
                      </a:r>
                      <a:r>
                        <a:rPr lang="ja-JP" altLang="en-US" sz="1600" b="0" dirty="0"/>
                        <a:t>年度</a:t>
                      </a:r>
                    </a:p>
                  </a:txBody>
                  <a:tcPr anchor="ctr"/>
                </a:tc>
                <a:tc vMerge="1">
                  <a:txBody>
                    <a:bodyPr/>
                    <a:lstStyle/>
                    <a:p>
                      <a:pPr algn="ctr"/>
                      <a:endParaRPr lang="ja-JP" altLang="en-US" dirty="0"/>
                    </a:p>
                  </a:txBody>
                  <a:tcPr anchor="ctr"/>
                </a:tc>
                <a:tc>
                  <a:txBody>
                    <a:bodyPr/>
                    <a:lstStyle/>
                    <a:p>
                      <a:pPr algn="ctr"/>
                      <a:r>
                        <a:rPr lang="en-US" altLang="ja-JP" sz="1600" b="0" dirty="0"/>
                        <a:t>23</a:t>
                      </a:r>
                      <a:r>
                        <a:rPr lang="ja-JP" altLang="en-US" sz="1600" b="0" dirty="0"/>
                        <a:t>円</a:t>
                      </a:r>
                    </a:p>
                  </a:txBody>
                  <a:tcPr anchor="ct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4"/>
                  </a:ext>
                </a:extLst>
              </a:tr>
              <a:tr h="0">
                <a:tc>
                  <a:txBody>
                    <a:bodyPr/>
                    <a:lstStyle/>
                    <a:p>
                      <a:r>
                        <a:rPr lang="en-US" altLang="ja-JP" sz="1600" b="0" dirty="0"/>
                        <a:t>2026</a:t>
                      </a:r>
                      <a:r>
                        <a:rPr lang="ja-JP" altLang="en-US" sz="1600" b="0" dirty="0"/>
                        <a:t>年度</a:t>
                      </a:r>
                    </a:p>
                  </a:txBody>
                  <a:tcPr anchor="ctr"/>
                </a:tc>
                <a:tc>
                  <a:txBody>
                    <a:bodyPr/>
                    <a:lstStyle/>
                    <a:p>
                      <a:pPr algn="ctr"/>
                      <a:r>
                        <a:rPr lang="en-US" altLang="ja-JP" sz="1600" b="0" dirty="0"/>
                        <a:t>-</a:t>
                      </a:r>
                      <a:endParaRPr lang="ja-JP" altLang="en-US" sz="1600" b="0" dirty="0"/>
                    </a:p>
                  </a:txBody>
                  <a:tcPr anchor="ctr"/>
                </a:tc>
                <a:tc>
                  <a:txBody>
                    <a:bodyPr/>
                    <a:lstStyle/>
                    <a:p>
                      <a:pPr algn="ctr"/>
                      <a:r>
                        <a:rPr lang="en-US" altLang="ja-JP" sz="1600" b="0" dirty="0"/>
                        <a:t>-</a:t>
                      </a:r>
                      <a:r>
                        <a:rPr lang="ja-JP" altLang="en-US" sz="1600" b="0" dirty="0"/>
                        <a:t>　</a:t>
                      </a:r>
                    </a:p>
                  </a:txBody>
                  <a:tcPr anchor="ctr"/>
                </a:tc>
                <a:tc vMerge="1">
                  <a:txBody>
                    <a:bodyPr/>
                    <a:lstStyle/>
                    <a:p>
                      <a:endParaRPr lang="ja-JP" altLang="en-US" dirty="0"/>
                    </a:p>
                  </a:txBody>
                  <a:tcPr anchor="ctr"/>
                </a:tc>
                <a:tc vMerge="1">
                  <a:txBody>
                    <a:bodyPr/>
                    <a:lstStyle/>
                    <a:p>
                      <a:endParaRPr lang="ja-JP" altLang="en-US" dirty="0"/>
                    </a:p>
                  </a:txBody>
                  <a:tcPr anchor="ctr"/>
                </a:tc>
                <a:extLst>
                  <a:ext uri="{0D108BD9-81ED-4DB2-BD59-A6C34878D82A}">
                    <a16:rowId xmlns:a16="http://schemas.microsoft.com/office/drawing/2014/main" val="1425863615"/>
                  </a:ext>
                </a:extLst>
              </a:tr>
              <a:tr h="0">
                <a:tc>
                  <a:txBody>
                    <a:bodyPr/>
                    <a:lstStyle/>
                    <a:p>
                      <a:r>
                        <a:rPr lang="ja-JP" altLang="en-US" sz="1600" b="0" dirty="0"/>
                        <a:t>調達期間</a:t>
                      </a:r>
                    </a:p>
                  </a:txBody>
                  <a:tcPr anchor="ctr"/>
                </a:tc>
                <a:tc gridSpan="4">
                  <a:txBody>
                    <a:bodyPr/>
                    <a:lstStyle/>
                    <a:p>
                      <a:pPr algn="ctr"/>
                      <a:r>
                        <a:rPr lang="en-US" altLang="ja-JP" sz="1600" b="0" dirty="0"/>
                        <a:t>20</a:t>
                      </a:r>
                      <a:r>
                        <a:rPr lang="ja-JP" altLang="en-US" sz="1600" b="0" dirty="0"/>
                        <a:t>年間</a:t>
                      </a:r>
                    </a:p>
                  </a:txBody>
                  <a:tcPr anchor="ct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05"/>
                  </a:ext>
                </a:extLst>
              </a:tr>
            </a:tbl>
          </a:graphicData>
        </a:graphic>
      </p:graphicFrame>
      <p:sp>
        <p:nvSpPr>
          <p:cNvPr id="5" name="テキスト ボックス 4"/>
          <p:cNvSpPr txBox="1"/>
          <p:nvPr/>
        </p:nvSpPr>
        <p:spPr>
          <a:xfrm>
            <a:off x="323528" y="4401999"/>
            <a:ext cx="8496944" cy="1569660"/>
          </a:xfrm>
          <a:prstGeom prst="rect">
            <a:avLst/>
          </a:prstGeom>
          <a:solidFill>
            <a:schemeClr val="bg1"/>
          </a:solidFill>
        </p:spPr>
        <p:txBody>
          <a:bodyPr wrap="square" rtlCol="0">
            <a:spAutoFit/>
          </a:bodyPr>
          <a:lstStyle/>
          <a:p>
            <a:pPr algn="just"/>
            <a:r>
              <a:rPr lang="ja-JP" altLang="en-US" sz="1600" dirty="0">
                <a:latin typeface="HG丸ｺﾞｼｯｸM-PRO" panose="020F0600000000000000" pitchFamily="50" charset="-128"/>
                <a:ea typeface="HG丸ｺﾞｼｯｸM-PRO" panose="020F0600000000000000" pitchFamily="50" charset="-128"/>
              </a:rPr>
              <a:t>小水力発電（</a:t>
            </a:r>
            <a:r>
              <a:rPr lang="en-US" altLang="ja-JP" sz="1600" dirty="0">
                <a:latin typeface="HG丸ｺﾞｼｯｸM-PRO" panose="020F0600000000000000" pitchFamily="50" charset="-128"/>
                <a:ea typeface="HG丸ｺﾞｼｯｸM-PRO" panose="020F0600000000000000" pitchFamily="50" charset="-128"/>
              </a:rPr>
              <a:t>200KW</a:t>
            </a:r>
            <a:r>
              <a:rPr lang="ja-JP" altLang="en-US" sz="1600" dirty="0">
                <a:latin typeface="HG丸ｺﾞｼｯｸM-PRO" panose="020F0600000000000000" pitchFamily="50" charset="-128"/>
                <a:ea typeface="HG丸ｺﾞｼｯｸM-PRO" panose="020F0600000000000000" pitchFamily="50" charset="-128"/>
              </a:rPr>
              <a:t>未満）は、買取価格が</a:t>
            </a:r>
            <a:r>
              <a:rPr lang="en-US" altLang="ja-JP" sz="1600" dirty="0">
                <a:latin typeface="HG丸ｺﾞｼｯｸM-PRO" panose="020F0600000000000000" pitchFamily="50" charset="-128"/>
                <a:ea typeface="HG丸ｺﾞｼｯｸM-PRO" panose="020F0600000000000000" pitchFamily="50" charset="-128"/>
              </a:rPr>
              <a:t>34</a:t>
            </a:r>
            <a:r>
              <a:rPr lang="ja-JP" altLang="en-US" sz="1600" dirty="0">
                <a:latin typeface="HG丸ｺﾞｼｯｸM-PRO" panose="020F0600000000000000" pitchFamily="50" charset="-128"/>
                <a:ea typeface="HG丸ｺﾞｼｯｸM-PRO" panose="020F0600000000000000" pitchFamily="50" charset="-128"/>
              </a:rPr>
              <a:t>円とまだまだ高いので、コストが低くなれば十分採算性があると思われますが、場所を選ぶので敷居は高いと思われます。</a:t>
            </a:r>
          </a:p>
          <a:p>
            <a:pPr algn="just"/>
            <a:r>
              <a:rPr lang="ja-JP" altLang="en-US" sz="1600" dirty="0">
                <a:latin typeface="HG丸ｺﾞｼｯｸM-PRO" panose="020F0600000000000000" pitchFamily="50" charset="-128"/>
                <a:ea typeface="HG丸ｺﾞｼｯｸM-PRO" panose="020F0600000000000000" pitchFamily="50" charset="-128"/>
              </a:rPr>
              <a:t>農村部にある用排水路などは、発電に適した場所もあると考えられますが、土地改良区の許可が必要ですので、やはりハードルが高いということになります。</a:t>
            </a:r>
          </a:p>
          <a:p>
            <a:pPr algn="just"/>
            <a:r>
              <a:rPr lang="ja-JP" altLang="en-US" sz="1600" dirty="0">
                <a:latin typeface="HG丸ｺﾞｼｯｸM-PRO" panose="020F0600000000000000" pitchFamily="50" charset="-128"/>
                <a:ea typeface="HG丸ｺﾞｼｯｸM-PRO" panose="020F0600000000000000" pitchFamily="50" charset="-128"/>
              </a:rPr>
              <a:t>水力発電は、</a:t>
            </a:r>
            <a:r>
              <a:rPr lang="en-US" altLang="ja-JP" sz="1600" dirty="0">
                <a:latin typeface="HG丸ｺﾞｼｯｸM-PRO" panose="020F0600000000000000" pitchFamily="50" charset="-128"/>
                <a:ea typeface="HG丸ｺﾞｼｯｸM-PRO" panose="020F0600000000000000" pitchFamily="50" charset="-128"/>
              </a:rPr>
              <a:t>24</a:t>
            </a:r>
            <a:r>
              <a:rPr lang="ja-JP" altLang="en-US" sz="1600" dirty="0">
                <a:latin typeface="HG丸ｺﾞｼｯｸM-PRO" panose="020F0600000000000000" pitchFamily="50" charset="-128"/>
                <a:ea typeface="HG丸ｺﾞｼｯｸM-PRO" panose="020F0600000000000000" pitchFamily="50" charset="-128"/>
              </a:rPr>
              <a:t>時間稼働できるというメリットがありますが、その反面、渇水時には発電ができなくなるリスクもあります。</a:t>
            </a:r>
          </a:p>
        </p:txBody>
      </p:sp>
    </p:spTree>
    <p:extLst>
      <p:ext uri="{BB962C8B-B14F-4D97-AF65-F5344CB8AC3E}">
        <p14:creationId xmlns:p14="http://schemas.microsoft.com/office/powerpoint/2010/main" val="2009754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up)">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457200" y="152400"/>
            <a:ext cx="8229600" cy="990600"/>
          </a:xfrm>
        </p:spPr>
        <p:txBody>
          <a:bodyPr anchor="ctr"/>
          <a:lstStyle/>
          <a:p>
            <a:r>
              <a:rPr lang="ja-JP" altLang="en-US" dirty="0"/>
              <a:t>２</a:t>
            </a:r>
            <a:r>
              <a:rPr lang="en-US" altLang="ja-JP" dirty="0"/>
              <a:t>.</a:t>
            </a:r>
            <a:r>
              <a:rPr lang="ja-JP" altLang="en-US" dirty="0"/>
              <a:t>固定価格買取制度（ＦＩＴ法）</a:t>
            </a:r>
          </a:p>
        </p:txBody>
      </p:sp>
      <p:sp>
        <p:nvSpPr>
          <p:cNvPr id="2" name="コンテンツ プレースホルダー 1"/>
          <p:cNvSpPr>
            <a:spLocks noGrp="1"/>
          </p:cNvSpPr>
          <p:nvPr>
            <p:ph sz="quarter" idx="1"/>
          </p:nvPr>
        </p:nvSpPr>
        <p:spPr>
          <a:xfrm>
            <a:off x="457200" y="1219200"/>
            <a:ext cx="8229600" cy="4937760"/>
          </a:xfrm>
        </p:spPr>
        <p:txBody>
          <a:bodyPr>
            <a:normAutofit/>
          </a:bodyPr>
          <a:lstStyle/>
          <a:p>
            <a:r>
              <a:rPr lang="en-US" altLang="ja-JP" dirty="0"/>
              <a:t>2023</a:t>
            </a:r>
            <a:r>
              <a:rPr lang="ja-JP" altLang="en-US" dirty="0"/>
              <a:t>年度からの買取価格（</a:t>
            </a:r>
            <a:r>
              <a:rPr lang="en-US" altLang="ja-JP" dirty="0"/>
              <a:t>3</a:t>
            </a:r>
            <a:r>
              <a:rPr lang="ja-JP" altLang="en-US" dirty="0"/>
              <a:t>）　風力発電</a:t>
            </a:r>
          </a:p>
          <a:p>
            <a:endParaRPr lang="ja-JP" altLang="en-US" dirty="0"/>
          </a:p>
        </p:txBody>
      </p:sp>
      <p:graphicFrame>
        <p:nvGraphicFramePr>
          <p:cNvPr id="6" name="表 5"/>
          <p:cNvGraphicFramePr>
            <a:graphicFrameLocks noGrp="1"/>
          </p:cNvGraphicFramePr>
          <p:nvPr>
            <p:extLst>
              <p:ext uri="{D42A27DB-BD31-4B8C-83A1-F6EECF244321}">
                <p14:modId xmlns:p14="http://schemas.microsoft.com/office/powerpoint/2010/main" val="3051154136"/>
              </p:ext>
            </p:extLst>
          </p:nvPr>
        </p:nvGraphicFramePr>
        <p:xfrm>
          <a:off x="477343" y="1818296"/>
          <a:ext cx="7707302" cy="2720866"/>
        </p:xfrm>
        <a:graphic>
          <a:graphicData uri="http://schemas.openxmlformats.org/drawingml/2006/table">
            <a:tbl>
              <a:tblPr firstRow="1" firstCol="1" lastRow="1" bandRow="1">
                <a:tableStyleId>{B301B821-A1FF-4177-AEE7-76D212191A09}</a:tableStyleId>
              </a:tblPr>
              <a:tblGrid>
                <a:gridCol w="1152128">
                  <a:extLst>
                    <a:ext uri="{9D8B030D-6E8A-4147-A177-3AD203B41FA5}">
                      <a16:colId xmlns:a16="http://schemas.microsoft.com/office/drawing/2014/main" val="20000"/>
                    </a:ext>
                  </a:extLst>
                </a:gridCol>
                <a:gridCol w="1440160">
                  <a:extLst>
                    <a:ext uri="{9D8B030D-6E8A-4147-A177-3AD203B41FA5}">
                      <a16:colId xmlns:a16="http://schemas.microsoft.com/office/drawing/2014/main" val="20001"/>
                    </a:ext>
                  </a:extLst>
                </a:gridCol>
                <a:gridCol w="1368152">
                  <a:extLst>
                    <a:ext uri="{9D8B030D-6E8A-4147-A177-3AD203B41FA5}">
                      <a16:colId xmlns:a16="http://schemas.microsoft.com/office/drawing/2014/main" val="20002"/>
                    </a:ext>
                  </a:extLst>
                </a:gridCol>
                <a:gridCol w="1368152">
                  <a:extLst>
                    <a:ext uri="{9D8B030D-6E8A-4147-A177-3AD203B41FA5}">
                      <a16:colId xmlns:a16="http://schemas.microsoft.com/office/drawing/2014/main" val="4063290486"/>
                    </a:ext>
                  </a:extLst>
                </a:gridCol>
                <a:gridCol w="1317942">
                  <a:extLst>
                    <a:ext uri="{9D8B030D-6E8A-4147-A177-3AD203B41FA5}">
                      <a16:colId xmlns:a16="http://schemas.microsoft.com/office/drawing/2014/main" val="20003"/>
                    </a:ext>
                  </a:extLst>
                </a:gridCol>
                <a:gridCol w="1060768">
                  <a:extLst>
                    <a:ext uri="{9D8B030D-6E8A-4147-A177-3AD203B41FA5}">
                      <a16:colId xmlns:a16="http://schemas.microsoft.com/office/drawing/2014/main" val="2662501481"/>
                    </a:ext>
                  </a:extLst>
                </a:gridCol>
              </a:tblGrid>
              <a:tr h="648072">
                <a:tc>
                  <a:txBody>
                    <a:bodyPr/>
                    <a:lstStyle/>
                    <a:p>
                      <a:pPr algn="ctr"/>
                      <a:r>
                        <a:rPr lang="ja-JP" altLang="en-US" sz="1600" dirty="0"/>
                        <a:t>出力</a:t>
                      </a:r>
                    </a:p>
                  </a:txBody>
                  <a:tcPr anchor="ctr"/>
                </a:tc>
                <a:tc>
                  <a:txBody>
                    <a:bodyPr/>
                    <a:lstStyle/>
                    <a:p>
                      <a:pPr algn="ctr"/>
                      <a:r>
                        <a:rPr lang="zh-TW" altLang="en-US" sz="1600" dirty="0"/>
                        <a:t>陸上風力</a:t>
                      </a:r>
                      <a:br>
                        <a:rPr lang="zh-TW" altLang="en-US" sz="1600" dirty="0"/>
                      </a:br>
                      <a:r>
                        <a:rPr lang="en-US" altLang="zh-TW" sz="1600" dirty="0"/>
                        <a:t>(</a:t>
                      </a:r>
                      <a:r>
                        <a:rPr lang="en-US" altLang="ja-JP" sz="1600" dirty="0"/>
                        <a:t>5</a:t>
                      </a:r>
                      <a:r>
                        <a:rPr lang="en-US" altLang="zh-TW" sz="1600" dirty="0"/>
                        <a:t>0kW</a:t>
                      </a:r>
                      <a:r>
                        <a:rPr lang="zh-TW" altLang="en-US" sz="1600" dirty="0"/>
                        <a:t>以上）</a:t>
                      </a:r>
                    </a:p>
                  </a:txBody>
                  <a:tcPr anchor="ctr"/>
                </a:tc>
                <a:tc>
                  <a:txBody>
                    <a:bodyPr/>
                    <a:lstStyle/>
                    <a:p>
                      <a:pPr algn="ctr"/>
                      <a:r>
                        <a:rPr lang="zh-TW" altLang="en-US" sz="1600" dirty="0"/>
                        <a:t>陸上風力</a:t>
                      </a:r>
                      <a:br>
                        <a:rPr lang="zh-TW" altLang="en-US" sz="1600" dirty="0"/>
                      </a:br>
                      <a:r>
                        <a:rPr lang="en-US" altLang="zh-TW" sz="1600" dirty="0"/>
                        <a:t>(</a:t>
                      </a:r>
                      <a:r>
                        <a:rPr lang="en-US" altLang="ja-JP" sz="1600" dirty="0"/>
                        <a:t>5</a:t>
                      </a:r>
                      <a:r>
                        <a:rPr lang="en-US" altLang="zh-TW" sz="1600" dirty="0"/>
                        <a:t>0kW</a:t>
                      </a:r>
                      <a:r>
                        <a:rPr lang="ja-JP" altLang="en-US" sz="1600" dirty="0"/>
                        <a:t>未満</a:t>
                      </a:r>
                      <a:r>
                        <a:rPr lang="zh-TW" altLang="en-US" sz="1600" dirty="0"/>
                        <a:t>）</a:t>
                      </a:r>
                      <a:endParaRPr lang="ja-JP" altLang="en-US" sz="160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600" dirty="0"/>
                        <a:t>陸上風力</a:t>
                      </a:r>
                      <a:br>
                        <a:rPr lang="ja-JP" altLang="en-US" sz="1600" dirty="0"/>
                      </a:br>
                      <a:r>
                        <a:rPr lang="en-US" altLang="ja-JP" sz="1600" dirty="0"/>
                        <a:t>(</a:t>
                      </a:r>
                      <a:r>
                        <a:rPr lang="ja-JP" altLang="en-US" sz="1600" dirty="0"/>
                        <a:t>リプレース）</a:t>
                      </a:r>
                    </a:p>
                  </a:txBody>
                  <a:tcPr anchor="ctr"/>
                </a:tc>
                <a:tc>
                  <a:txBody>
                    <a:bodyPr/>
                    <a:lstStyle/>
                    <a:p>
                      <a:pPr algn="ctr"/>
                      <a:r>
                        <a:rPr lang="ja-JP" altLang="en-US" sz="1600" dirty="0"/>
                        <a:t>着床式</a:t>
                      </a:r>
                      <a:endParaRPr lang="en-US" altLang="ja-JP" sz="1600" dirty="0"/>
                    </a:p>
                    <a:p>
                      <a:pPr algn="ctr"/>
                      <a:r>
                        <a:rPr lang="zh-TW" altLang="en-US" sz="1600" dirty="0"/>
                        <a:t>洋上風力</a:t>
                      </a:r>
                      <a:endParaRPr lang="en-US" altLang="zh-TW" sz="1600" dirty="0"/>
                    </a:p>
                  </a:txBody>
                  <a:tcPr anchor="ctr"/>
                </a:tc>
                <a:tc>
                  <a:txBody>
                    <a:bodyPr/>
                    <a:lstStyle/>
                    <a:p>
                      <a:pPr algn="ctr"/>
                      <a:r>
                        <a:rPr lang="ja-JP" altLang="en-US" sz="1600" dirty="0"/>
                        <a:t>浮体式</a:t>
                      </a:r>
                      <a:endParaRPr lang="en-US" altLang="ja-JP" sz="1600" dirty="0"/>
                    </a:p>
                    <a:p>
                      <a:pPr algn="ctr"/>
                      <a:r>
                        <a:rPr lang="zh-TW" altLang="en-US" sz="1600" dirty="0"/>
                        <a:t>洋上風力</a:t>
                      </a:r>
                      <a:endParaRPr lang="en-US" altLang="zh-TW" sz="1600" dirty="0"/>
                    </a:p>
                  </a:txBody>
                  <a:tcPr anchor="ctr"/>
                </a:tc>
                <a:extLst>
                  <a:ext uri="{0D108BD9-81ED-4DB2-BD59-A6C34878D82A}">
                    <a16:rowId xmlns:a16="http://schemas.microsoft.com/office/drawing/2014/main" val="10001"/>
                  </a:ext>
                </a:extLst>
              </a:tr>
              <a:tr h="393898">
                <a:tc>
                  <a:txBody>
                    <a:bodyPr/>
                    <a:lstStyle/>
                    <a:p>
                      <a:r>
                        <a:rPr lang="en-US" altLang="ja-JP" sz="1600" dirty="0"/>
                        <a:t>2023</a:t>
                      </a:r>
                      <a:r>
                        <a:rPr lang="ja-JP" altLang="en-US" sz="1600" dirty="0"/>
                        <a:t>年度</a:t>
                      </a:r>
                    </a:p>
                  </a:txBody>
                  <a:tcPr anchor="ctr"/>
                </a:tc>
                <a:tc>
                  <a:txBody>
                    <a:bodyPr/>
                    <a:lstStyle/>
                    <a:p>
                      <a:pPr algn="ctr"/>
                      <a:r>
                        <a:rPr lang="ja-JP" altLang="en-US" sz="1600" dirty="0"/>
                        <a:t>入札</a:t>
                      </a:r>
                    </a:p>
                  </a:txBody>
                  <a:tcPr anchor="ctr"/>
                </a:tc>
                <a:tc>
                  <a:txBody>
                    <a:bodyPr/>
                    <a:lstStyle/>
                    <a:p>
                      <a:pPr algn="ctr"/>
                      <a:r>
                        <a:rPr lang="en-US" altLang="ja-JP" sz="1600" dirty="0"/>
                        <a:t>15</a:t>
                      </a:r>
                      <a:r>
                        <a:rPr lang="ja-JP" altLang="en-US" sz="1600" dirty="0"/>
                        <a:t>円</a:t>
                      </a:r>
                    </a:p>
                  </a:txBody>
                  <a:tcPr anchor="ctr"/>
                </a:tc>
                <a:tc>
                  <a:txBody>
                    <a:bodyPr/>
                    <a:lstStyle/>
                    <a:p>
                      <a:pPr algn="ctr"/>
                      <a:r>
                        <a:rPr lang="en-US" altLang="ja-JP" sz="1600" dirty="0"/>
                        <a:t>13</a:t>
                      </a:r>
                      <a:r>
                        <a:rPr lang="ja-JP" altLang="en-US" sz="1600" dirty="0"/>
                        <a:t>円</a:t>
                      </a:r>
                    </a:p>
                  </a:txBody>
                  <a:tcPr anchor="ctr"/>
                </a:tc>
                <a:tc>
                  <a:txBody>
                    <a:bodyPr/>
                    <a:lstStyle/>
                    <a:p>
                      <a:pPr algn="ctr"/>
                      <a:r>
                        <a:rPr kumimoji="1" lang="ja-JP" altLang="en-US" sz="1600" b="0" kern="1200" dirty="0">
                          <a:solidFill>
                            <a:schemeClr val="dk1"/>
                          </a:solidFill>
                          <a:effectLst/>
                        </a:rPr>
                        <a:t>入札（</a:t>
                      </a:r>
                      <a:r>
                        <a:rPr kumimoji="1" lang="en-US" altLang="ja-JP" sz="1600" b="0" kern="1200" dirty="0">
                          <a:solidFill>
                            <a:schemeClr val="dk1"/>
                          </a:solidFill>
                          <a:effectLst/>
                        </a:rPr>
                        <a:t>24</a:t>
                      </a:r>
                      <a:r>
                        <a:rPr kumimoji="1" lang="ja-JP" altLang="en-US" sz="1600" b="0" kern="1200" dirty="0">
                          <a:solidFill>
                            <a:schemeClr val="dk1"/>
                          </a:solidFill>
                          <a:effectLst/>
                        </a:rPr>
                        <a:t>円）</a:t>
                      </a:r>
                      <a:endParaRPr lang="ja-JP" altLang="en-US" sz="1600" dirty="0"/>
                    </a:p>
                  </a:txBody>
                  <a:tcPr anchor="ctr"/>
                </a:tc>
                <a:tc row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600" b="0" kern="1200" dirty="0">
                          <a:solidFill>
                            <a:schemeClr val="dk1"/>
                          </a:solidFill>
                          <a:effectLst/>
                        </a:rPr>
                        <a:t>36</a:t>
                      </a:r>
                      <a:r>
                        <a:rPr kumimoji="1" lang="ja-JP" altLang="en-US" sz="1600" b="0" kern="1200" dirty="0">
                          <a:solidFill>
                            <a:schemeClr val="dk1"/>
                          </a:solidFill>
                          <a:effectLst/>
                        </a:rPr>
                        <a:t>円</a:t>
                      </a:r>
                      <a:endParaRPr lang="ja-JP" altLang="en-US" sz="1600" dirty="0"/>
                    </a:p>
                  </a:txBody>
                  <a:tcPr anchor="ctr"/>
                </a:tc>
                <a:extLst>
                  <a:ext uri="{0D108BD9-81ED-4DB2-BD59-A6C34878D82A}">
                    <a16:rowId xmlns:a16="http://schemas.microsoft.com/office/drawing/2014/main" val="10002"/>
                  </a:ext>
                </a:extLst>
              </a:tr>
              <a:tr h="393898">
                <a:tc>
                  <a:txBody>
                    <a:bodyPr/>
                    <a:lstStyle/>
                    <a:p>
                      <a:r>
                        <a:rPr lang="en-US" altLang="ja-JP" sz="1600" dirty="0"/>
                        <a:t>2024</a:t>
                      </a:r>
                      <a:r>
                        <a:rPr lang="ja-JP" altLang="en-US" sz="1600"/>
                        <a:t>年度</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u="none" strike="noStrike" kern="1200" cap="none" spc="0" normalizeH="0" baseline="0" noProof="0" dirty="0">
                          <a:ln>
                            <a:noFill/>
                          </a:ln>
                          <a:solidFill>
                            <a:prstClr val="black"/>
                          </a:solidFill>
                          <a:effectLst/>
                          <a:uLnTx/>
                          <a:uFillTx/>
                        </a:rPr>
                        <a:t>入札</a:t>
                      </a:r>
                      <a:endParaRPr kumimoji="1" lang="ja-JP" altLang="en-US" sz="1600" b="0" i="0" u="none" strike="noStrike" kern="1200" cap="none" spc="0" normalizeH="0" baseline="0" noProof="0" dirty="0">
                        <a:ln>
                          <a:noFill/>
                        </a:ln>
                        <a:solidFill>
                          <a:prstClr val="black"/>
                        </a:solidFill>
                        <a:effectLst/>
                        <a:uLnTx/>
                        <a:uFillTx/>
                        <a:latin typeface="Lucida Sans Unicode"/>
                        <a:ea typeface="ＭＳ Ｐゴシック" panose="020B0600070205080204" pitchFamily="50" charset="-128"/>
                        <a:cs typeface="+mn-cs"/>
                      </a:endParaRPr>
                    </a:p>
                  </a:txBody>
                  <a:tcPr anchor="ctr"/>
                </a:tc>
                <a:tc>
                  <a:txBody>
                    <a:bodyPr/>
                    <a:lstStyle/>
                    <a:p>
                      <a:pPr algn="ctr"/>
                      <a:r>
                        <a:rPr lang="en-US" altLang="ja-JP" sz="1600" dirty="0"/>
                        <a:t>14</a:t>
                      </a:r>
                      <a:r>
                        <a:rPr lang="ja-JP" altLang="en-US" sz="1600" dirty="0"/>
                        <a:t>円</a:t>
                      </a:r>
                    </a:p>
                  </a:txBody>
                  <a:tcPr anchor="ctr"/>
                </a:tc>
                <a:tc>
                  <a:txBody>
                    <a:bodyPr/>
                    <a:lstStyle/>
                    <a:p>
                      <a:pPr algn="ctr"/>
                      <a:r>
                        <a:rPr lang="en-US" altLang="ja-JP" sz="1600" dirty="0"/>
                        <a:t>12</a:t>
                      </a:r>
                      <a:r>
                        <a:rPr lang="ja-JP" altLang="en-US" sz="1600" dirty="0"/>
                        <a:t>円</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kern="1200" dirty="0">
                          <a:solidFill>
                            <a:schemeClr val="dk1"/>
                          </a:solidFill>
                          <a:effectLst/>
                        </a:rPr>
                        <a:t>入札</a:t>
                      </a:r>
                      <a:endParaRPr lang="ja-JP" altLang="en-US" sz="1600" dirty="0"/>
                    </a:p>
                  </a:txBody>
                  <a:tcPr anchor="ctr"/>
                </a:tc>
                <a:tc vMerge="1">
                  <a:txBody>
                    <a:bodyPr/>
                    <a:lstStyle/>
                    <a:p>
                      <a:endParaRPr kumimoji="1" lang="ja-JP" altLang="en-US"/>
                    </a:p>
                  </a:txBody>
                  <a:tcPr/>
                </a:tc>
                <a:extLst>
                  <a:ext uri="{0D108BD9-81ED-4DB2-BD59-A6C34878D82A}">
                    <a16:rowId xmlns:a16="http://schemas.microsoft.com/office/drawing/2014/main" val="10003"/>
                  </a:ext>
                </a:extLst>
              </a:tr>
              <a:tr h="393898">
                <a:tc>
                  <a:txBody>
                    <a:bodyPr/>
                    <a:lstStyle/>
                    <a:p>
                      <a:r>
                        <a:rPr lang="en-US" altLang="ja-JP" sz="1600" dirty="0"/>
                        <a:t>2025</a:t>
                      </a:r>
                      <a:r>
                        <a:rPr lang="ja-JP" altLang="en-US" sz="1600" dirty="0"/>
                        <a:t>年度</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u="none" strike="noStrike" kern="1200" cap="none" spc="0" normalizeH="0" baseline="0" noProof="0" dirty="0">
                          <a:ln>
                            <a:noFill/>
                          </a:ln>
                          <a:solidFill>
                            <a:prstClr val="black"/>
                          </a:solidFill>
                          <a:effectLst/>
                          <a:uLnTx/>
                          <a:uFillTx/>
                        </a:rPr>
                        <a:t>入札</a:t>
                      </a:r>
                      <a:endParaRPr kumimoji="1" lang="ja-JP" altLang="en-US" sz="1600" b="0" i="0" u="none" strike="noStrike" kern="1200" cap="none" spc="0" normalizeH="0" baseline="0" noProof="0" dirty="0">
                        <a:ln>
                          <a:noFill/>
                        </a:ln>
                        <a:solidFill>
                          <a:prstClr val="black"/>
                        </a:solidFill>
                        <a:effectLst/>
                        <a:uLnTx/>
                        <a:uFillTx/>
                        <a:latin typeface="Lucida Sans Unicode"/>
                        <a:ea typeface="ＭＳ Ｐゴシック" panose="020B0600070205080204" pitchFamily="50" charset="-128"/>
                        <a:cs typeface="+mn-cs"/>
                      </a:endParaRPr>
                    </a:p>
                  </a:txBody>
                  <a:tcPr anchor="ctr"/>
                </a:tc>
                <a:tc>
                  <a:txBody>
                    <a:bodyPr/>
                    <a:lstStyle/>
                    <a:p>
                      <a:pPr algn="ctr"/>
                      <a:r>
                        <a:rPr lang="en-US" altLang="ja-JP" sz="1600" dirty="0"/>
                        <a:t>13</a:t>
                      </a:r>
                      <a:r>
                        <a:rPr lang="ja-JP" altLang="en-US" sz="1600" dirty="0"/>
                        <a:t>円</a:t>
                      </a:r>
                    </a:p>
                  </a:txBody>
                  <a:tcPr anchor="ctr"/>
                </a:tc>
                <a:tc>
                  <a:txBody>
                    <a:bodyPr/>
                    <a:lstStyle/>
                    <a:p>
                      <a:pPr algn="ctr"/>
                      <a:r>
                        <a:rPr lang="en-US" altLang="ja-JP" sz="1600" dirty="0"/>
                        <a:t>-</a:t>
                      </a:r>
                      <a:endParaRPr lang="ja-JP" altLang="en-US" sz="1600" dirty="0"/>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kern="1200" dirty="0">
                          <a:solidFill>
                            <a:schemeClr val="dk1"/>
                          </a:solidFill>
                          <a:effectLst/>
                        </a:rPr>
                        <a:t>入札</a:t>
                      </a:r>
                      <a:endParaRPr lang="ja-JP" altLang="en-US" sz="1600" dirty="0"/>
                    </a:p>
                  </a:txBody>
                  <a:tcPr anchor="ctr"/>
                </a:tc>
                <a:tc vMerge="1">
                  <a:txBody>
                    <a:bodyPr/>
                    <a:lstStyle/>
                    <a:p>
                      <a:endParaRPr kumimoji="1" lang="ja-JP" altLang="en-US"/>
                    </a:p>
                  </a:txBody>
                  <a:tcPr/>
                </a:tc>
                <a:extLst>
                  <a:ext uri="{0D108BD9-81ED-4DB2-BD59-A6C34878D82A}">
                    <a16:rowId xmlns:a16="http://schemas.microsoft.com/office/drawing/2014/main" val="3882673653"/>
                  </a:ext>
                </a:extLst>
              </a:tr>
              <a:tr h="497202">
                <a:tc>
                  <a:txBody>
                    <a:bodyPr/>
                    <a:lstStyle/>
                    <a:p>
                      <a:r>
                        <a:rPr lang="en-US" altLang="ja-JP" sz="1600" dirty="0"/>
                        <a:t>2026</a:t>
                      </a:r>
                      <a:r>
                        <a:rPr lang="ja-JP" altLang="en-US" sz="1600" dirty="0"/>
                        <a:t>年度</a:t>
                      </a:r>
                      <a:endParaRPr kumimoji="1" lang="ja-JP" altLang="en-US" sz="1600" dirty="0"/>
                    </a:p>
                  </a:txBody>
                  <a:tcPr anchor="ctr"/>
                </a:tc>
                <a:tc>
                  <a:txBody>
                    <a:bodyPr/>
                    <a:lstStyle/>
                    <a:p>
                      <a:pPr algn="ctr"/>
                      <a:r>
                        <a:rPr kumimoji="1" lang="ja-JP" altLang="en-US" sz="1600" b="0" u="none" strike="noStrike" kern="1200" cap="none" spc="0" normalizeH="0" baseline="0" noProof="0" dirty="0">
                          <a:ln>
                            <a:noFill/>
                          </a:ln>
                          <a:solidFill>
                            <a:prstClr val="black"/>
                          </a:solidFill>
                          <a:effectLst/>
                          <a:uLnTx/>
                          <a:uFillTx/>
                        </a:rPr>
                        <a:t>入札</a:t>
                      </a:r>
                      <a:endParaRPr kumimoji="1" lang="ja-JP" altLang="en-US" sz="1600" dirty="0"/>
                    </a:p>
                  </a:txBody>
                  <a:tcPr anchor="ctr"/>
                </a:tc>
                <a:tc>
                  <a:txBody>
                    <a:bodyPr/>
                    <a:lstStyle/>
                    <a:p>
                      <a:pPr algn="ctr"/>
                      <a:r>
                        <a:rPr lang="en-US" altLang="ja-JP" sz="1600" dirty="0"/>
                        <a:t>12</a:t>
                      </a:r>
                      <a:r>
                        <a:rPr lang="ja-JP" altLang="en-US" sz="1600" dirty="0"/>
                        <a:t>円</a:t>
                      </a:r>
                    </a:p>
                  </a:txBody>
                  <a:tcPr anchor="ctr"/>
                </a:tc>
                <a:tc>
                  <a:txBody>
                    <a:bodyPr/>
                    <a:lstStyle/>
                    <a:p>
                      <a:pPr algn="ctr"/>
                      <a:r>
                        <a:rPr lang="en-US" altLang="ja-JP" sz="1600" dirty="0"/>
                        <a:t>-</a:t>
                      </a:r>
                      <a:endParaRPr lang="ja-JP" altLang="en-US" sz="1600" dirty="0"/>
                    </a:p>
                  </a:txBody>
                  <a:tcPr anchor="ctr"/>
                </a:tc>
                <a:tc>
                  <a:txBody>
                    <a:bodyPr/>
                    <a:lstStyle/>
                    <a:p>
                      <a:pPr algn="ctr"/>
                      <a:r>
                        <a:rPr kumimoji="1" lang="en-US" altLang="ja-JP" sz="1600" dirty="0"/>
                        <a:t>-</a:t>
                      </a:r>
                      <a:endParaRPr kumimoji="1" lang="ja-JP" altLang="en-US" sz="1600" dirty="0"/>
                    </a:p>
                  </a:txBody>
                  <a:tcPr anchor="ctr"/>
                </a:tc>
                <a:tc vMerge="1">
                  <a:txBody>
                    <a:bodyPr/>
                    <a:lstStyle/>
                    <a:p>
                      <a:endParaRPr kumimoji="1" lang="ja-JP" altLang="en-US"/>
                    </a:p>
                  </a:txBody>
                  <a:tcPr/>
                </a:tc>
                <a:extLst>
                  <a:ext uri="{0D108BD9-81ED-4DB2-BD59-A6C34878D82A}">
                    <a16:rowId xmlns:a16="http://schemas.microsoft.com/office/drawing/2014/main" val="3331152269"/>
                  </a:ext>
                </a:extLst>
              </a:tr>
              <a:tr h="393898">
                <a:tc>
                  <a:txBody>
                    <a:bodyPr/>
                    <a:lstStyle/>
                    <a:p>
                      <a:r>
                        <a:rPr lang="ja-JP" altLang="en-US" sz="1600"/>
                        <a:t>調達期間</a:t>
                      </a:r>
                    </a:p>
                  </a:txBody>
                  <a:tcPr anchor="ctr"/>
                </a:tc>
                <a:tc gridSpan="5">
                  <a:txBody>
                    <a:bodyPr/>
                    <a:lstStyle/>
                    <a:p>
                      <a:pPr algn="ctr"/>
                      <a:r>
                        <a:rPr lang="en-US" altLang="ja-JP" sz="1600" dirty="0"/>
                        <a:t>20</a:t>
                      </a:r>
                      <a:r>
                        <a:rPr lang="ja-JP" altLang="en-US" sz="1600" dirty="0"/>
                        <a:t>年間</a:t>
                      </a:r>
                    </a:p>
                  </a:txBody>
                  <a:tcPr anchor="ct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05"/>
                  </a:ext>
                </a:extLst>
              </a:tr>
            </a:tbl>
          </a:graphicData>
        </a:graphic>
      </p:graphicFrame>
      <p:sp>
        <p:nvSpPr>
          <p:cNvPr id="7" name="テキスト ボックス 6"/>
          <p:cNvSpPr txBox="1"/>
          <p:nvPr/>
        </p:nvSpPr>
        <p:spPr>
          <a:xfrm>
            <a:off x="228557" y="4786299"/>
            <a:ext cx="8426558" cy="1077218"/>
          </a:xfrm>
          <a:prstGeom prst="rect">
            <a:avLst/>
          </a:prstGeom>
          <a:solidFill>
            <a:schemeClr val="bg1"/>
          </a:solidFill>
        </p:spPr>
        <p:txBody>
          <a:bodyPr wrap="square" rtlCol="0">
            <a:spAutoFit/>
          </a:bodyPr>
          <a:lstStyle/>
          <a:p>
            <a:r>
              <a:rPr lang="ja-JP" altLang="en-US" sz="1600" dirty="0">
                <a:latin typeface="HG丸ｺﾞｼｯｸM-PRO" panose="020F0600000000000000" pitchFamily="50" charset="-128"/>
                <a:ea typeface="HG丸ｺﾞｼｯｸM-PRO" panose="020F0600000000000000" pitchFamily="50" charset="-128"/>
              </a:rPr>
              <a:t>陸上風力は、買取単価が低く、採算性が見込めなくなっていますが、洋上風力はまだ単価か高く、大規模開発により採算性が見込めるので、最近では注目されています。ヨーロッパでは大規模な洋上風力発電が開発されていますが、日本近海は気象条件が厳しいので、難易度が高いのも事実です。</a:t>
            </a:r>
          </a:p>
        </p:txBody>
      </p:sp>
    </p:spTree>
    <p:extLst>
      <p:ext uri="{BB962C8B-B14F-4D97-AF65-F5344CB8AC3E}">
        <p14:creationId xmlns:p14="http://schemas.microsoft.com/office/powerpoint/2010/main" val="4088058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up)">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457200" y="152400"/>
            <a:ext cx="8229600" cy="990600"/>
          </a:xfrm>
        </p:spPr>
        <p:txBody>
          <a:bodyPr anchor="ctr"/>
          <a:lstStyle/>
          <a:p>
            <a:r>
              <a:rPr lang="ja-JP" altLang="en-US" dirty="0"/>
              <a:t>２</a:t>
            </a:r>
            <a:r>
              <a:rPr lang="en-US" altLang="ja-JP" dirty="0"/>
              <a:t>.</a:t>
            </a:r>
            <a:r>
              <a:rPr lang="ja-JP" altLang="en-US" dirty="0"/>
              <a:t>固定価格買取制度（ＦＩＴ法）</a:t>
            </a:r>
          </a:p>
        </p:txBody>
      </p:sp>
      <p:sp>
        <p:nvSpPr>
          <p:cNvPr id="2" name="コンテンツ プレースホルダー 1"/>
          <p:cNvSpPr>
            <a:spLocks noGrp="1"/>
          </p:cNvSpPr>
          <p:nvPr>
            <p:ph sz="quarter" idx="1"/>
          </p:nvPr>
        </p:nvSpPr>
        <p:spPr>
          <a:xfrm>
            <a:off x="457200" y="1219200"/>
            <a:ext cx="8229600" cy="4937760"/>
          </a:xfrm>
        </p:spPr>
        <p:txBody>
          <a:bodyPr>
            <a:normAutofit/>
          </a:bodyPr>
          <a:lstStyle/>
          <a:p>
            <a:r>
              <a:rPr lang="en-US" altLang="ja-JP" dirty="0"/>
              <a:t>2023</a:t>
            </a:r>
            <a:r>
              <a:rPr lang="ja-JP" altLang="en-US" dirty="0"/>
              <a:t>年度からの買取価格（</a:t>
            </a:r>
            <a:r>
              <a:rPr lang="en-US" altLang="ja-JP" dirty="0"/>
              <a:t>4</a:t>
            </a:r>
            <a:r>
              <a:rPr lang="ja-JP" altLang="en-US" dirty="0"/>
              <a:t>）　バイオマス発電</a:t>
            </a:r>
          </a:p>
          <a:p>
            <a:endParaRPr lang="ja-JP" altLang="en-US" dirty="0"/>
          </a:p>
        </p:txBody>
      </p:sp>
      <p:sp>
        <p:nvSpPr>
          <p:cNvPr id="7" name="テキスト ボックス 6"/>
          <p:cNvSpPr txBox="1"/>
          <p:nvPr/>
        </p:nvSpPr>
        <p:spPr>
          <a:xfrm>
            <a:off x="107504" y="5016089"/>
            <a:ext cx="8928992" cy="1077218"/>
          </a:xfrm>
          <a:prstGeom prst="rect">
            <a:avLst/>
          </a:prstGeom>
          <a:solidFill>
            <a:schemeClr val="bg1"/>
          </a:solidFill>
        </p:spPr>
        <p:txBody>
          <a:bodyPr wrap="square" rtlCol="0">
            <a:spAutoFit/>
          </a:bodyPr>
          <a:lstStyle/>
          <a:p>
            <a:r>
              <a:rPr lang="ja-JP" altLang="en-US" sz="1600" dirty="0">
                <a:latin typeface="HG丸ｺﾞｼｯｸM-PRO" panose="020F0600000000000000" pitchFamily="50" charset="-128"/>
                <a:ea typeface="HG丸ｺﾞｼｯｸM-PRO" panose="020F0600000000000000" pitchFamily="50" charset="-128"/>
              </a:rPr>
              <a:t>バイオマス発電は、区分が一部変更になり、入札制度が導入されるようになりました。</a:t>
            </a:r>
          </a:p>
          <a:p>
            <a:r>
              <a:rPr lang="ja-JP" altLang="en-US" sz="1600" dirty="0">
                <a:latin typeface="HG丸ｺﾞｼｯｸM-PRO" panose="020F0600000000000000" pitchFamily="50" charset="-128"/>
                <a:ea typeface="HG丸ｺﾞｼｯｸM-PRO" panose="020F0600000000000000" pitchFamily="50" charset="-128"/>
              </a:rPr>
              <a:t>価格から言っても、メタン発酵ガス、間伐材は有利ですが、それ以外のバイオマス発電は単価が低く、採算性に懸念があります。現実的な選択は間伐材ということになりますが、間伐材を継続して供給できるのかが課題となります。</a:t>
            </a:r>
          </a:p>
        </p:txBody>
      </p:sp>
      <p:graphicFrame>
        <p:nvGraphicFramePr>
          <p:cNvPr id="5" name="表 4">
            <a:extLst>
              <a:ext uri="{FF2B5EF4-FFF2-40B4-BE49-F238E27FC236}">
                <a16:creationId xmlns:a16="http://schemas.microsoft.com/office/drawing/2014/main" id="{E0A7A27B-FD7F-CA19-D015-3483998C5DA7}"/>
              </a:ext>
            </a:extLst>
          </p:cNvPr>
          <p:cNvGraphicFramePr>
            <a:graphicFrameLocks noGrp="1"/>
          </p:cNvGraphicFramePr>
          <p:nvPr>
            <p:extLst>
              <p:ext uri="{D42A27DB-BD31-4B8C-83A1-F6EECF244321}">
                <p14:modId xmlns:p14="http://schemas.microsoft.com/office/powerpoint/2010/main" val="2703417068"/>
              </p:ext>
            </p:extLst>
          </p:nvPr>
        </p:nvGraphicFramePr>
        <p:xfrm>
          <a:off x="236204" y="1858718"/>
          <a:ext cx="8450596" cy="2980262"/>
        </p:xfrm>
        <a:graphic>
          <a:graphicData uri="http://schemas.openxmlformats.org/drawingml/2006/table">
            <a:tbl>
              <a:tblPr firstRow="1" bandRow="1">
                <a:tableStyleId>{69CF1AB2-1976-4502-BF36-3FF5EA218861}</a:tableStyleId>
              </a:tblPr>
              <a:tblGrid>
                <a:gridCol w="976166">
                  <a:extLst>
                    <a:ext uri="{9D8B030D-6E8A-4147-A177-3AD203B41FA5}">
                      <a16:colId xmlns:a16="http://schemas.microsoft.com/office/drawing/2014/main" val="3442128956"/>
                    </a:ext>
                  </a:extLst>
                </a:gridCol>
                <a:gridCol w="948277">
                  <a:extLst>
                    <a:ext uri="{9D8B030D-6E8A-4147-A177-3AD203B41FA5}">
                      <a16:colId xmlns:a16="http://schemas.microsoft.com/office/drawing/2014/main" val="983726769"/>
                    </a:ext>
                  </a:extLst>
                </a:gridCol>
                <a:gridCol w="962222">
                  <a:extLst>
                    <a:ext uri="{9D8B030D-6E8A-4147-A177-3AD203B41FA5}">
                      <a16:colId xmlns:a16="http://schemas.microsoft.com/office/drawing/2014/main" val="836238254"/>
                    </a:ext>
                  </a:extLst>
                </a:gridCol>
                <a:gridCol w="1073782">
                  <a:extLst>
                    <a:ext uri="{9D8B030D-6E8A-4147-A177-3AD203B41FA5}">
                      <a16:colId xmlns:a16="http://schemas.microsoft.com/office/drawing/2014/main" val="737949418"/>
                    </a:ext>
                  </a:extLst>
                </a:gridCol>
                <a:gridCol w="1073782">
                  <a:extLst>
                    <a:ext uri="{9D8B030D-6E8A-4147-A177-3AD203B41FA5}">
                      <a16:colId xmlns:a16="http://schemas.microsoft.com/office/drawing/2014/main" val="3407341189"/>
                    </a:ext>
                  </a:extLst>
                </a:gridCol>
                <a:gridCol w="1031948">
                  <a:extLst>
                    <a:ext uri="{9D8B030D-6E8A-4147-A177-3AD203B41FA5}">
                      <a16:colId xmlns:a16="http://schemas.microsoft.com/office/drawing/2014/main" val="3700181162"/>
                    </a:ext>
                  </a:extLst>
                </a:gridCol>
                <a:gridCol w="948277">
                  <a:extLst>
                    <a:ext uri="{9D8B030D-6E8A-4147-A177-3AD203B41FA5}">
                      <a16:colId xmlns:a16="http://schemas.microsoft.com/office/drawing/2014/main" val="371981712"/>
                    </a:ext>
                  </a:extLst>
                </a:gridCol>
                <a:gridCol w="753043">
                  <a:extLst>
                    <a:ext uri="{9D8B030D-6E8A-4147-A177-3AD203B41FA5}">
                      <a16:colId xmlns:a16="http://schemas.microsoft.com/office/drawing/2014/main" val="55661387"/>
                    </a:ext>
                  </a:extLst>
                </a:gridCol>
                <a:gridCol w="683099">
                  <a:extLst>
                    <a:ext uri="{9D8B030D-6E8A-4147-A177-3AD203B41FA5}">
                      <a16:colId xmlns:a16="http://schemas.microsoft.com/office/drawing/2014/main" val="2790559860"/>
                    </a:ext>
                  </a:extLst>
                </a:gridCol>
              </a:tblGrid>
              <a:tr h="860639">
                <a:tc row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400" dirty="0"/>
                        <a:t>出力</a:t>
                      </a:r>
                      <a:r>
                        <a:rPr lang="ja-JP" altLang="en-US" sz="1400" u="none" strike="noStrike" dirty="0">
                          <a:effectLst/>
                        </a:rPr>
                        <a:t>　</a:t>
                      </a:r>
                      <a:endParaRPr lang="ja-JP" altLang="en-US" sz="1400" b="0" i="0" u="none" strike="noStrike" dirty="0">
                        <a:solidFill>
                          <a:srgbClr val="000000"/>
                        </a:solidFill>
                        <a:effectLst/>
                        <a:latin typeface="ＭＳ Ｐゴシック" panose="020B0600070205080204" pitchFamily="50" charset="-128"/>
                        <a:ea typeface="ＭＳ Ｐゴシック" panose="020B0600070205080204" pitchFamily="50" charset="-128"/>
                      </a:endParaRPr>
                    </a:p>
                  </a:txBody>
                  <a:tcPr marL="9525" marR="9525" marT="9525" marB="0" anchor="ctr"/>
                </a:tc>
                <a:tc rowSpan="2">
                  <a:txBody>
                    <a:bodyPr/>
                    <a:lstStyle/>
                    <a:p>
                      <a:pPr algn="ctr" fontAlgn="ctr"/>
                      <a:r>
                        <a:rPr lang="ja-JP" altLang="en-US" sz="1400" u="none" strike="noStrike" dirty="0">
                          <a:effectLst/>
                        </a:rPr>
                        <a:t>メタン</a:t>
                      </a:r>
                      <a:br>
                        <a:rPr lang="ja-JP" altLang="en-US" sz="1400" u="none" strike="noStrike" dirty="0">
                          <a:effectLst/>
                        </a:rPr>
                      </a:br>
                      <a:r>
                        <a:rPr lang="ja-JP" altLang="en-US" sz="1400" u="none" strike="noStrike" dirty="0">
                          <a:effectLst/>
                        </a:rPr>
                        <a:t>発酵ガス</a:t>
                      </a:r>
                      <a:endParaRPr lang="ja-JP" altLang="en-US" sz="1400" b="1" i="0" u="none" strike="noStrike" dirty="0">
                        <a:solidFill>
                          <a:srgbClr val="333333"/>
                        </a:solidFill>
                        <a:effectLst/>
                        <a:latin typeface="ＭＳ Ｐゴシック" panose="020B0600070205080204" pitchFamily="50" charset="-128"/>
                        <a:ea typeface="ＭＳ Ｐゴシック" panose="020B0600070205080204" pitchFamily="50" charset="-128"/>
                      </a:endParaRPr>
                    </a:p>
                  </a:txBody>
                  <a:tcPr marL="9525" marR="9525" marT="9525" marB="0" anchor="ctr"/>
                </a:tc>
                <a:tc gridSpan="2">
                  <a:txBody>
                    <a:bodyPr/>
                    <a:lstStyle/>
                    <a:p>
                      <a:pPr algn="ctr" fontAlgn="ctr"/>
                      <a:r>
                        <a:rPr lang="ja-JP" altLang="en-US" sz="1400" u="none" strike="noStrike" dirty="0">
                          <a:effectLst/>
                        </a:rPr>
                        <a:t>間伐材等由来の</a:t>
                      </a:r>
                      <a:br>
                        <a:rPr lang="ja-JP" altLang="en-US" sz="1400" u="none" strike="noStrike" dirty="0">
                          <a:effectLst/>
                        </a:rPr>
                      </a:br>
                      <a:r>
                        <a:rPr lang="ja-JP" altLang="en-US" sz="1400" u="none" strike="noStrike" dirty="0">
                          <a:effectLst/>
                        </a:rPr>
                        <a:t>木質バイオマス</a:t>
                      </a:r>
                      <a:endParaRPr lang="ja-JP" altLang="en-US" sz="1400" b="1" i="0" u="none" strike="noStrike" dirty="0">
                        <a:solidFill>
                          <a:srgbClr val="333333"/>
                        </a:solidFill>
                        <a:effectLst/>
                        <a:latin typeface="ＭＳ Ｐゴシック" panose="020B0600070205080204" pitchFamily="50" charset="-128"/>
                        <a:ea typeface="ＭＳ Ｐゴシック" panose="020B0600070205080204" pitchFamily="50" charset="-128"/>
                      </a:endParaRPr>
                    </a:p>
                  </a:txBody>
                  <a:tcPr marL="9525" marR="9525" marT="9525" marB="0" anchor="ctr"/>
                </a:tc>
                <a:tc hMerge="1">
                  <a:txBody>
                    <a:bodyPr/>
                    <a:lstStyle/>
                    <a:p>
                      <a:endParaRPr kumimoji="1" lang="ja-JP" altLang="en-US"/>
                    </a:p>
                  </a:txBody>
                  <a:tcPr/>
                </a:tc>
                <a:tc gridSpan="2">
                  <a:txBody>
                    <a:bodyPr/>
                    <a:lstStyle/>
                    <a:p>
                      <a:pPr algn="ctr" fontAlgn="ctr"/>
                      <a:r>
                        <a:rPr lang="ja-JP" altLang="en-US" sz="1400" u="none" strike="noStrike" dirty="0">
                          <a:effectLst/>
                        </a:rPr>
                        <a:t>一般木質バイオマス・農産物の収穫に伴って生じるバイオマス固体燃料</a:t>
                      </a:r>
                      <a:endParaRPr lang="ja-JP" altLang="en-US" sz="1400" b="0" i="0" u="none" strike="noStrike" dirty="0">
                        <a:solidFill>
                          <a:srgbClr val="333333"/>
                        </a:solidFill>
                        <a:effectLst/>
                        <a:latin typeface="ＭＳ Ｐゴシック" panose="020B0600070205080204" pitchFamily="50" charset="-128"/>
                        <a:ea typeface="ＭＳ Ｐゴシック" panose="020B0600070205080204" pitchFamily="50" charset="-128"/>
                      </a:endParaRPr>
                    </a:p>
                  </a:txBody>
                  <a:tcPr marL="9525" marR="9525" marT="9525" marB="0" anchor="ctr"/>
                </a:tc>
                <a:tc hMerge="1">
                  <a:txBody>
                    <a:bodyPr/>
                    <a:lstStyle/>
                    <a:p>
                      <a:endParaRPr kumimoji="1" lang="ja-JP" altLang="en-US"/>
                    </a:p>
                  </a:txBody>
                  <a:tcPr/>
                </a:tc>
                <a:tc rowSpan="2">
                  <a:txBody>
                    <a:bodyPr/>
                    <a:lstStyle/>
                    <a:p>
                      <a:pPr algn="ctr" fontAlgn="ctr"/>
                      <a:r>
                        <a:rPr lang="ja-JP" altLang="en-US" sz="1400" u="none" strike="noStrike" dirty="0">
                          <a:effectLst/>
                        </a:rPr>
                        <a:t>農産物の収穫に伴って生じるバイオマス液体燃料</a:t>
                      </a:r>
                      <a:endParaRPr lang="ja-JP" altLang="en-US" sz="1400" b="0" i="0" u="none" strike="noStrike" dirty="0">
                        <a:solidFill>
                          <a:srgbClr val="333333"/>
                        </a:solidFill>
                        <a:effectLst/>
                        <a:latin typeface="ＭＳ Ｐゴシック" panose="020B0600070205080204" pitchFamily="50" charset="-128"/>
                        <a:ea typeface="ＭＳ Ｐゴシック" panose="020B0600070205080204" pitchFamily="50" charset="-128"/>
                      </a:endParaRPr>
                    </a:p>
                  </a:txBody>
                  <a:tcPr marL="9525" marR="9525" marT="9525" marB="0" anchor="ctr"/>
                </a:tc>
                <a:tc rowSpan="2">
                  <a:txBody>
                    <a:bodyPr/>
                    <a:lstStyle/>
                    <a:p>
                      <a:pPr algn="ctr" fontAlgn="t"/>
                      <a:r>
                        <a:rPr lang="zh-TW" altLang="en-US" sz="1400" u="none" strike="noStrike" dirty="0">
                          <a:effectLst/>
                        </a:rPr>
                        <a:t>建設資材廃棄物</a:t>
                      </a:r>
                      <a:endParaRPr lang="zh-TW" altLang="en-US" sz="1400" b="0" i="0" u="none" strike="noStrike" dirty="0">
                        <a:solidFill>
                          <a:srgbClr val="333333"/>
                        </a:solidFill>
                        <a:effectLst/>
                        <a:latin typeface="ＭＳ Ｐゴシック" panose="020B0600070205080204" pitchFamily="50" charset="-128"/>
                        <a:ea typeface="ＭＳ Ｐゴシック" panose="020B0600070205080204" pitchFamily="50" charset="-128"/>
                      </a:endParaRPr>
                    </a:p>
                  </a:txBody>
                  <a:tcPr marL="9525" marR="9525" marT="9525" marB="0" anchor="ctr"/>
                </a:tc>
                <a:tc rowSpan="2">
                  <a:txBody>
                    <a:bodyPr/>
                    <a:lstStyle/>
                    <a:p>
                      <a:pPr algn="ctr" fontAlgn="t"/>
                      <a:r>
                        <a:rPr lang="ja-JP" altLang="en-US" sz="1400" u="none" strike="noStrike" dirty="0">
                          <a:effectLst/>
                        </a:rPr>
                        <a:t>一般廃棄物その他バイオマス</a:t>
                      </a:r>
                      <a:endParaRPr lang="ja-JP" altLang="en-US" sz="1400" b="0" i="0" u="none" strike="noStrike" dirty="0">
                        <a:solidFill>
                          <a:srgbClr val="333333"/>
                        </a:solidFill>
                        <a:effectLst/>
                        <a:latin typeface="ＭＳ Ｐゴシック" panose="020B0600070205080204" pitchFamily="50" charset="-128"/>
                        <a:ea typeface="ＭＳ Ｐゴシック" panose="020B0600070205080204" pitchFamily="50" charset="-128"/>
                      </a:endParaRPr>
                    </a:p>
                  </a:txBody>
                  <a:tcPr marL="9525" marR="9525" marT="9525" marB="0" anchor="ctr"/>
                </a:tc>
                <a:extLst>
                  <a:ext uri="{0D108BD9-81ED-4DB2-BD59-A6C34878D82A}">
                    <a16:rowId xmlns:a16="http://schemas.microsoft.com/office/drawing/2014/main" val="2905479225"/>
                  </a:ext>
                </a:extLst>
              </a:tr>
              <a:tr h="468503">
                <a:tc vMerge="1">
                  <a:txBody>
                    <a:bodyPr/>
                    <a:lstStyle/>
                    <a:p>
                      <a:endParaRPr kumimoji="1" lang="ja-JP" altLang="en-US"/>
                    </a:p>
                  </a:txBody>
                  <a:tcPr/>
                </a:tc>
                <a:tc vMerge="1">
                  <a:txBody>
                    <a:bodyPr/>
                    <a:lstStyle/>
                    <a:p>
                      <a:endParaRPr kumimoji="1" lang="ja-JP" altLang="en-US"/>
                    </a:p>
                  </a:txBody>
                  <a:tcPr/>
                </a:tc>
                <a:tc>
                  <a:txBody>
                    <a:bodyPr/>
                    <a:lstStyle/>
                    <a:p>
                      <a:pPr algn="ctr" fontAlgn="ctr"/>
                      <a:r>
                        <a:rPr lang="en-US" sz="1400" u="none" strike="noStrike" dirty="0">
                          <a:effectLst/>
                        </a:rPr>
                        <a:t>2MW</a:t>
                      </a:r>
                      <a:r>
                        <a:rPr lang="ja-JP" altLang="en-US" sz="1400" u="none" strike="noStrike" dirty="0">
                          <a:effectLst/>
                        </a:rPr>
                        <a:t>以上</a:t>
                      </a:r>
                      <a:endParaRPr lang="ja-JP" altLang="en-US" sz="1400" b="0" i="0" u="none" strike="noStrike" dirty="0">
                        <a:solidFill>
                          <a:srgbClr val="333333"/>
                        </a:solidFill>
                        <a:effectLst/>
                        <a:latin typeface="ＭＳ Ｐゴシック" panose="020B0600070205080204" pitchFamily="50" charset="-128"/>
                        <a:ea typeface="ＭＳ Ｐゴシック" panose="020B0600070205080204" pitchFamily="50" charset="-128"/>
                      </a:endParaRPr>
                    </a:p>
                  </a:txBody>
                  <a:tcPr marL="9525" marR="9525" marT="9525" marB="0" anchor="ctr"/>
                </a:tc>
                <a:tc>
                  <a:txBody>
                    <a:bodyPr/>
                    <a:lstStyle/>
                    <a:p>
                      <a:pPr algn="ctr" fontAlgn="ctr"/>
                      <a:r>
                        <a:rPr lang="en-US" sz="1400" u="none" strike="noStrike" dirty="0">
                          <a:effectLst/>
                        </a:rPr>
                        <a:t>2MkW</a:t>
                      </a:r>
                      <a:r>
                        <a:rPr lang="ja-JP" altLang="en-US" sz="1400" u="none" strike="noStrike" dirty="0">
                          <a:effectLst/>
                        </a:rPr>
                        <a:t>未満</a:t>
                      </a:r>
                      <a:endParaRPr lang="ja-JP" altLang="en-US" sz="1400" b="0" i="0" u="none" strike="noStrike" dirty="0">
                        <a:solidFill>
                          <a:srgbClr val="333333"/>
                        </a:solidFill>
                        <a:effectLst/>
                        <a:latin typeface="ＭＳ Ｐゴシック" panose="020B0600070205080204" pitchFamily="50" charset="-128"/>
                        <a:ea typeface="ＭＳ Ｐゴシック" panose="020B0600070205080204" pitchFamily="50" charset="-128"/>
                      </a:endParaRPr>
                    </a:p>
                  </a:txBody>
                  <a:tcPr marL="9525" marR="9525" marT="9525" marB="0" anchor="ctr"/>
                </a:tc>
                <a:tc>
                  <a:txBody>
                    <a:bodyPr/>
                    <a:lstStyle/>
                    <a:p>
                      <a:pPr algn="ctr" fontAlgn="ctr"/>
                      <a:r>
                        <a:rPr lang="en-US" sz="1400" u="none" strike="noStrike" dirty="0">
                          <a:effectLst/>
                        </a:rPr>
                        <a:t>10MkW</a:t>
                      </a:r>
                      <a:r>
                        <a:rPr lang="ja-JP" altLang="en-US" sz="1400" u="none" strike="noStrike">
                          <a:effectLst/>
                        </a:rPr>
                        <a:t>以上</a:t>
                      </a:r>
                      <a:endParaRPr lang="ja-JP" altLang="en-US" sz="1400" b="0" i="0" u="none" strike="noStrike">
                        <a:solidFill>
                          <a:srgbClr val="333333"/>
                        </a:solidFill>
                        <a:effectLst/>
                        <a:latin typeface="ＭＳ Ｐゴシック" panose="020B0600070205080204" pitchFamily="50" charset="-128"/>
                        <a:ea typeface="ＭＳ Ｐゴシック" panose="020B0600070205080204" pitchFamily="50" charset="-128"/>
                      </a:endParaRPr>
                    </a:p>
                  </a:txBody>
                  <a:tcPr marL="9525" marR="9525" marT="9525" marB="0" anchor="ctr"/>
                </a:tc>
                <a:tc>
                  <a:txBody>
                    <a:bodyPr/>
                    <a:lstStyle/>
                    <a:p>
                      <a:pPr algn="ctr" fontAlgn="ctr"/>
                      <a:r>
                        <a:rPr lang="en-US" sz="1400" u="none" strike="noStrike" dirty="0">
                          <a:effectLst/>
                        </a:rPr>
                        <a:t>10MkW</a:t>
                      </a:r>
                      <a:r>
                        <a:rPr lang="ja-JP" altLang="en-US" sz="1400" u="none" strike="noStrike">
                          <a:effectLst/>
                        </a:rPr>
                        <a:t>未満</a:t>
                      </a:r>
                      <a:endParaRPr lang="ja-JP" altLang="en-US" sz="1400" b="0" i="0" u="none" strike="noStrike">
                        <a:solidFill>
                          <a:srgbClr val="333333"/>
                        </a:solidFill>
                        <a:effectLst/>
                        <a:latin typeface="ＭＳ Ｐゴシック" panose="020B0600070205080204" pitchFamily="50" charset="-128"/>
                        <a:ea typeface="ＭＳ Ｐゴシック" panose="020B0600070205080204" pitchFamily="50" charset="-128"/>
                      </a:endParaRPr>
                    </a:p>
                  </a:txBody>
                  <a:tcPr marL="9525" marR="9525" marT="9525" marB="0" anchor="ct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2701737816"/>
                  </a:ext>
                </a:extLst>
              </a:tr>
              <a:tr h="412780">
                <a:tc>
                  <a:txBody>
                    <a:bodyPr/>
                    <a:lstStyle/>
                    <a:p>
                      <a:pPr algn="ctr" fontAlgn="ctr"/>
                      <a:r>
                        <a:rPr lang="en-US" altLang="ja-JP" sz="1400" u="none" strike="noStrike" dirty="0">
                          <a:effectLst/>
                        </a:rPr>
                        <a:t>2023</a:t>
                      </a:r>
                      <a:r>
                        <a:rPr lang="ja-JP" altLang="en-US" sz="1400" u="none" strike="noStrike">
                          <a:effectLst/>
                        </a:rPr>
                        <a:t>年度</a:t>
                      </a:r>
                      <a:endParaRPr lang="ja-JP" altLang="en-US" sz="1400" b="0" i="0" u="none" strike="noStrike">
                        <a:solidFill>
                          <a:srgbClr val="333333"/>
                        </a:solidFill>
                        <a:effectLst/>
                        <a:latin typeface="ＭＳ Ｐゴシック" panose="020B0600070205080204" pitchFamily="50" charset="-128"/>
                        <a:ea typeface="ＭＳ Ｐゴシック" panose="020B0600070205080204" pitchFamily="50" charset="-128"/>
                      </a:endParaRPr>
                    </a:p>
                  </a:txBody>
                  <a:tcPr marL="9525" marR="9525" marT="9525" marB="0" anchor="ctr"/>
                </a:tc>
                <a:tc rowSpan="3">
                  <a:txBody>
                    <a:bodyPr/>
                    <a:lstStyle/>
                    <a:p>
                      <a:pPr algn="ctr" fontAlgn="t"/>
                      <a:r>
                        <a:rPr lang="en-US" altLang="ja-JP" sz="1400" u="none" strike="noStrike" dirty="0">
                          <a:effectLst/>
                          <a:latin typeface="+mn-ea"/>
                          <a:ea typeface="+mn-ea"/>
                        </a:rPr>
                        <a:t>35</a:t>
                      </a:r>
                      <a:r>
                        <a:rPr lang="ja-JP" altLang="en-US" sz="1400" u="none" strike="noStrike" dirty="0">
                          <a:effectLst/>
                          <a:latin typeface="+mn-ea"/>
                          <a:ea typeface="+mn-ea"/>
                        </a:rPr>
                        <a:t>円</a:t>
                      </a:r>
                      <a:endParaRPr lang="ja-JP" altLang="en-US" sz="1400" b="0" i="0" u="none" strike="noStrike" dirty="0">
                        <a:solidFill>
                          <a:srgbClr val="333333"/>
                        </a:solidFill>
                        <a:effectLst/>
                        <a:latin typeface="+mn-ea"/>
                        <a:ea typeface="+mn-ea"/>
                      </a:endParaRPr>
                    </a:p>
                  </a:txBody>
                  <a:tcPr marL="9525" marR="9525" marT="9525" marB="0" anchor="ctr"/>
                </a:tc>
                <a:tc rowSpan="3">
                  <a:txBody>
                    <a:bodyPr/>
                    <a:lstStyle/>
                    <a:p>
                      <a:pPr algn="ctr" fontAlgn="t"/>
                      <a:r>
                        <a:rPr lang="en-US" altLang="ja-JP" sz="1400" u="none" strike="noStrike" dirty="0">
                          <a:effectLst/>
                          <a:latin typeface="+mn-ea"/>
                          <a:ea typeface="+mn-ea"/>
                        </a:rPr>
                        <a:t>32</a:t>
                      </a:r>
                      <a:r>
                        <a:rPr lang="ja-JP" altLang="en-US" sz="1400" u="none" strike="noStrike" dirty="0">
                          <a:effectLst/>
                          <a:latin typeface="+mn-ea"/>
                          <a:ea typeface="+mn-ea"/>
                        </a:rPr>
                        <a:t>円</a:t>
                      </a:r>
                      <a:endParaRPr lang="ja-JP" altLang="en-US" sz="1400" b="0" i="0" u="none" strike="noStrike" dirty="0">
                        <a:solidFill>
                          <a:srgbClr val="333333"/>
                        </a:solidFill>
                        <a:effectLst/>
                        <a:latin typeface="+mn-ea"/>
                        <a:ea typeface="+mn-ea"/>
                      </a:endParaRPr>
                    </a:p>
                  </a:txBody>
                  <a:tcPr marL="9525" marR="9525" marT="9525" marB="0" anchor="ctr"/>
                </a:tc>
                <a:tc rowSpan="3">
                  <a:txBody>
                    <a:bodyPr/>
                    <a:lstStyle/>
                    <a:p>
                      <a:pPr algn="ctr" fontAlgn="t"/>
                      <a:r>
                        <a:rPr lang="en-US" altLang="ja-JP" sz="1400" u="none" strike="noStrike" dirty="0">
                          <a:effectLst/>
                          <a:latin typeface="+mn-ea"/>
                          <a:ea typeface="+mn-ea"/>
                        </a:rPr>
                        <a:t>40</a:t>
                      </a:r>
                      <a:r>
                        <a:rPr lang="ja-JP" altLang="en-US" sz="1400" u="none" strike="noStrike" dirty="0">
                          <a:effectLst/>
                          <a:latin typeface="+mn-ea"/>
                          <a:ea typeface="+mn-ea"/>
                        </a:rPr>
                        <a:t>円</a:t>
                      </a:r>
                      <a:endParaRPr lang="ja-JP" altLang="en-US" sz="1400" b="0" i="0" u="none" strike="noStrike" dirty="0">
                        <a:solidFill>
                          <a:srgbClr val="333333"/>
                        </a:solidFill>
                        <a:effectLst/>
                        <a:latin typeface="+mn-ea"/>
                        <a:ea typeface="+mn-ea"/>
                      </a:endParaRPr>
                    </a:p>
                  </a:txBody>
                  <a:tcPr marL="9525" marR="9525" marT="9525" marB="0" anchor="ctr"/>
                </a:tc>
                <a:tc rowSpan="3">
                  <a:txBody>
                    <a:bodyPr/>
                    <a:lstStyle/>
                    <a:p>
                      <a:pPr algn="ctr" fontAlgn="t"/>
                      <a:r>
                        <a:rPr lang="ja-JP" altLang="en-US" sz="1400" u="none" strike="noStrike" dirty="0">
                          <a:effectLst/>
                          <a:latin typeface="+mn-ea"/>
                          <a:ea typeface="+mn-ea"/>
                        </a:rPr>
                        <a:t>入札</a:t>
                      </a:r>
                      <a:endParaRPr lang="ja-JP" altLang="en-US" sz="1400" b="0" i="0" u="none" strike="noStrike" dirty="0">
                        <a:solidFill>
                          <a:srgbClr val="333333"/>
                        </a:solidFill>
                        <a:effectLst/>
                        <a:latin typeface="+mn-ea"/>
                        <a:ea typeface="+mn-ea"/>
                      </a:endParaRPr>
                    </a:p>
                  </a:txBody>
                  <a:tcPr marL="9525" marR="9525" marT="9525" marB="0" anchor="ctr"/>
                </a:tc>
                <a:tc rowSpan="3">
                  <a:txBody>
                    <a:bodyPr/>
                    <a:lstStyle/>
                    <a:p>
                      <a:pPr algn="ctr" fontAlgn="t"/>
                      <a:r>
                        <a:rPr lang="en-US" altLang="ja-JP" sz="1400" u="none" strike="noStrike" dirty="0">
                          <a:effectLst/>
                          <a:latin typeface="+mn-ea"/>
                          <a:ea typeface="+mn-ea"/>
                        </a:rPr>
                        <a:t>24</a:t>
                      </a:r>
                      <a:r>
                        <a:rPr lang="ja-JP" altLang="en-US" sz="1400" u="none" strike="noStrike" dirty="0">
                          <a:effectLst/>
                          <a:latin typeface="+mn-ea"/>
                          <a:ea typeface="+mn-ea"/>
                        </a:rPr>
                        <a:t>円</a:t>
                      </a:r>
                      <a:endParaRPr lang="ja-JP" altLang="en-US" sz="1400" b="0" i="0" u="none" strike="noStrike" dirty="0">
                        <a:solidFill>
                          <a:srgbClr val="333333"/>
                        </a:solidFill>
                        <a:effectLst/>
                        <a:latin typeface="+mn-ea"/>
                        <a:ea typeface="+mn-ea"/>
                      </a:endParaRPr>
                    </a:p>
                  </a:txBody>
                  <a:tcPr marL="9525" marR="9525" marT="9525" marB="0" anchor="ctr"/>
                </a:tc>
                <a:tc rowSpan="3">
                  <a:txBody>
                    <a:bodyPr/>
                    <a:lstStyle/>
                    <a:p>
                      <a:pPr algn="ctr" fontAlgn="t"/>
                      <a:r>
                        <a:rPr lang="ja-JP" altLang="en-US" sz="1400" u="none" strike="noStrike" dirty="0">
                          <a:effectLst/>
                          <a:latin typeface="+mn-ea"/>
                          <a:ea typeface="+mn-ea"/>
                        </a:rPr>
                        <a:t>入札</a:t>
                      </a:r>
                      <a:endParaRPr lang="ja-JP" altLang="en-US" sz="1400" b="0" i="0" u="none" strike="noStrike" dirty="0">
                        <a:solidFill>
                          <a:srgbClr val="333333"/>
                        </a:solidFill>
                        <a:effectLst/>
                        <a:latin typeface="+mn-ea"/>
                        <a:ea typeface="+mn-ea"/>
                      </a:endParaRPr>
                    </a:p>
                  </a:txBody>
                  <a:tcPr marL="9525" marR="9525" marT="9525" marB="0" anchor="ctr"/>
                </a:tc>
                <a:tc rowSpan="3">
                  <a:txBody>
                    <a:bodyPr/>
                    <a:lstStyle/>
                    <a:p>
                      <a:pPr algn="ctr" fontAlgn="t"/>
                      <a:r>
                        <a:rPr lang="en-US" altLang="ja-JP" sz="1400" u="none" strike="noStrike" dirty="0">
                          <a:effectLst/>
                          <a:latin typeface="+mn-ea"/>
                          <a:ea typeface="+mn-ea"/>
                        </a:rPr>
                        <a:t>13</a:t>
                      </a:r>
                      <a:r>
                        <a:rPr lang="ja-JP" altLang="en-US" sz="1400" u="none" strike="noStrike" dirty="0">
                          <a:effectLst/>
                          <a:latin typeface="+mn-ea"/>
                          <a:ea typeface="+mn-ea"/>
                        </a:rPr>
                        <a:t>円</a:t>
                      </a:r>
                      <a:endParaRPr lang="ja-JP" altLang="en-US" sz="1400" b="0" i="0" u="none" strike="noStrike" dirty="0">
                        <a:solidFill>
                          <a:srgbClr val="333333"/>
                        </a:solidFill>
                        <a:effectLst/>
                        <a:latin typeface="+mn-ea"/>
                        <a:ea typeface="+mn-ea"/>
                      </a:endParaRPr>
                    </a:p>
                  </a:txBody>
                  <a:tcPr marL="9525" marR="9525" marT="9525" marB="0" anchor="ctr"/>
                </a:tc>
                <a:tc rowSpan="3">
                  <a:txBody>
                    <a:bodyPr/>
                    <a:lstStyle/>
                    <a:p>
                      <a:pPr algn="ctr" fontAlgn="t"/>
                      <a:r>
                        <a:rPr lang="en-US" altLang="ja-JP" sz="1400" u="none" strike="noStrike" dirty="0">
                          <a:effectLst/>
                          <a:latin typeface="+mn-ea"/>
                          <a:ea typeface="+mn-ea"/>
                        </a:rPr>
                        <a:t>17</a:t>
                      </a:r>
                      <a:r>
                        <a:rPr lang="ja-JP" altLang="en-US" sz="1400" u="none" strike="noStrike" dirty="0">
                          <a:effectLst/>
                          <a:latin typeface="+mn-ea"/>
                          <a:ea typeface="+mn-ea"/>
                        </a:rPr>
                        <a:t>円</a:t>
                      </a:r>
                      <a:endParaRPr lang="ja-JP" altLang="en-US" sz="1400" b="0" i="0" u="none" strike="noStrike" dirty="0">
                        <a:solidFill>
                          <a:srgbClr val="333333"/>
                        </a:solidFill>
                        <a:effectLst/>
                        <a:latin typeface="+mn-ea"/>
                        <a:ea typeface="+mn-ea"/>
                      </a:endParaRPr>
                    </a:p>
                  </a:txBody>
                  <a:tcPr marL="9525" marR="9525" marT="9525" marB="0" anchor="ctr"/>
                </a:tc>
                <a:extLst>
                  <a:ext uri="{0D108BD9-81ED-4DB2-BD59-A6C34878D82A}">
                    <a16:rowId xmlns:a16="http://schemas.microsoft.com/office/drawing/2014/main" val="4163677851"/>
                  </a:ext>
                </a:extLst>
              </a:tr>
              <a:tr h="412780">
                <a:tc>
                  <a:txBody>
                    <a:bodyPr/>
                    <a:lstStyle/>
                    <a:p>
                      <a:pPr algn="ctr" fontAlgn="ctr"/>
                      <a:r>
                        <a:rPr lang="en-US" altLang="ja-JP" sz="1400" u="none" strike="noStrike" dirty="0">
                          <a:effectLst/>
                        </a:rPr>
                        <a:t>2024</a:t>
                      </a:r>
                      <a:r>
                        <a:rPr lang="ja-JP" altLang="en-US" sz="1400" u="none" strike="noStrike">
                          <a:effectLst/>
                        </a:rPr>
                        <a:t>年度</a:t>
                      </a:r>
                      <a:endParaRPr lang="ja-JP" altLang="en-US" sz="1400" b="0" i="0" u="none" strike="noStrike">
                        <a:solidFill>
                          <a:srgbClr val="333333"/>
                        </a:solidFill>
                        <a:effectLst/>
                        <a:latin typeface="ＭＳ Ｐゴシック" panose="020B0600070205080204" pitchFamily="50" charset="-128"/>
                        <a:ea typeface="ＭＳ Ｐゴシック" panose="020B0600070205080204" pitchFamily="50" charset="-128"/>
                      </a:endParaRPr>
                    </a:p>
                  </a:txBody>
                  <a:tcPr marL="9525" marR="9525" marT="9525" marB="0" anchor="ct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3692789207"/>
                  </a:ext>
                </a:extLst>
              </a:tr>
              <a:tr h="412780">
                <a:tc>
                  <a:txBody>
                    <a:bodyPr/>
                    <a:lstStyle/>
                    <a:p>
                      <a:pPr algn="ctr" fontAlgn="ctr"/>
                      <a:r>
                        <a:rPr lang="en-US" altLang="ja-JP" sz="1400" u="none" strike="noStrike" dirty="0">
                          <a:effectLst/>
                        </a:rPr>
                        <a:t>2025</a:t>
                      </a:r>
                      <a:r>
                        <a:rPr lang="ja-JP" altLang="en-US" sz="1400" u="none" strike="noStrike">
                          <a:effectLst/>
                        </a:rPr>
                        <a:t>年度</a:t>
                      </a:r>
                      <a:endParaRPr lang="ja-JP" altLang="en-US" sz="1400" b="0" i="0" u="none" strike="noStrike">
                        <a:solidFill>
                          <a:srgbClr val="333333"/>
                        </a:solidFill>
                        <a:effectLst/>
                        <a:latin typeface="ＭＳ Ｐゴシック" panose="020B0600070205080204" pitchFamily="50" charset="-128"/>
                        <a:ea typeface="ＭＳ Ｐゴシック" panose="020B0600070205080204" pitchFamily="50" charset="-128"/>
                      </a:endParaRPr>
                    </a:p>
                  </a:txBody>
                  <a:tcPr marL="9525" marR="9525" marT="9525" marB="0" anchor="ct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424481858"/>
                  </a:ext>
                </a:extLst>
              </a:tr>
              <a:tr h="412780">
                <a:tc>
                  <a:txBody>
                    <a:bodyPr/>
                    <a:lstStyle/>
                    <a:p>
                      <a:pPr algn="ctr" fontAlgn="ctr"/>
                      <a:r>
                        <a:rPr lang="ja-JP" altLang="en-US" sz="1400" u="none" strike="noStrike" dirty="0">
                          <a:effectLst/>
                        </a:rPr>
                        <a:t>調達期間</a:t>
                      </a:r>
                      <a:endParaRPr lang="en-US" altLang="ja-JP" sz="1400" b="0" i="0" u="none" strike="noStrike" dirty="0">
                        <a:solidFill>
                          <a:srgbClr val="333333"/>
                        </a:solidFill>
                        <a:effectLst/>
                        <a:latin typeface="ＭＳ Ｐゴシック" panose="020B0600070205080204" pitchFamily="50" charset="-128"/>
                        <a:ea typeface="ＭＳ Ｐゴシック" panose="020B0600070205080204" pitchFamily="50" charset="-128"/>
                      </a:endParaRPr>
                    </a:p>
                  </a:txBody>
                  <a:tcPr marL="9525" marR="9525" marT="9525" marB="0" anchor="ctr"/>
                </a:tc>
                <a:tc gridSpan="8">
                  <a:txBody>
                    <a:bodyPr/>
                    <a:lstStyle/>
                    <a:p>
                      <a:pPr algn="ctr" fontAlgn="t"/>
                      <a:r>
                        <a:rPr lang="en-US" altLang="ja-JP" sz="1400" u="none" strike="noStrike" dirty="0">
                          <a:effectLst/>
                          <a:latin typeface="+mn-ea"/>
                          <a:ea typeface="+mn-ea"/>
                        </a:rPr>
                        <a:t>20</a:t>
                      </a:r>
                      <a:r>
                        <a:rPr lang="ja-JP" altLang="en-US" sz="1400" u="none" strike="noStrike" dirty="0">
                          <a:effectLst/>
                          <a:latin typeface="+mn-ea"/>
                          <a:ea typeface="+mn-ea"/>
                        </a:rPr>
                        <a:t>年間</a:t>
                      </a:r>
                      <a:endParaRPr lang="ja-JP" altLang="en-US" sz="1400" b="0" i="0" u="none" strike="noStrike" dirty="0">
                        <a:solidFill>
                          <a:srgbClr val="333333"/>
                        </a:solidFill>
                        <a:effectLst/>
                        <a:latin typeface="+mn-ea"/>
                        <a:ea typeface="+mn-ea"/>
                      </a:endParaRPr>
                    </a:p>
                  </a:txBody>
                  <a:tcPr marL="9525" marR="9525" marT="9525" marB="0" anchor="ct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035134607"/>
                  </a:ext>
                </a:extLst>
              </a:tr>
            </a:tbl>
          </a:graphicData>
        </a:graphic>
      </p:graphicFrame>
    </p:spTree>
    <p:extLst>
      <p:ext uri="{BB962C8B-B14F-4D97-AF65-F5344CB8AC3E}">
        <p14:creationId xmlns:p14="http://schemas.microsoft.com/office/powerpoint/2010/main" val="682987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up)">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タイトル 2"/>
          <p:cNvSpPr>
            <a:spLocks noGrp="1"/>
          </p:cNvSpPr>
          <p:nvPr>
            <p:ph type="title"/>
          </p:nvPr>
        </p:nvSpPr>
        <p:spPr>
          <a:xfrm>
            <a:off x="457200" y="152400"/>
            <a:ext cx="8229600" cy="990600"/>
          </a:xfrm>
        </p:spPr>
        <p:txBody>
          <a:bodyPr anchor="ctr"/>
          <a:lstStyle/>
          <a:p>
            <a:r>
              <a:rPr lang="en-US" altLang="ja-JP" dirty="0"/>
              <a:t>3. FIP</a:t>
            </a:r>
            <a:r>
              <a:rPr lang="ja-JP" altLang="en-US" dirty="0"/>
              <a:t>制度とは</a:t>
            </a:r>
            <a:endParaRPr lang="ja-JP" altLang="en-US" sz="1800" dirty="0"/>
          </a:p>
        </p:txBody>
      </p:sp>
      <p:sp>
        <p:nvSpPr>
          <p:cNvPr id="2" name="コンテンツ プレースホルダー 1"/>
          <p:cNvSpPr>
            <a:spLocks noGrp="1"/>
          </p:cNvSpPr>
          <p:nvPr>
            <p:ph sz="quarter" idx="1"/>
          </p:nvPr>
        </p:nvSpPr>
        <p:spPr>
          <a:xfrm>
            <a:off x="457200" y="1219200"/>
            <a:ext cx="8229600" cy="4937760"/>
          </a:xfrm>
        </p:spPr>
        <p:txBody>
          <a:bodyPr>
            <a:normAutofit/>
          </a:bodyPr>
          <a:lstStyle/>
          <a:p>
            <a:r>
              <a:rPr lang="en-US" altLang="ja-JP" dirty="0"/>
              <a:t>FIP</a:t>
            </a:r>
            <a:r>
              <a:rPr lang="ja-JP" altLang="en-US" dirty="0"/>
              <a:t>制度の概要</a:t>
            </a:r>
          </a:p>
          <a:p>
            <a:endParaRPr lang="ja-JP" altLang="en-US" dirty="0"/>
          </a:p>
        </p:txBody>
      </p:sp>
      <p:sp>
        <p:nvSpPr>
          <p:cNvPr id="4" name="正方形/長方形 3"/>
          <p:cNvSpPr/>
          <p:nvPr/>
        </p:nvSpPr>
        <p:spPr>
          <a:xfrm>
            <a:off x="289618" y="1869664"/>
            <a:ext cx="8784976" cy="1323439"/>
          </a:xfrm>
          <a:prstGeom prst="rect">
            <a:avLst/>
          </a:prstGeom>
        </p:spPr>
        <p:txBody>
          <a:bodyPr wrap="square">
            <a:spAutoFit/>
          </a:bodyPr>
          <a:lstStyle/>
          <a:p>
            <a:r>
              <a:rPr lang="en-US" altLang="ja-JP" sz="1600" dirty="0">
                <a:latin typeface="HG丸ｺﾞｼｯｸM-PRO" panose="020F0600000000000000" pitchFamily="50" charset="-128"/>
                <a:ea typeface="HG丸ｺﾞｼｯｸM-PRO" panose="020F0600000000000000" pitchFamily="50" charset="-128"/>
              </a:rPr>
              <a:t>FIP</a:t>
            </a:r>
            <a:r>
              <a:rPr lang="ja-JP" altLang="en-US" sz="1600" dirty="0">
                <a:latin typeface="HG丸ｺﾞｼｯｸM-PRO" panose="020F0600000000000000" pitchFamily="50" charset="-128"/>
                <a:ea typeface="HG丸ｺﾞｼｯｸM-PRO" panose="020F0600000000000000" pitchFamily="50" charset="-128"/>
              </a:rPr>
              <a:t>制度とは「フィードインプレミアム（</a:t>
            </a:r>
            <a:r>
              <a:rPr lang="en-US" altLang="ja-JP" sz="1600" dirty="0">
                <a:latin typeface="HG丸ｺﾞｼｯｸM-PRO" panose="020F0600000000000000" pitchFamily="50" charset="-128"/>
                <a:ea typeface="HG丸ｺﾞｼｯｸM-PRO" panose="020F0600000000000000" pitchFamily="50" charset="-128"/>
              </a:rPr>
              <a:t>Feed-in Premium</a:t>
            </a:r>
            <a:r>
              <a:rPr lang="ja-JP" altLang="en-US" sz="1600" dirty="0">
                <a:latin typeface="HG丸ｺﾞｼｯｸM-PRO" panose="020F0600000000000000" pitchFamily="50" charset="-128"/>
                <a:ea typeface="HG丸ｺﾞｼｯｸM-PRO" panose="020F0600000000000000" pitchFamily="50" charset="-128"/>
              </a:rPr>
              <a:t>）」の略称で、再エネの導入が進む欧州などでは、すでに取り入れられている制度です。</a:t>
            </a:r>
            <a:endParaRPr lang="en-US" altLang="ja-JP" sz="1600" dirty="0">
              <a:latin typeface="HG丸ｺﾞｼｯｸM-PRO" panose="020F0600000000000000" pitchFamily="50" charset="-128"/>
              <a:ea typeface="HG丸ｺﾞｼｯｸM-PRO" panose="020F0600000000000000" pitchFamily="50" charset="-128"/>
            </a:endParaRPr>
          </a:p>
          <a:p>
            <a:r>
              <a:rPr lang="ja-JP" altLang="en-US" sz="1600" dirty="0">
                <a:latin typeface="HG丸ｺﾞｼｯｸM-PRO" panose="020F0600000000000000" pitchFamily="50" charset="-128"/>
                <a:ea typeface="HG丸ｺﾞｼｯｸM-PRO" panose="020F0600000000000000" pitchFamily="50" charset="-128"/>
              </a:rPr>
              <a:t>この制度では、</a:t>
            </a:r>
            <a:r>
              <a:rPr lang="en-US" altLang="ja-JP" sz="1600" dirty="0">
                <a:latin typeface="HG丸ｺﾞｼｯｸM-PRO" panose="020F0600000000000000" pitchFamily="50" charset="-128"/>
                <a:ea typeface="HG丸ｺﾞｼｯｸM-PRO" panose="020F0600000000000000" pitchFamily="50" charset="-128"/>
              </a:rPr>
              <a:t>FIT</a:t>
            </a:r>
            <a:r>
              <a:rPr lang="ja-JP" altLang="en-US" sz="1600" dirty="0">
                <a:latin typeface="HG丸ｺﾞｼｯｸM-PRO" panose="020F0600000000000000" pitchFamily="50" charset="-128"/>
                <a:ea typeface="HG丸ｺﾞｼｯｸM-PRO" panose="020F0600000000000000" pitchFamily="50" charset="-128"/>
              </a:rPr>
              <a:t>制度のように固定価格で買い取るのではなく、再エネ発電事業者が卸市場などで売電したとき、その売電価格に対して一定のプレミアム（補助額）を上乗せすることで再エネ導入を促進します。</a:t>
            </a:r>
          </a:p>
        </p:txBody>
      </p:sp>
      <p:pic>
        <p:nvPicPr>
          <p:cNvPr id="9218" name="Picture 2" descr="FIT制度とFIP制度のしくみをそれぞれグラフで示しています。">
            <a:extLst>
              <a:ext uri="{FF2B5EF4-FFF2-40B4-BE49-F238E27FC236}">
                <a16:creationId xmlns:a16="http://schemas.microsoft.com/office/drawing/2014/main" id="{C65E2788-BB59-1E52-13D6-E83E662190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62" y="3434581"/>
            <a:ext cx="9144000" cy="24622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088832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Effect transition="in" filter="wipe(up)">
                                      <p:cBhvr>
                                        <p:cTn id="19" dur="500"/>
                                        <p:tgtEl>
                                          <p:spTgt spid="4">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4">
                                            <p:txEl>
                                              <p:pRg st="1" end="1"/>
                                            </p:txEl>
                                          </p:spTgt>
                                        </p:tgtEl>
                                        <p:attrNameLst>
                                          <p:attrName>style.visibility</p:attrName>
                                        </p:attrNameLst>
                                      </p:cBhvr>
                                      <p:to>
                                        <p:strVal val="visible"/>
                                      </p:to>
                                    </p:set>
                                    <p:animEffect transition="in" filter="wipe(up)">
                                      <p:cBhvr>
                                        <p:cTn id="24" dur="500"/>
                                        <p:tgtEl>
                                          <p:spTgt spid="4">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9218"/>
                                        </p:tgtEl>
                                        <p:attrNameLst>
                                          <p:attrName>style.visibility</p:attrName>
                                        </p:attrNameLst>
                                      </p:cBhvr>
                                      <p:to>
                                        <p:strVal val="visible"/>
                                      </p:to>
                                    </p:set>
                                    <p:animEffect transition="in" filter="fade">
                                      <p:cBhvr>
                                        <p:cTn id="29" dur="1000"/>
                                        <p:tgtEl>
                                          <p:spTgt spid="9218"/>
                                        </p:tgtEl>
                                      </p:cBhvr>
                                    </p:animEffect>
                                    <p:anim calcmode="lin" valueType="num">
                                      <p:cBhvr>
                                        <p:cTn id="30" dur="1000" fill="hold"/>
                                        <p:tgtEl>
                                          <p:spTgt spid="9218"/>
                                        </p:tgtEl>
                                        <p:attrNameLst>
                                          <p:attrName>ppt_x</p:attrName>
                                        </p:attrNameLst>
                                      </p:cBhvr>
                                      <p:tavLst>
                                        <p:tav tm="0">
                                          <p:val>
                                            <p:strVal val="#ppt_x"/>
                                          </p:val>
                                        </p:tav>
                                        <p:tav tm="100000">
                                          <p:val>
                                            <p:strVal val="#ppt_x"/>
                                          </p:val>
                                        </p:tav>
                                      </p:tavLst>
                                    </p:anim>
                                    <p:anim calcmode="lin" valueType="num">
                                      <p:cBhvr>
                                        <p:cTn id="31" dur="1000" fill="hold"/>
                                        <p:tgtEl>
                                          <p:spTgt spid="92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4"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42" name="Picture 2" descr="基準価格、参照価格とプレミアム単価の関係を図であらわしています。参照価格は1か月ごとに更新されるため、それにともなってプレミアム単価も変動しています。">
            <a:extLst>
              <a:ext uri="{FF2B5EF4-FFF2-40B4-BE49-F238E27FC236}">
                <a16:creationId xmlns:a16="http://schemas.microsoft.com/office/drawing/2014/main" id="{DBF37361-80CD-B9E8-CCBD-2DFEC5650E37}"/>
              </a:ext>
            </a:extLst>
          </p:cNvPr>
          <p:cNvPicPr>
            <a:picLocks noChangeAspect="1" noChangeArrowheads="1"/>
          </p:cNvPicPr>
          <p:nvPr/>
        </p:nvPicPr>
        <p:blipFill>
          <a:blip r:embed="rId3"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4355976" y="3878193"/>
            <a:ext cx="5007409" cy="2907948"/>
          </a:xfrm>
          <a:prstGeom prst="rect">
            <a:avLst/>
          </a:prstGeom>
          <a:noFill/>
          <a:extLst>
            <a:ext uri="{909E8E84-426E-40DD-AFC4-6F175D3DCCD1}">
              <a14:hiddenFill xmlns:a14="http://schemas.microsoft.com/office/drawing/2010/main">
                <a:solidFill>
                  <a:srgbClr val="FFFFFF"/>
                </a:solidFill>
              </a14:hiddenFill>
            </a:ext>
          </a:extLst>
        </p:spPr>
      </p:pic>
      <p:sp>
        <p:nvSpPr>
          <p:cNvPr id="3" name="タイトル 2"/>
          <p:cNvSpPr>
            <a:spLocks noGrp="1"/>
          </p:cNvSpPr>
          <p:nvPr>
            <p:ph type="title"/>
          </p:nvPr>
        </p:nvSpPr>
        <p:spPr>
          <a:xfrm>
            <a:off x="457200" y="152400"/>
            <a:ext cx="8229600" cy="990600"/>
          </a:xfrm>
        </p:spPr>
        <p:txBody>
          <a:bodyPr anchor="ctr">
            <a:normAutofit/>
          </a:bodyPr>
          <a:lstStyle/>
          <a:p>
            <a:r>
              <a:rPr lang="en-US" altLang="ja-JP" dirty="0"/>
              <a:t>3. FIP</a:t>
            </a:r>
            <a:r>
              <a:rPr lang="ja-JP" altLang="en-US" dirty="0"/>
              <a:t>制度とは</a:t>
            </a:r>
          </a:p>
        </p:txBody>
      </p:sp>
      <p:sp>
        <p:nvSpPr>
          <p:cNvPr id="2" name="コンテンツ プレースホルダー 1"/>
          <p:cNvSpPr>
            <a:spLocks noGrp="1"/>
          </p:cNvSpPr>
          <p:nvPr>
            <p:ph sz="quarter" idx="1"/>
          </p:nvPr>
        </p:nvSpPr>
        <p:spPr>
          <a:xfrm>
            <a:off x="457200" y="1219200"/>
            <a:ext cx="8229600" cy="4937760"/>
          </a:xfrm>
        </p:spPr>
        <p:txBody>
          <a:bodyPr>
            <a:normAutofit/>
          </a:bodyPr>
          <a:lstStyle/>
          <a:p>
            <a:r>
              <a:rPr lang="ja-JP" altLang="en-US" dirty="0"/>
              <a:t>売電価格に「プレミアム」を上乗せする</a:t>
            </a:r>
            <a:r>
              <a:rPr lang="en-US" altLang="ja-JP" dirty="0"/>
              <a:t>FIP</a:t>
            </a:r>
            <a:r>
              <a:rPr lang="ja-JP" altLang="en-US" dirty="0"/>
              <a:t>制度</a:t>
            </a:r>
          </a:p>
          <a:p>
            <a:endParaRPr lang="ja-JP" altLang="en-US" dirty="0"/>
          </a:p>
          <a:p>
            <a:endParaRPr lang="ja-JP" altLang="en-US" dirty="0"/>
          </a:p>
        </p:txBody>
      </p:sp>
      <p:sp>
        <p:nvSpPr>
          <p:cNvPr id="4" name="正方形/長方形 3"/>
          <p:cNvSpPr/>
          <p:nvPr/>
        </p:nvSpPr>
        <p:spPr>
          <a:xfrm>
            <a:off x="244736" y="1772816"/>
            <a:ext cx="8791760" cy="2308324"/>
          </a:xfrm>
          <a:prstGeom prst="rect">
            <a:avLst/>
          </a:prstGeom>
        </p:spPr>
        <p:txBody>
          <a:bodyPr wrap="square">
            <a:spAutoFit/>
          </a:bodyPr>
          <a:lstStyle/>
          <a:p>
            <a:pPr algn="just"/>
            <a:r>
              <a:rPr lang="en-US" altLang="ja-JP" sz="1600" dirty="0">
                <a:latin typeface="HG丸ｺﾞｼｯｸM-PRO" panose="020F0600000000000000" pitchFamily="50" charset="-128"/>
                <a:ea typeface="HG丸ｺﾞｼｯｸM-PRO" panose="020F0600000000000000" pitchFamily="50" charset="-128"/>
              </a:rPr>
              <a:t>FIP</a:t>
            </a:r>
            <a:r>
              <a:rPr lang="ja-JP" altLang="en-US" sz="1600" dirty="0">
                <a:latin typeface="HG丸ｺﾞｼｯｸM-PRO" panose="020F0600000000000000" pitchFamily="50" charset="-128"/>
                <a:ea typeface="HG丸ｺﾞｼｯｸM-PRO" panose="020F0600000000000000" pitchFamily="50" charset="-128"/>
              </a:rPr>
              <a:t>制度のしくみを説明しましょう。現行の</a:t>
            </a:r>
            <a:r>
              <a:rPr lang="en-US" altLang="ja-JP" sz="1600" dirty="0">
                <a:latin typeface="HG丸ｺﾞｼｯｸM-PRO" panose="020F0600000000000000" pitchFamily="50" charset="-128"/>
                <a:ea typeface="HG丸ｺﾞｼｯｸM-PRO" panose="020F0600000000000000" pitchFamily="50" charset="-128"/>
              </a:rPr>
              <a:t>FIT</a:t>
            </a:r>
            <a:r>
              <a:rPr lang="ja-JP" altLang="en-US" sz="1600" dirty="0">
                <a:latin typeface="HG丸ｺﾞｼｯｸM-PRO" panose="020F0600000000000000" pitchFamily="50" charset="-128"/>
                <a:ea typeface="HG丸ｺﾞｼｯｸM-PRO" panose="020F0600000000000000" pitchFamily="50" charset="-128"/>
              </a:rPr>
              <a:t>制度では、電力会社が再エネ電気を買い取る際の</a:t>
            </a:r>
            <a:r>
              <a:rPr lang="en-US" altLang="ja-JP" sz="1600" dirty="0">
                <a:latin typeface="HG丸ｺﾞｼｯｸM-PRO" panose="020F0600000000000000" pitchFamily="50" charset="-128"/>
                <a:ea typeface="HG丸ｺﾞｼｯｸM-PRO" panose="020F0600000000000000" pitchFamily="50" charset="-128"/>
              </a:rPr>
              <a:t>1kWh</a:t>
            </a:r>
            <a:r>
              <a:rPr lang="ja-JP" altLang="en-US" sz="1600" dirty="0">
                <a:latin typeface="HG丸ｺﾞｼｯｸM-PRO" panose="020F0600000000000000" pitchFamily="50" charset="-128"/>
                <a:ea typeface="HG丸ｺﾞｼｯｸM-PRO" panose="020F0600000000000000" pitchFamily="50" charset="-128"/>
              </a:rPr>
              <a:t>あたりの単価（調達価格）がさだめられていますが、これと同じように、</a:t>
            </a:r>
            <a:r>
              <a:rPr lang="en-US" altLang="ja-JP" sz="1600" dirty="0">
                <a:latin typeface="HG丸ｺﾞｼｯｸM-PRO" panose="020F0600000000000000" pitchFamily="50" charset="-128"/>
                <a:ea typeface="HG丸ｺﾞｼｯｸM-PRO" panose="020F0600000000000000" pitchFamily="50" charset="-128"/>
              </a:rPr>
              <a:t>FIP</a:t>
            </a:r>
            <a:r>
              <a:rPr lang="ja-JP" altLang="en-US" sz="1600" dirty="0">
                <a:latin typeface="HG丸ｺﾞｼｯｸM-PRO" panose="020F0600000000000000" pitchFamily="50" charset="-128"/>
                <a:ea typeface="HG丸ｺﾞｼｯｸM-PRO" panose="020F0600000000000000" pitchFamily="50" charset="-128"/>
              </a:rPr>
              <a:t>制度でも、「基準価格（</a:t>
            </a:r>
            <a:r>
              <a:rPr lang="en-US" altLang="ja-JP" sz="1600" dirty="0">
                <a:latin typeface="HG丸ｺﾞｼｯｸM-PRO" panose="020F0600000000000000" pitchFamily="50" charset="-128"/>
                <a:ea typeface="HG丸ｺﾞｼｯｸM-PRO" panose="020F0600000000000000" pitchFamily="50" charset="-128"/>
              </a:rPr>
              <a:t>FIP</a:t>
            </a:r>
            <a:r>
              <a:rPr lang="ja-JP" altLang="en-US" sz="1600" dirty="0">
                <a:latin typeface="HG丸ｺﾞｼｯｸM-PRO" panose="020F0600000000000000" pitchFamily="50" charset="-128"/>
                <a:ea typeface="HG丸ｺﾞｼｯｸM-PRO" panose="020F0600000000000000" pitchFamily="50" charset="-128"/>
              </a:rPr>
              <a:t>価格）」がさだめられます。この「基準価格」は、再エネ電気が効率的に供給される場合に必要な費用の見込み額をベースに、さまざまな事情を考慮して、あらかじめ設定されるものです。</a:t>
            </a:r>
            <a:r>
              <a:rPr lang="en-US" altLang="ja-JP" sz="1600" dirty="0">
                <a:latin typeface="HG丸ｺﾞｼｯｸM-PRO" panose="020F0600000000000000" pitchFamily="50" charset="-128"/>
                <a:ea typeface="HG丸ｺﾞｼｯｸM-PRO" panose="020F0600000000000000" pitchFamily="50" charset="-128"/>
              </a:rPr>
              <a:t>FIP</a:t>
            </a:r>
            <a:r>
              <a:rPr lang="ja-JP" altLang="en-US" sz="1600" dirty="0">
                <a:latin typeface="HG丸ｺﾞｼｯｸM-PRO" panose="020F0600000000000000" pitchFamily="50" charset="-128"/>
                <a:ea typeface="HG丸ｺﾞｼｯｸM-PRO" panose="020F0600000000000000" pitchFamily="50" charset="-128"/>
              </a:rPr>
              <a:t>制度の開始当初は、この基準価格を</a:t>
            </a:r>
            <a:r>
              <a:rPr lang="en-US" altLang="ja-JP" sz="1600" dirty="0">
                <a:latin typeface="HG丸ｺﾞｼｯｸM-PRO" panose="020F0600000000000000" pitchFamily="50" charset="-128"/>
                <a:ea typeface="HG丸ｺﾞｼｯｸM-PRO" panose="020F0600000000000000" pitchFamily="50" charset="-128"/>
              </a:rPr>
              <a:t>FIT</a:t>
            </a:r>
            <a:r>
              <a:rPr lang="ja-JP" altLang="en-US" sz="1600" dirty="0">
                <a:latin typeface="HG丸ｺﾞｼｯｸM-PRO" panose="020F0600000000000000" pitchFamily="50" charset="-128"/>
                <a:ea typeface="HG丸ｺﾞｼｯｸM-PRO" panose="020F0600000000000000" pitchFamily="50" charset="-128"/>
              </a:rPr>
              <a:t>制度の調達価格と同じ水準にすることとなっています。あわせて、「参照価格」もさだめられます。「参照価格」とは、市場取引などによって発電事業者が期待できる収入分のことで、その内訳については後でくわしく説明します。参照価格は市場価格に連動し、</a:t>
            </a:r>
            <a:r>
              <a:rPr lang="en-US" altLang="ja-JP" sz="1600" dirty="0">
                <a:latin typeface="HG丸ｺﾞｼｯｸM-PRO" panose="020F0600000000000000" pitchFamily="50" charset="-128"/>
                <a:ea typeface="HG丸ｺﾞｼｯｸM-PRO" panose="020F0600000000000000" pitchFamily="50" charset="-128"/>
              </a:rPr>
              <a:t>1</a:t>
            </a:r>
            <a:r>
              <a:rPr lang="ja-JP" altLang="en-US" sz="1600" dirty="0">
                <a:latin typeface="HG丸ｺﾞｼｯｸM-PRO" panose="020F0600000000000000" pitchFamily="50" charset="-128"/>
                <a:ea typeface="HG丸ｺﾞｼｯｸM-PRO" panose="020F0600000000000000" pitchFamily="50" charset="-128"/>
              </a:rPr>
              <a:t>カ月単位で見直されます。</a:t>
            </a:r>
          </a:p>
          <a:p>
            <a:pPr algn="just"/>
            <a:endParaRPr lang="ja-JP" altLang="en-US" sz="1600" dirty="0">
              <a:latin typeface="HG丸ｺﾞｼｯｸM-PRO" panose="020F0600000000000000" pitchFamily="50" charset="-128"/>
              <a:ea typeface="HG丸ｺﾞｼｯｸM-PRO" panose="020F0600000000000000" pitchFamily="50" charset="-128"/>
            </a:endParaRPr>
          </a:p>
        </p:txBody>
      </p:sp>
      <p:sp>
        <p:nvSpPr>
          <p:cNvPr id="6" name="テキスト ボックス 5">
            <a:extLst>
              <a:ext uri="{FF2B5EF4-FFF2-40B4-BE49-F238E27FC236}">
                <a16:creationId xmlns:a16="http://schemas.microsoft.com/office/drawing/2014/main" id="{EAE4E57D-9B71-26CB-F2E5-901B4AF48D62}"/>
              </a:ext>
            </a:extLst>
          </p:cNvPr>
          <p:cNvSpPr txBox="1"/>
          <p:nvPr/>
        </p:nvSpPr>
        <p:spPr>
          <a:xfrm>
            <a:off x="282607" y="3878193"/>
            <a:ext cx="4289393" cy="2062103"/>
          </a:xfrm>
          <a:prstGeom prst="rect">
            <a:avLst/>
          </a:prstGeom>
          <a:solidFill>
            <a:schemeClr val="bg1"/>
          </a:solidFill>
        </p:spPr>
        <p:txBody>
          <a:bodyPr wrap="square">
            <a:spAutoFit/>
          </a:bodyPr>
          <a:lstStyle/>
          <a:p>
            <a:r>
              <a:rPr lang="ja-JP" altLang="en-US" sz="1600" dirty="0">
                <a:latin typeface="HG丸ｺﾞｼｯｸM-PRO" panose="020F0600000000000000" pitchFamily="50" charset="-128"/>
                <a:ea typeface="HG丸ｺﾞｼｯｸM-PRO" panose="020F0600000000000000" pitchFamily="50" charset="-128"/>
              </a:rPr>
              <a:t>この「基準価格」と「参照価格」の差を、「プレミアム」として再エネ発電事業者がもらうのです。つまり、再エネ発電事業者は、電気を売った価格にプレミアムが上乗せされた合計分を、収入として受け取ることになります。なお、プレミアムは、参照価格の変動などによって変わってくるため、同じように</a:t>
            </a:r>
            <a:r>
              <a:rPr lang="en-US" altLang="ja-JP" sz="1600" dirty="0">
                <a:latin typeface="HG丸ｺﾞｼｯｸM-PRO" panose="020F0600000000000000" pitchFamily="50" charset="-128"/>
                <a:ea typeface="HG丸ｺﾞｼｯｸM-PRO" panose="020F0600000000000000" pitchFamily="50" charset="-128"/>
              </a:rPr>
              <a:t>1</a:t>
            </a:r>
            <a:r>
              <a:rPr lang="ja-JP" altLang="en-US" sz="1600" dirty="0">
                <a:latin typeface="HG丸ｺﾞｼｯｸM-PRO" panose="020F0600000000000000" pitchFamily="50" charset="-128"/>
                <a:ea typeface="HG丸ｺﾞｼｯｸM-PRO" panose="020F0600000000000000" pitchFamily="50" charset="-128"/>
              </a:rPr>
              <a:t>カ月ごとに更新されます。</a:t>
            </a:r>
          </a:p>
        </p:txBody>
      </p:sp>
    </p:spTree>
    <p:extLst>
      <p:ext uri="{BB962C8B-B14F-4D97-AF65-F5344CB8AC3E}">
        <p14:creationId xmlns:p14="http://schemas.microsoft.com/office/powerpoint/2010/main" val="2606172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Effect transition="in" filter="wipe(up)">
                                      <p:cBhvr>
                                        <p:cTn id="19" dur="500"/>
                                        <p:tgtEl>
                                          <p:spTgt spid="4">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0242"/>
                                        </p:tgtEl>
                                        <p:attrNameLst>
                                          <p:attrName>style.visibility</p:attrName>
                                        </p:attrNameLst>
                                      </p:cBhvr>
                                      <p:to>
                                        <p:strVal val="visible"/>
                                      </p:to>
                                    </p:set>
                                    <p:animEffect transition="in" filter="fade">
                                      <p:cBhvr>
                                        <p:cTn id="24" dur="1000"/>
                                        <p:tgtEl>
                                          <p:spTgt spid="10242"/>
                                        </p:tgtEl>
                                      </p:cBhvr>
                                    </p:animEffect>
                                    <p:anim calcmode="lin" valueType="num">
                                      <p:cBhvr>
                                        <p:cTn id="25" dur="1000" fill="hold"/>
                                        <p:tgtEl>
                                          <p:spTgt spid="10242"/>
                                        </p:tgtEl>
                                        <p:attrNameLst>
                                          <p:attrName>ppt_x</p:attrName>
                                        </p:attrNameLst>
                                      </p:cBhvr>
                                      <p:tavLst>
                                        <p:tav tm="0">
                                          <p:val>
                                            <p:strVal val="#ppt_x"/>
                                          </p:val>
                                        </p:tav>
                                        <p:tav tm="100000">
                                          <p:val>
                                            <p:strVal val="#ppt_x"/>
                                          </p:val>
                                        </p:tav>
                                      </p:tavLst>
                                    </p:anim>
                                    <p:anim calcmode="lin" valueType="num">
                                      <p:cBhvr>
                                        <p:cTn id="26" dur="1000" fill="hold"/>
                                        <p:tgtEl>
                                          <p:spTgt spid="10242"/>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up)">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4" grpId="0" build="p"/>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タイトル 2"/>
          <p:cNvSpPr>
            <a:spLocks noGrp="1"/>
          </p:cNvSpPr>
          <p:nvPr>
            <p:ph type="title"/>
          </p:nvPr>
        </p:nvSpPr>
        <p:spPr>
          <a:xfrm>
            <a:off x="457200" y="152400"/>
            <a:ext cx="8229600" cy="990600"/>
          </a:xfrm>
        </p:spPr>
        <p:txBody>
          <a:bodyPr anchor="ctr"/>
          <a:lstStyle/>
          <a:p>
            <a:r>
              <a:rPr lang="en-US" altLang="ja-JP" dirty="0"/>
              <a:t>3. FIP</a:t>
            </a:r>
            <a:r>
              <a:rPr lang="ja-JP" altLang="en-US" dirty="0"/>
              <a:t>制度とは</a:t>
            </a:r>
          </a:p>
        </p:txBody>
      </p:sp>
      <p:sp>
        <p:nvSpPr>
          <p:cNvPr id="2" name="コンテンツ プレースホルダー 1"/>
          <p:cNvSpPr>
            <a:spLocks noGrp="1"/>
          </p:cNvSpPr>
          <p:nvPr>
            <p:ph sz="quarter" idx="1"/>
          </p:nvPr>
        </p:nvSpPr>
        <p:spPr>
          <a:xfrm>
            <a:off x="457200" y="1219200"/>
            <a:ext cx="8229600" cy="4937760"/>
          </a:xfrm>
        </p:spPr>
        <p:txBody>
          <a:bodyPr>
            <a:normAutofit/>
          </a:bodyPr>
          <a:lstStyle/>
          <a:p>
            <a:r>
              <a:rPr lang="ja-JP" altLang="en-US" dirty="0"/>
              <a:t>市場と連動する「参照価格」はどうやって決まる？</a:t>
            </a:r>
          </a:p>
          <a:p>
            <a:endParaRPr lang="ja-JP" altLang="en-US" dirty="0"/>
          </a:p>
          <a:p>
            <a:endParaRPr lang="ja-JP" altLang="en-US" dirty="0"/>
          </a:p>
        </p:txBody>
      </p:sp>
      <p:sp>
        <p:nvSpPr>
          <p:cNvPr id="4" name="正方形/長方形 3"/>
          <p:cNvSpPr/>
          <p:nvPr/>
        </p:nvSpPr>
        <p:spPr>
          <a:xfrm>
            <a:off x="179513" y="1831950"/>
            <a:ext cx="8784974" cy="584775"/>
          </a:xfrm>
          <a:prstGeom prst="rect">
            <a:avLst/>
          </a:prstGeom>
        </p:spPr>
        <p:txBody>
          <a:bodyPr wrap="square">
            <a:spAutoFit/>
          </a:bodyPr>
          <a:lstStyle/>
          <a:p>
            <a:r>
              <a:rPr lang="ja-JP" altLang="en-US" sz="1600" dirty="0">
                <a:latin typeface="HG丸ｺﾞｼｯｸM-PRO" panose="020F0600000000000000" pitchFamily="50" charset="-128"/>
                <a:ea typeface="HG丸ｺﾞｼｯｸM-PRO" panose="020F0600000000000000" pitchFamily="50" charset="-128"/>
              </a:rPr>
              <a:t>では、「参照価格」の内訳はどのようになっているのでしょうか。参照価格は、次のようにして決まります。</a:t>
            </a:r>
          </a:p>
        </p:txBody>
      </p:sp>
      <p:pic>
        <p:nvPicPr>
          <p:cNvPr id="11266" name="Picture 2">
            <a:extLst>
              <a:ext uri="{FF2B5EF4-FFF2-40B4-BE49-F238E27FC236}">
                <a16:creationId xmlns:a16="http://schemas.microsoft.com/office/drawing/2014/main" id="{5D0D9F68-E3D5-FAF2-7FCE-815E068E9B7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2631" r="12847"/>
          <a:stretch/>
        </p:blipFill>
        <p:spPr bwMode="auto">
          <a:xfrm>
            <a:off x="179512" y="3116220"/>
            <a:ext cx="4339112" cy="3589380"/>
          </a:xfrm>
          <a:prstGeom prst="rect">
            <a:avLst/>
          </a:prstGeom>
          <a:noFill/>
          <a:extLst>
            <a:ext uri="{909E8E84-426E-40DD-AFC4-6F175D3DCCD1}">
              <a14:hiddenFill xmlns:a14="http://schemas.microsoft.com/office/drawing/2010/main">
                <a:solidFill>
                  <a:srgbClr val="FFFFFF"/>
                </a:solidFill>
              </a14:hiddenFill>
            </a:ext>
          </a:extLst>
        </p:spPr>
      </p:pic>
      <p:sp>
        <p:nvSpPr>
          <p:cNvPr id="6" name="テキスト ボックス 5">
            <a:extLst>
              <a:ext uri="{FF2B5EF4-FFF2-40B4-BE49-F238E27FC236}">
                <a16:creationId xmlns:a16="http://schemas.microsoft.com/office/drawing/2014/main" id="{C965301B-B5A7-6144-B02C-36838E8C3A03}"/>
              </a:ext>
            </a:extLst>
          </p:cNvPr>
          <p:cNvSpPr txBox="1"/>
          <p:nvPr/>
        </p:nvSpPr>
        <p:spPr>
          <a:xfrm>
            <a:off x="179513" y="2467283"/>
            <a:ext cx="8784975" cy="584775"/>
          </a:xfrm>
          <a:prstGeom prst="rect">
            <a:avLst/>
          </a:prstGeom>
          <a:noFill/>
        </p:spPr>
        <p:txBody>
          <a:bodyPr wrap="square">
            <a:spAutoFit/>
          </a:bodyPr>
          <a:lstStyle/>
          <a:p>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①「卸電力市場」の価格に連動して算定された価格＋②「非化石価値取引市場」の価格に連動して算定された価格－③バランシングコスト＝参照価格（市場取引などの期待収入）</a:t>
            </a:r>
            <a:endParaRPr lang="ja-JP" altLang="en-US" sz="1600" dirty="0">
              <a:latin typeface="HG丸ｺﾞｼｯｸM-PRO" panose="020F0600000000000000" pitchFamily="50" charset="-128"/>
              <a:ea typeface="HG丸ｺﾞｼｯｸM-PRO" panose="020F0600000000000000" pitchFamily="50" charset="-128"/>
            </a:endParaRPr>
          </a:p>
        </p:txBody>
      </p:sp>
      <p:sp>
        <p:nvSpPr>
          <p:cNvPr id="7" name="テキスト ボックス 6">
            <a:extLst>
              <a:ext uri="{FF2B5EF4-FFF2-40B4-BE49-F238E27FC236}">
                <a16:creationId xmlns:a16="http://schemas.microsoft.com/office/drawing/2014/main" id="{4962E255-24B3-37C9-31FE-AB579598B448}"/>
              </a:ext>
            </a:extLst>
          </p:cNvPr>
          <p:cNvSpPr txBox="1"/>
          <p:nvPr/>
        </p:nvSpPr>
        <p:spPr>
          <a:xfrm>
            <a:off x="4913410" y="3042332"/>
            <a:ext cx="3979070" cy="3046988"/>
          </a:xfrm>
          <a:prstGeom prst="rect">
            <a:avLst/>
          </a:prstGeom>
          <a:noFill/>
        </p:spPr>
        <p:txBody>
          <a:bodyPr wrap="square">
            <a:spAutoFit/>
          </a:bodyPr>
          <a:lstStyle/>
          <a:p>
            <a:pPr algn="just"/>
            <a:r>
              <a:rPr lang="ja-JP" altLang="en-US" sz="1600" dirty="0">
                <a:latin typeface="HG丸ｺﾞｼｯｸM-PRO" panose="020F0600000000000000" pitchFamily="50" charset="-128"/>
                <a:ea typeface="HG丸ｺﾞｼｯｸM-PRO" panose="020F0600000000000000" pitchFamily="50" charset="-128"/>
              </a:rPr>
              <a:t>電力の取引がおこなわれる市場としては、「卸電力市場」のほか、「非化石価値取引市場」もあります。</a:t>
            </a:r>
            <a:endParaRPr lang="en-US" altLang="ja-JP" sz="1600" dirty="0">
              <a:latin typeface="HG丸ｺﾞｼｯｸM-PRO" panose="020F0600000000000000" pitchFamily="50" charset="-128"/>
              <a:ea typeface="HG丸ｺﾞｼｯｸM-PRO" panose="020F0600000000000000" pitchFamily="50" charset="-128"/>
            </a:endParaRPr>
          </a:p>
          <a:p>
            <a:pPr algn="just"/>
            <a:r>
              <a:rPr lang="ja-JP" altLang="en-US" sz="1600" dirty="0">
                <a:latin typeface="HG丸ｺﾞｼｯｸM-PRO" panose="020F0600000000000000" pitchFamily="50" charset="-128"/>
                <a:ea typeface="HG丸ｺﾞｼｯｸM-PRO" panose="020F0600000000000000" pitchFamily="50" charset="-128"/>
              </a:rPr>
              <a:t>「非化石価値」とは、石油や石炭などの化石燃料を使っていない「非化石電源」で発電された電気が持つ、「環境価値」の一種です。再エネ電気にも、この「非化石価値」があります。</a:t>
            </a:r>
            <a:endParaRPr lang="en-US" altLang="ja-JP" sz="1600" dirty="0">
              <a:latin typeface="HG丸ｺﾞｼｯｸM-PRO" panose="020F0600000000000000" pitchFamily="50" charset="-128"/>
              <a:ea typeface="HG丸ｺﾞｼｯｸM-PRO" panose="020F0600000000000000" pitchFamily="50" charset="-128"/>
            </a:endParaRPr>
          </a:p>
          <a:p>
            <a:pPr algn="just"/>
            <a:r>
              <a:rPr lang="ja-JP" altLang="en-US" sz="1600" dirty="0">
                <a:latin typeface="HG丸ｺﾞｼｯｸM-PRO" panose="020F0600000000000000" pitchFamily="50" charset="-128"/>
                <a:ea typeface="HG丸ｺﾞｼｯｸM-PRO" panose="020F0600000000000000" pitchFamily="50" charset="-128"/>
              </a:rPr>
              <a:t>このため、再エネ電気の市場取引での収入は、①卸電力市場で電気を売って得た収益＋②非化石価値取引市場での収益となります。</a:t>
            </a:r>
            <a:endParaRPr lang="ja-JP" altLang="en-US" sz="1600" dirty="0"/>
          </a:p>
        </p:txBody>
      </p:sp>
    </p:spTree>
    <p:extLst>
      <p:ext uri="{BB962C8B-B14F-4D97-AF65-F5344CB8AC3E}">
        <p14:creationId xmlns:p14="http://schemas.microsoft.com/office/powerpoint/2010/main" val="207253552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Effect transition="in" filter="wipe(up)">
                                      <p:cBhvr>
                                        <p:cTn id="19" dur="500"/>
                                        <p:tgtEl>
                                          <p:spTgt spid="4">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0-#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11266"/>
                                        </p:tgtEl>
                                        <p:attrNameLst>
                                          <p:attrName>style.visibility</p:attrName>
                                        </p:attrNameLst>
                                      </p:cBhvr>
                                      <p:to>
                                        <p:strVal val="visible"/>
                                      </p:to>
                                    </p:set>
                                    <p:animEffect transition="in" filter="fade">
                                      <p:cBhvr>
                                        <p:cTn id="29" dur="500"/>
                                        <p:tgtEl>
                                          <p:spTgt spid="11266"/>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up)">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4" grpId="0" build="p"/>
      <p:bldP spid="6"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タイトル 2"/>
          <p:cNvSpPr>
            <a:spLocks noGrp="1"/>
          </p:cNvSpPr>
          <p:nvPr>
            <p:ph type="title"/>
          </p:nvPr>
        </p:nvSpPr>
        <p:spPr>
          <a:xfrm>
            <a:off x="457200" y="152400"/>
            <a:ext cx="8229600" cy="990600"/>
          </a:xfrm>
        </p:spPr>
        <p:txBody>
          <a:bodyPr anchor="ctr"/>
          <a:lstStyle/>
          <a:p>
            <a:r>
              <a:rPr lang="en-US" altLang="ja-JP" dirty="0"/>
              <a:t>3. FIP</a:t>
            </a:r>
            <a:r>
              <a:rPr lang="ja-JP" altLang="en-US" dirty="0"/>
              <a:t>制度とは</a:t>
            </a:r>
          </a:p>
        </p:txBody>
      </p:sp>
      <p:sp>
        <p:nvSpPr>
          <p:cNvPr id="2" name="コンテンツ プレースホルダー 1"/>
          <p:cNvSpPr>
            <a:spLocks noGrp="1"/>
          </p:cNvSpPr>
          <p:nvPr>
            <p:ph sz="quarter" idx="1"/>
          </p:nvPr>
        </p:nvSpPr>
        <p:spPr>
          <a:xfrm>
            <a:off x="457200" y="1219200"/>
            <a:ext cx="8229600" cy="4937760"/>
          </a:xfrm>
        </p:spPr>
        <p:txBody>
          <a:bodyPr>
            <a:normAutofit/>
          </a:bodyPr>
          <a:lstStyle/>
          <a:p>
            <a:r>
              <a:rPr lang="ja-JP" altLang="en-US" dirty="0"/>
              <a:t>市場と連動する「参照価格」はどうやって決まる？</a:t>
            </a:r>
          </a:p>
          <a:p>
            <a:endParaRPr lang="ja-JP" altLang="en-US" dirty="0"/>
          </a:p>
          <a:p>
            <a:endParaRPr lang="ja-JP" altLang="en-US" dirty="0"/>
          </a:p>
        </p:txBody>
      </p:sp>
      <p:sp>
        <p:nvSpPr>
          <p:cNvPr id="4" name="正方形/長方形 3"/>
          <p:cNvSpPr/>
          <p:nvPr/>
        </p:nvSpPr>
        <p:spPr>
          <a:xfrm>
            <a:off x="338310" y="1844824"/>
            <a:ext cx="8640960" cy="1323439"/>
          </a:xfrm>
          <a:prstGeom prst="rect">
            <a:avLst/>
          </a:prstGeom>
        </p:spPr>
        <p:txBody>
          <a:bodyPr wrap="square">
            <a:spAutoFit/>
          </a:bodyPr>
          <a:lstStyle/>
          <a:p>
            <a:r>
              <a:rPr lang="ja-JP" altLang="en-US" sz="1600" dirty="0">
                <a:latin typeface="HG丸ｺﾞｼｯｸM-PRO" panose="020F0600000000000000" pitchFamily="50" charset="-128"/>
                <a:ea typeface="HG丸ｺﾞｼｯｸM-PRO" panose="020F0600000000000000" pitchFamily="50" charset="-128"/>
              </a:rPr>
              <a:t>また、</a:t>
            </a:r>
            <a:r>
              <a:rPr lang="en-US" altLang="ja-JP" sz="1600" dirty="0">
                <a:latin typeface="HG丸ｺﾞｼｯｸM-PRO" panose="020F0600000000000000" pitchFamily="50" charset="-128"/>
                <a:ea typeface="HG丸ｺﾞｼｯｸM-PRO" panose="020F0600000000000000" pitchFamily="50" charset="-128"/>
              </a:rPr>
              <a:t>FIP</a:t>
            </a:r>
            <a:r>
              <a:rPr lang="ja-JP" altLang="en-US" sz="1600" dirty="0">
                <a:latin typeface="HG丸ｺﾞｼｯｸM-PRO" panose="020F0600000000000000" pitchFamily="50" charset="-128"/>
                <a:ea typeface="HG丸ｺﾞｼｯｸM-PRO" panose="020F0600000000000000" pitchFamily="50" charset="-128"/>
              </a:rPr>
              <a:t>制度では、再エネ発電事業者は発電する再エネ電気の見込みである「計画値」をつくり、実際の「実績値」と一致させることが求められます。これを「バランシング」といいます。バランシングにあたり、計画値と実績値の差（インバランス）が出た場合には、再エネ発電事業者は、その差を埋めるための費用をはらわなければなりません。これは、</a:t>
            </a:r>
            <a:r>
              <a:rPr lang="en-US" altLang="ja-JP" sz="1600" dirty="0">
                <a:latin typeface="HG丸ｺﾞｼｯｸM-PRO" panose="020F0600000000000000" pitchFamily="50" charset="-128"/>
                <a:ea typeface="HG丸ｺﾞｼｯｸM-PRO" panose="020F0600000000000000" pitchFamily="50" charset="-128"/>
              </a:rPr>
              <a:t>FIT</a:t>
            </a:r>
            <a:r>
              <a:rPr lang="ja-JP" altLang="en-US" sz="1600" dirty="0">
                <a:latin typeface="HG丸ｺﾞｼｯｸM-PRO" panose="020F0600000000000000" pitchFamily="50" charset="-128"/>
                <a:ea typeface="HG丸ｺﾞｼｯｸM-PRO" panose="020F0600000000000000" pitchFamily="50" charset="-128"/>
              </a:rPr>
              <a:t>制度では、再エネ発電事業者には免除されていたことです。</a:t>
            </a:r>
          </a:p>
        </p:txBody>
      </p:sp>
      <p:pic>
        <p:nvPicPr>
          <p:cNvPr id="4098" name="Picture 2">
            <a:extLst>
              <a:ext uri="{FF2B5EF4-FFF2-40B4-BE49-F238E27FC236}">
                <a16:creationId xmlns:a16="http://schemas.microsoft.com/office/drawing/2014/main" id="{44FC8B67-5642-9B20-9968-CD8168430D70}"/>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463602" y="3284984"/>
            <a:ext cx="8423505" cy="31409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878877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Effect transition="in" filter="wipe(up)">
                                      <p:cBhvr>
                                        <p:cTn id="19" dur="500"/>
                                        <p:tgtEl>
                                          <p:spTgt spid="4">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4098"/>
                                        </p:tgtEl>
                                        <p:attrNameLst>
                                          <p:attrName>style.visibility</p:attrName>
                                        </p:attrNameLst>
                                      </p:cBhvr>
                                      <p:to>
                                        <p:strVal val="visible"/>
                                      </p:to>
                                    </p:set>
                                    <p:animEffect transition="in" filter="fade">
                                      <p:cBhvr>
                                        <p:cTn id="24"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4"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タイトル 2"/>
          <p:cNvSpPr>
            <a:spLocks noGrp="1"/>
          </p:cNvSpPr>
          <p:nvPr>
            <p:ph type="title"/>
          </p:nvPr>
        </p:nvSpPr>
        <p:spPr>
          <a:xfrm>
            <a:off x="457200" y="152400"/>
            <a:ext cx="8229600" cy="990600"/>
          </a:xfrm>
        </p:spPr>
        <p:txBody>
          <a:bodyPr anchor="ctr"/>
          <a:lstStyle/>
          <a:p>
            <a:r>
              <a:rPr lang="en-US" altLang="ja-JP" dirty="0"/>
              <a:t>3. FIP</a:t>
            </a:r>
            <a:r>
              <a:rPr lang="ja-JP" altLang="en-US" dirty="0"/>
              <a:t>制度とは</a:t>
            </a:r>
          </a:p>
        </p:txBody>
      </p:sp>
      <p:sp>
        <p:nvSpPr>
          <p:cNvPr id="2" name="コンテンツ プレースホルダー 1"/>
          <p:cNvSpPr>
            <a:spLocks noGrp="1"/>
          </p:cNvSpPr>
          <p:nvPr>
            <p:ph sz="quarter" idx="1"/>
          </p:nvPr>
        </p:nvSpPr>
        <p:spPr>
          <a:xfrm>
            <a:off x="457200" y="1219200"/>
            <a:ext cx="8229600" cy="4937760"/>
          </a:xfrm>
        </p:spPr>
        <p:txBody>
          <a:bodyPr>
            <a:noAutofit/>
          </a:bodyPr>
          <a:lstStyle/>
          <a:p>
            <a:r>
              <a:rPr lang="ja-JP" altLang="en-US" dirty="0"/>
              <a:t>市場と連動する「参照価格」はどうやって決まる？</a:t>
            </a:r>
          </a:p>
          <a:p>
            <a:endParaRPr lang="ja-JP" altLang="en-US" dirty="0"/>
          </a:p>
          <a:p>
            <a:endParaRPr lang="ja-JP" altLang="en-US" dirty="0"/>
          </a:p>
        </p:txBody>
      </p:sp>
      <p:sp>
        <p:nvSpPr>
          <p:cNvPr id="4" name="正方形/長方形 3"/>
          <p:cNvSpPr/>
          <p:nvPr/>
        </p:nvSpPr>
        <p:spPr>
          <a:xfrm>
            <a:off x="251520" y="1801185"/>
            <a:ext cx="8435280" cy="1569660"/>
          </a:xfrm>
          <a:prstGeom prst="rect">
            <a:avLst/>
          </a:prstGeom>
        </p:spPr>
        <p:txBody>
          <a:bodyPr wrap="square">
            <a:spAutoFit/>
          </a:bodyPr>
          <a:lstStyle/>
          <a:p>
            <a:r>
              <a:rPr lang="ja-JP" altLang="en-US" sz="1600" dirty="0">
                <a:latin typeface="HG丸ｺﾞｼｯｸM-PRO" panose="020F0600000000000000" pitchFamily="50" charset="-128"/>
                <a:ea typeface="HG丸ｺﾞｼｯｸM-PRO" panose="020F0600000000000000" pitchFamily="50" charset="-128"/>
              </a:rPr>
              <a:t>このように、</a:t>
            </a:r>
            <a:r>
              <a:rPr lang="en-US" altLang="ja-JP" sz="1600" dirty="0">
                <a:latin typeface="HG丸ｺﾞｼｯｸM-PRO" panose="020F0600000000000000" pitchFamily="50" charset="-128"/>
                <a:ea typeface="HG丸ｺﾞｼｯｸM-PRO" panose="020F0600000000000000" pitchFamily="50" charset="-128"/>
              </a:rPr>
              <a:t>FIP</a:t>
            </a:r>
            <a:r>
              <a:rPr lang="ja-JP" altLang="en-US" sz="1600" dirty="0">
                <a:latin typeface="HG丸ｺﾞｼｯｸM-PRO" panose="020F0600000000000000" pitchFamily="50" charset="-128"/>
                <a:ea typeface="HG丸ｺﾞｼｯｸM-PRO" panose="020F0600000000000000" pitchFamily="50" charset="-128"/>
              </a:rPr>
              <a:t>制度では、再エネ以外のほかの発電事業者と同じようにバランシングをしなければならないため、インバランスにかかる費用に配慮し、その分をプレミアムの一部（バランシングコスト）として手当てすることにしています。</a:t>
            </a:r>
            <a:br>
              <a:rPr lang="ja-JP" altLang="en-US" sz="1600" dirty="0">
                <a:latin typeface="HG丸ｺﾞｼｯｸM-PRO" panose="020F0600000000000000" pitchFamily="50" charset="-128"/>
                <a:ea typeface="HG丸ｺﾞｼｯｸM-PRO" panose="020F0600000000000000" pitchFamily="50" charset="-128"/>
              </a:rPr>
            </a:br>
            <a:r>
              <a:rPr lang="ja-JP" altLang="en-US" sz="1600" dirty="0">
                <a:latin typeface="HG丸ｺﾞｼｯｸM-PRO" panose="020F0600000000000000" pitchFamily="50" charset="-128"/>
                <a:ea typeface="HG丸ｺﾞｼｯｸM-PRO" panose="020F0600000000000000" pitchFamily="50" charset="-128"/>
              </a:rPr>
              <a:t>「バランシングコスト」については、経過措置として太陽光・風力発電において</a:t>
            </a:r>
            <a:r>
              <a:rPr lang="en-US" altLang="ja-JP" sz="1600" dirty="0">
                <a:latin typeface="HG丸ｺﾞｼｯｸM-PRO" panose="020F0600000000000000" pitchFamily="50" charset="-128"/>
                <a:ea typeface="HG丸ｺﾞｼｯｸM-PRO" panose="020F0600000000000000" pitchFamily="50" charset="-128"/>
              </a:rPr>
              <a:t>2022</a:t>
            </a:r>
            <a:r>
              <a:rPr lang="ja-JP" altLang="en-US" sz="1600" dirty="0">
                <a:latin typeface="HG丸ｺﾞｼｯｸM-PRO" panose="020F0600000000000000" pitchFamily="50" charset="-128"/>
                <a:ea typeface="HG丸ｺﾞｼｯｸM-PRO" panose="020F0600000000000000" pitchFamily="50" charset="-128"/>
              </a:rPr>
              <a:t>年度の開始当初は</a:t>
            </a:r>
            <a:r>
              <a:rPr lang="en-US" altLang="ja-JP" sz="1600" dirty="0">
                <a:latin typeface="HG丸ｺﾞｼｯｸM-PRO" panose="020F0600000000000000" pitchFamily="50" charset="-128"/>
                <a:ea typeface="HG丸ｺﾞｼｯｸM-PRO" panose="020F0600000000000000" pitchFamily="50" charset="-128"/>
              </a:rPr>
              <a:t>kWh</a:t>
            </a:r>
            <a:r>
              <a:rPr lang="ja-JP" altLang="en-US" sz="1600" dirty="0">
                <a:latin typeface="HG丸ｺﾞｼｯｸM-PRO" panose="020F0600000000000000" pitchFamily="50" charset="-128"/>
                <a:ea typeface="HG丸ｺﾞｼｯｸM-PRO" panose="020F0600000000000000" pitchFamily="50" charset="-128"/>
              </a:rPr>
              <a:t>あたり</a:t>
            </a:r>
            <a:r>
              <a:rPr lang="en-US" altLang="ja-JP" sz="1600" dirty="0">
                <a:latin typeface="HG丸ｺﾞｼｯｸM-PRO" panose="020F0600000000000000" pitchFamily="50" charset="-128"/>
                <a:ea typeface="HG丸ｺﾞｼｯｸM-PRO" panose="020F0600000000000000" pitchFamily="50" charset="-128"/>
              </a:rPr>
              <a:t>1.0</a:t>
            </a:r>
            <a:r>
              <a:rPr lang="ja-JP" altLang="en-US" sz="1600" dirty="0">
                <a:latin typeface="HG丸ｺﾞｼｯｸM-PRO" panose="020F0600000000000000" pitchFamily="50" charset="-128"/>
                <a:ea typeface="HG丸ｺﾞｼｯｸM-PRO" panose="020F0600000000000000" pitchFamily="50" charset="-128"/>
              </a:rPr>
              <a:t>円を交付し、翌年度からは少しずつ金額を減らしていくこととなっています。</a:t>
            </a:r>
          </a:p>
        </p:txBody>
      </p:sp>
      <p:pic>
        <p:nvPicPr>
          <p:cNvPr id="12290" name="Picture 2">
            <a:extLst>
              <a:ext uri="{FF2B5EF4-FFF2-40B4-BE49-F238E27FC236}">
                <a16:creationId xmlns:a16="http://schemas.microsoft.com/office/drawing/2014/main" id="{26E1C2EB-A0E5-DB90-9423-39FA5B2A23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26" y="3487155"/>
            <a:ext cx="9016656" cy="32184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834990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Effect transition="in" filter="wipe(up)">
                                      <p:cBhvr>
                                        <p:cTn id="19" dur="500"/>
                                        <p:tgtEl>
                                          <p:spTgt spid="4">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2290"/>
                                        </p:tgtEl>
                                        <p:attrNameLst>
                                          <p:attrName>style.visibility</p:attrName>
                                        </p:attrNameLst>
                                      </p:cBhvr>
                                      <p:to>
                                        <p:strVal val="visible"/>
                                      </p:to>
                                    </p:set>
                                    <p:animEffect transition="in" filter="fade">
                                      <p:cBhvr>
                                        <p:cTn id="24" dur="5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4"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p:txBody>
          <a:bodyPr anchor="ctr"/>
          <a:lstStyle/>
          <a:p>
            <a:r>
              <a:rPr lang="en-US" altLang="ja-JP" dirty="0"/>
              <a:t>1.</a:t>
            </a:r>
            <a:r>
              <a:rPr lang="ja-JP" altLang="en-US" dirty="0"/>
              <a:t>再生可能エネルギーによる発電</a:t>
            </a:r>
          </a:p>
        </p:txBody>
      </p:sp>
      <p:sp>
        <p:nvSpPr>
          <p:cNvPr id="2" name="コンテンツ プレースホルダー 1"/>
          <p:cNvSpPr>
            <a:spLocks noGrp="1"/>
          </p:cNvSpPr>
          <p:nvPr>
            <p:ph sz="quarter" idx="1"/>
          </p:nvPr>
        </p:nvSpPr>
        <p:spPr/>
        <p:txBody>
          <a:bodyPr>
            <a:normAutofit/>
          </a:bodyPr>
          <a:lstStyle/>
          <a:p>
            <a:r>
              <a:rPr lang="ja-JP" altLang="en-US" dirty="0"/>
              <a:t>再生可能エネルギーによる発電量の割合とコスト</a:t>
            </a:r>
          </a:p>
        </p:txBody>
      </p:sp>
      <p:sp>
        <p:nvSpPr>
          <p:cNvPr id="6" name="テキスト ボックス 5"/>
          <p:cNvSpPr txBox="1"/>
          <p:nvPr/>
        </p:nvSpPr>
        <p:spPr>
          <a:xfrm>
            <a:off x="163309" y="5229200"/>
            <a:ext cx="4408691" cy="1200329"/>
          </a:xfrm>
          <a:prstGeom prst="rect">
            <a:avLst/>
          </a:prstGeom>
          <a:solidFill>
            <a:schemeClr val="bg1"/>
          </a:solidFill>
        </p:spPr>
        <p:txBody>
          <a:bodyPr wrap="square" rtlCol="0">
            <a:spAutoFit/>
          </a:bodyPr>
          <a:lstStyle/>
          <a:p>
            <a:r>
              <a:rPr lang="ja-JP" altLang="en-US" dirty="0">
                <a:latin typeface="HG丸ｺﾞｼｯｸM-PRO" panose="020F0600000000000000" pitchFamily="50" charset="-128"/>
                <a:ea typeface="HG丸ｺﾞｼｯｸM-PRO" panose="020F0600000000000000" pitchFamily="50" charset="-128"/>
              </a:rPr>
              <a:t>日本では再生可能エネルギーによる発電量の割合はまだ小さいのですが、</a:t>
            </a:r>
            <a:r>
              <a:rPr lang="en-US" altLang="ja-JP" dirty="0">
                <a:latin typeface="HG丸ｺﾞｼｯｸM-PRO" panose="020F0600000000000000" pitchFamily="50" charset="-128"/>
                <a:ea typeface="HG丸ｺﾞｼｯｸM-PRO" panose="020F0600000000000000" pitchFamily="50" charset="-128"/>
              </a:rPr>
              <a:t>21.7%</a:t>
            </a:r>
            <a:r>
              <a:rPr lang="ja-JP" altLang="en-US" dirty="0">
                <a:latin typeface="HG丸ｺﾞｼｯｸM-PRO" panose="020F0600000000000000" pitchFamily="50" charset="-128"/>
                <a:ea typeface="HG丸ｺﾞｼｯｸM-PRO" panose="020F0600000000000000" pitchFamily="50" charset="-128"/>
              </a:rPr>
              <a:t>となっていて、その中で太陽光発電は</a:t>
            </a:r>
            <a:r>
              <a:rPr lang="en-US" altLang="ja-JP" dirty="0">
                <a:latin typeface="HG丸ｺﾞｼｯｸM-PRO" panose="020F0600000000000000" pitchFamily="50" charset="-128"/>
                <a:ea typeface="HG丸ｺﾞｼｯｸM-PRO" panose="020F0600000000000000" pitchFamily="50" charset="-128"/>
              </a:rPr>
              <a:t>9.2%</a:t>
            </a:r>
            <a:r>
              <a:rPr lang="ja-JP" altLang="en-US" dirty="0">
                <a:latin typeface="HG丸ｺﾞｼｯｸM-PRO" panose="020F0600000000000000" pitchFamily="50" charset="-128"/>
                <a:ea typeface="HG丸ｺﾞｼｯｸM-PRO" panose="020F0600000000000000" pitchFamily="50" charset="-128"/>
              </a:rPr>
              <a:t>と最大となっています</a:t>
            </a:r>
          </a:p>
        </p:txBody>
      </p:sp>
      <p:sp>
        <p:nvSpPr>
          <p:cNvPr id="11" name="テキスト ボックス 10">
            <a:extLst>
              <a:ext uri="{FF2B5EF4-FFF2-40B4-BE49-F238E27FC236}">
                <a16:creationId xmlns:a16="http://schemas.microsoft.com/office/drawing/2014/main" id="{A2CD3B76-7C6A-4424-B253-F90F3C6E3A03}"/>
              </a:ext>
            </a:extLst>
          </p:cNvPr>
          <p:cNvSpPr txBox="1"/>
          <p:nvPr/>
        </p:nvSpPr>
        <p:spPr>
          <a:xfrm>
            <a:off x="4587593" y="5180999"/>
            <a:ext cx="4408691" cy="923330"/>
          </a:xfrm>
          <a:prstGeom prst="rect">
            <a:avLst/>
          </a:prstGeom>
          <a:noFill/>
        </p:spPr>
        <p:txBody>
          <a:bodyPr wrap="square" rtlCol="0">
            <a:spAutoFit/>
          </a:bodyPr>
          <a:lstStyle/>
          <a:p>
            <a:r>
              <a:rPr kumimoji="1" lang="ja-JP" altLang="en-US" dirty="0">
                <a:latin typeface="HG丸ｺﾞｼｯｸM-PRO" panose="020F0600000000000000" pitchFamily="50" charset="-128"/>
                <a:ea typeface="HG丸ｺﾞｼｯｸM-PRO" panose="020F0600000000000000" pitchFamily="50" charset="-128"/>
              </a:rPr>
              <a:t>太陽光発電にかかるコストは、かなり下がっていて、むしろ安い部類に入るようになっている。</a:t>
            </a:r>
          </a:p>
        </p:txBody>
      </p:sp>
      <p:pic>
        <p:nvPicPr>
          <p:cNvPr id="1026" name="Picture 2" descr="発電量内訳">
            <a:extLst>
              <a:ext uri="{FF2B5EF4-FFF2-40B4-BE49-F238E27FC236}">
                <a16:creationId xmlns:a16="http://schemas.microsoft.com/office/drawing/2014/main" id="{F4A36797-7C77-00C5-C9F3-EA55F96945D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951" y="1920288"/>
            <a:ext cx="4754023" cy="2948872"/>
          </a:xfrm>
          <a:prstGeom prst="rect">
            <a:avLst/>
          </a:prstGeom>
          <a:noFill/>
          <a:extLst>
            <a:ext uri="{909E8E84-426E-40DD-AFC4-6F175D3DCCD1}">
              <a14:hiddenFill xmlns:a14="http://schemas.microsoft.com/office/drawing/2010/main">
                <a:solidFill>
                  <a:srgbClr val="FFFFFF"/>
                </a:solidFill>
              </a14:hiddenFill>
            </a:ext>
          </a:extLst>
        </p:spPr>
      </p:pic>
      <p:pic>
        <p:nvPicPr>
          <p:cNvPr id="5" name="図 4">
            <a:extLst>
              <a:ext uri="{FF2B5EF4-FFF2-40B4-BE49-F238E27FC236}">
                <a16:creationId xmlns:a16="http://schemas.microsoft.com/office/drawing/2014/main" id="{6886D69E-C494-E213-EE8F-72151272B215}"/>
              </a:ext>
            </a:extLst>
          </p:cNvPr>
          <p:cNvPicPr>
            <a:picLocks noChangeAspect="1"/>
          </p:cNvPicPr>
          <p:nvPr/>
        </p:nvPicPr>
        <p:blipFill>
          <a:blip r:embed="rId4">
            <a:extLst>
              <a:ext uri="{BEBA8EAE-BF5A-486C-A8C5-ECC9F3942E4B}">
                <a14:imgProps xmlns:a14="http://schemas.microsoft.com/office/drawing/2010/main">
                  <a14:imgLayer r:embed="rId5">
                    <a14:imgEffect>
                      <a14:sharpenSoften amount="100000"/>
                    </a14:imgEffect>
                  </a14:imgLayer>
                </a14:imgProps>
              </a:ext>
            </a:extLst>
          </a:blip>
          <a:srcRect r="9023"/>
          <a:stretch/>
        </p:blipFill>
        <p:spPr>
          <a:xfrm>
            <a:off x="4709306" y="1916832"/>
            <a:ext cx="4192716" cy="3078747"/>
          </a:xfrm>
          <a:prstGeom prst="rect">
            <a:avLst/>
          </a:prstGeom>
        </p:spPr>
      </p:pic>
    </p:spTree>
    <p:extLst>
      <p:ext uri="{BB962C8B-B14F-4D97-AF65-F5344CB8AC3E}">
        <p14:creationId xmlns:p14="http://schemas.microsoft.com/office/powerpoint/2010/main" val="1873307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026"/>
                                        </p:tgtEl>
                                        <p:attrNameLst>
                                          <p:attrName>style.visibility</p:attrName>
                                        </p:attrNameLst>
                                      </p:cBhvr>
                                      <p:to>
                                        <p:strVal val="visible"/>
                                      </p:to>
                                    </p:set>
                                    <p:anim calcmode="lin" valueType="num">
                                      <p:cBhvr additive="base">
                                        <p:cTn id="17" dur="500" fill="hold"/>
                                        <p:tgtEl>
                                          <p:spTgt spid="1026"/>
                                        </p:tgtEl>
                                        <p:attrNameLst>
                                          <p:attrName>ppt_x</p:attrName>
                                        </p:attrNameLst>
                                      </p:cBhvr>
                                      <p:tavLst>
                                        <p:tav tm="0">
                                          <p:val>
                                            <p:strVal val="0-#ppt_w/2"/>
                                          </p:val>
                                        </p:tav>
                                        <p:tav tm="100000">
                                          <p:val>
                                            <p:strVal val="#ppt_x"/>
                                          </p:val>
                                        </p:tav>
                                      </p:tavLst>
                                    </p:anim>
                                    <p:anim calcmode="lin" valueType="num">
                                      <p:cBhvr additive="base">
                                        <p:cTn id="18" dur="500" fill="hold"/>
                                        <p:tgtEl>
                                          <p:spTgt spid="102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1+#ppt_w/2"/>
                                          </p:val>
                                        </p:tav>
                                        <p:tav tm="100000">
                                          <p:val>
                                            <p:strVal val="#ppt_x"/>
                                          </p:val>
                                        </p:tav>
                                      </p:tavLst>
                                    </p:anim>
                                    <p:anim calcmode="lin" valueType="num">
                                      <p:cBhvr additive="base">
                                        <p:cTn id="28" dur="500" fill="hold"/>
                                        <p:tgtEl>
                                          <p:spTgt spid="5"/>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ppt_x"/>
                                          </p:val>
                                        </p:tav>
                                        <p:tav tm="100000">
                                          <p:val>
                                            <p:strVal val="#ppt_x"/>
                                          </p:val>
                                        </p:tav>
                                      </p:tavLst>
                                    </p:anim>
                                    <p:anim calcmode="lin" valueType="num">
                                      <p:cBhvr additive="base">
                                        <p:cTn id="3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6" grpId="0" animBg="1"/>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タイトル 2"/>
          <p:cNvSpPr>
            <a:spLocks noGrp="1"/>
          </p:cNvSpPr>
          <p:nvPr>
            <p:ph type="title"/>
          </p:nvPr>
        </p:nvSpPr>
        <p:spPr>
          <a:xfrm>
            <a:off x="457200" y="152400"/>
            <a:ext cx="8229600" cy="990600"/>
          </a:xfrm>
        </p:spPr>
        <p:txBody>
          <a:bodyPr>
            <a:normAutofit/>
          </a:bodyPr>
          <a:lstStyle/>
          <a:p>
            <a:r>
              <a:rPr lang="en-US" altLang="ja-JP" dirty="0"/>
              <a:t>3. FIP</a:t>
            </a:r>
            <a:r>
              <a:rPr lang="ja-JP" altLang="en-US" dirty="0"/>
              <a:t>制度とは</a:t>
            </a:r>
          </a:p>
        </p:txBody>
      </p:sp>
      <p:sp>
        <p:nvSpPr>
          <p:cNvPr id="2" name="コンテンツ プレースホルダー 1"/>
          <p:cNvSpPr>
            <a:spLocks noGrp="1"/>
          </p:cNvSpPr>
          <p:nvPr>
            <p:ph sz="quarter" idx="1"/>
          </p:nvPr>
        </p:nvSpPr>
        <p:spPr>
          <a:xfrm>
            <a:off x="457200" y="1219200"/>
            <a:ext cx="8229600" cy="4937760"/>
          </a:xfrm>
        </p:spPr>
        <p:txBody>
          <a:bodyPr>
            <a:noAutofit/>
          </a:bodyPr>
          <a:lstStyle/>
          <a:p>
            <a:r>
              <a:rPr lang="en-US" altLang="ja-JP" sz="2200" dirty="0"/>
              <a:t>FIP</a:t>
            </a:r>
            <a:r>
              <a:rPr lang="ja-JP" altLang="en-US" sz="2200" dirty="0"/>
              <a:t>制度がもたらす電力市場や電気事業全体にとってのメリット</a:t>
            </a:r>
          </a:p>
          <a:p>
            <a:endParaRPr lang="ja-JP" altLang="en-US" sz="2200" dirty="0"/>
          </a:p>
        </p:txBody>
      </p:sp>
      <p:sp>
        <p:nvSpPr>
          <p:cNvPr id="4" name="正方形/長方形 3"/>
          <p:cNvSpPr/>
          <p:nvPr/>
        </p:nvSpPr>
        <p:spPr>
          <a:xfrm>
            <a:off x="333772" y="1772816"/>
            <a:ext cx="8476456" cy="1815882"/>
          </a:xfrm>
          <a:prstGeom prst="rect">
            <a:avLst/>
          </a:prstGeom>
        </p:spPr>
        <p:txBody>
          <a:bodyPr wrap="square">
            <a:spAutoFit/>
          </a:bodyPr>
          <a:lstStyle/>
          <a:p>
            <a:r>
              <a:rPr lang="en-US" altLang="ja-JP" sz="1600" dirty="0">
                <a:latin typeface="HG丸ｺﾞｼｯｸM-PRO" panose="020F0600000000000000" pitchFamily="50" charset="-128"/>
                <a:ea typeface="HG丸ｺﾞｼｯｸM-PRO" panose="020F0600000000000000" pitchFamily="50" charset="-128"/>
              </a:rPr>
              <a:t>FIP</a:t>
            </a:r>
            <a:r>
              <a:rPr lang="ja-JP" altLang="en-US" sz="1600" dirty="0">
                <a:latin typeface="HG丸ｺﾞｼｯｸM-PRO" panose="020F0600000000000000" pitchFamily="50" charset="-128"/>
                <a:ea typeface="HG丸ｺﾞｼｯｸM-PRO" panose="020F0600000000000000" pitchFamily="50" charset="-128"/>
              </a:rPr>
              <a:t>制度においては、再エネ発電事業者はプレミアムをもらうことによって再エネへ投資するインセンティブが確保されます。さらに、電力の需要と供給のバランスに応じて変動する市場価格を意識しながら発電し、蓄電池の活用などにより市場価格が高いときに売電する工夫をすることで、より収益を拡大できるというメリットがあります。</a:t>
            </a:r>
            <a:br>
              <a:rPr lang="ja-JP" altLang="en-US" sz="1600" dirty="0">
                <a:latin typeface="HG丸ｺﾞｼｯｸM-PRO" panose="020F0600000000000000" pitchFamily="50" charset="-128"/>
                <a:ea typeface="HG丸ｺﾞｼｯｸM-PRO" panose="020F0600000000000000" pitchFamily="50" charset="-128"/>
              </a:rPr>
            </a:br>
            <a:r>
              <a:rPr lang="ja-JP" altLang="en-US" sz="1600" dirty="0">
                <a:latin typeface="HG丸ｺﾞｼｯｸM-PRO" panose="020F0600000000000000" pitchFamily="50" charset="-128"/>
                <a:ea typeface="HG丸ｺﾞｼｯｸM-PRO" panose="020F0600000000000000" pitchFamily="50" charset="-128"/>
              </a:rPr>
              <a:t>再エネ発電事業者が電力の需給バランスを意識した発電をおこなうにあたり、今後、蓄電池の積極的な活用や発電予測精度の向上などの取り組みがすすみ、再エネが電力市場に統合されていくと考えられます。</a:t>
            </a:r>
          </a:p>
        </p:txBody>
      </p:sp>
      <p:pic>
        <p:nvPicPr>
          <p:cNvPr id="5" name="Picture 2">
            <a:extLst>
              <a:ext uri="{FF2B5EF4-FFF2-40B4-BE49-F238E27FC236}">
                <a16:creationId xmlns:a16="http://schemas.microsoft.com/office/drawing/2014/main" id="{9B8C6AF7-7CD8-3471-A04D-15D0958E6E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0518" y="3611255"/>
            <a:ext cx="6662963" cy="30943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000434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Effect transition="in" filter="wipe(up)">
                                      <p:cBhvr>
                                        <p:cTn id="19" dur="500"/>
                                        <p:tgtEl>
                                          <p:spTgt spid="4">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4"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タイトル 2"/>
          <p:cNvSpPr>
            <a:spLocks noGrp="1"/>
          </p:cNvSpPr>
          <p:nvPr>
            <p:ph type="title"/>
          </p:nvPr>
        </p:nvSpPr>
        <p:spPr>
          <a:xfrm>
            <a:off x="457200" y="152400"/>
            <a:ext cx="8229600" cy="990600"/>
          </a:xfrm>
        </p:spPr>
        <p:txBody>
          <a:bodyPr anchor="ctr"/>
          <a:lstStyle/>
          <a:p>
            <a:r>
              <a:rPr lang="en-US" altLang="ja-JP" dirty="0"/>
              <a:t>4.</a:t>
            </a:r>
            <a:r>
              <a:rPr lang="ja-JP" altLang="en-US" dirty="0"/>
              <a:t> </a:t>
            </a:r>
            <a:r>
              <a:rPr lang="en-US" altLang="ja-JP" dirty="0"/>
              <a:t>PPA</a:t>
            </a:r>
            <a:r>
              <a:rPr lang="ja-JP" altLang="en-US" dirty="0"/>
              <a:t>モデル（電力販売契約）とは</a:t>
            </a:r>
          </a:p>
        </p:txBody>
      </p:sp>
      <p:sp>
        <p:nvSpPr>
          <p:cNvPr id="2" name="コンテンツ プレースホルダー 1"/>
          <p:cNvSpPr>
            <a:spLocks noGrp="1"/>
          </p:cNvSpPr>
          <p:nvPr>
            <p:ph sz="quarter" idx="1"/>
          </p:nvPr>
        </p:nvSpPr>
        <p:spPr>
          <a:xfrm>
            <a:off x="457200" y="1219200"/>
            <a:ext cx="8229600" cy="4937760"/>
          </a:xfrm>
        </p:spPr>
        <p:txBody>
          <a:bodyPr>
            <a:noAutofit/>
          </a:bodyPr>
          <a:lstStyle/>
          <a:p>
            <a:r>
              <a:rPr lang="ja-JP" altLang="en-US" dirty="0"/>
              <a:t>「オンサイト</a:t>
            </a:r>
            <a:r>
              <a:rPr lang="en-US" altLang="ja-JP" dirty="0"/>
              <a:t>PPA</a:t>
            </a:r>
            <a:r>
              <a:rPr lang="ja-JP" altLang="en-US" dirty="0"/>
              <a:t>」と「オフサイト</a:t>
            </a:r>
            <a:r>
              <a:rPr lang="en-US" altLang="ja-JP" dirty="0"/>
              <a:t>PPA</a:t>
            </a:r>
            <a:r>
              <a:rPr lang="ja-JP" altLang="en-US" dirty="0"/>
              <a:t>」の違いは？</a:t>
            </a:r>
          </a:p>
        </p:txBody>
      </p:sp>
      <p:sp>
        <p:nvSpPr>
          <p:cNvPr id="4" name="正方形/長方形 3"/>
          <p:cNvSpPr/>
          <p:nvPr/>
        </p:nvSpPr>
        <p:spPr>
          <a:xfrm>
            <a:off x="188661" y="1775718"/>
            <a:ext cx="8766675" cy="1077218"/>
          </a:xfrm>
          <a:prstGeom prst="rect">
            <a:avLst/>
          </a:prstGeom>
          <a:solidFill>
            <a:schemeClr val="bg1"/>
          </a:solidFill>
        </p:spPr>
        <p:txBody>
          <a:bodyPr wrap="square">
            <a:spAutoFit/>
          </a:bodyPr>
          <a:lstStyle/>
          <a:p>
            <a:r>
              <a:rPr lang="ja-JP" altLang="en-US" sz="1600" dirty="0">
                <a:solidFill>
                  <a:srgbClr val="000000"/>
                </a:solidFill>
                <a:latin typeface="HG丸ｺﾞｼｯｸM-PRO" panose="020F0600000000000000" pitchFamily="50" charset="-128"/>
                <a:ea typeface="HG丸ｺﾞｼｯｸM-PRO" panose="020F0600000000000000" pitchFamily="50" charset="-128"/>
              </a:rPr>
              <a:t>オンサイト</a:t>
            </a:r>
            <a:r>
              <a:rPr lang="en-US" altLang="ja-JP" sz="1600" dirty="0">
                <a:solidFill>
                  <a:srgbClr val="000000"/>
                </a:solidFill>
                <a:latin typeface="HG丸ｺﾞｼｯｸM-PRO" panose="020F0600000000000000" pitchFamily="50" charset="-128"/>
                <a:ea typeface="HG丸ｺﾞｼｯｸM-PRO" panose="020F0600000000000000" pitchFamily="50" charset="-128"/>
              </a:rPr>
              <a:t>PPA</a:t>
            </a:r>
            <a:r>
              <a:rPr lang="ja-JP" altLang="en-US" sz="1600" dirty="0">
                <a:solidFill>
                  <a:srgbClr val="000000"/>
                </a:solidFill>
                <a:latin typeface="HG丸ｺﾞｼｯｸM-PRO" panose="020F0600000000000000" pitchFamily="50" charset="-128"/>
                <a:ea typeface="HG丸ｺﾞｼｯｸM-PRO" panose="020F0600000000000000" pitchFamily="50" charset="-128"/>
              </a:rPr>
              <a:t>とオフサイト</a:t>
            </a:r>
            <a:r>
              <a:rPr lang="en-US" altLang="ja-JP" sz="1600" dirty="0">
                <a:solidFill>
                  <a:srgbClr val="000000"/>
                </a:solidFill>
                <a:latin typeface="HG丸ｺﾞｼｯｸM-PRO" panose="020F0600000000000000" pitchFamily="50" charset="-128"/>
                <a:ea typeface="HG丸ｺﾞｼｯｸM-PRO" panose="020F0600000000000000" pitchFamily="50" charset="-128"/>
              </a:rPr>
              <a:t>PPA</a:t>
            </a:r>
            <a:r>
              <a:rPr lang="ja-JP" altLang="en-US" sz="1600" dirty="0">
                <a:solidFill>
                  <a:srgbClr val="000000"/>
                </a:solidFill>
                <a:latin typeface="HG丸ｺﾞｼｯｸM-PRO" panose="020F0600000000000000" pitchFamily="50" charset="-128"/>
                <a:ea typeface="HG丸ｺﾞｼｯｸM-PRO" panose="020F0600000000000000" pitchFamily="50" charset="-128"/>
              </a:rPr>
              <a:t>は、需要家（企業や団体など）が発電事業者から再生可能エネルギーを長期購入する契約です。発電事業者が所有する発電所がオンサイト（自社）の場合はオンサイト</a:t>
            </a:r>
            <a:r>
              <a:rPr lang="en-US" altLang="ja-JP" sz="1600" dirty="0">
                <a:solidFill>
                  <a:srgbClr val="000000"/>
                </a:solidFill>
                <a:latin typeface="HG丸ｺﾞｼｯｸM-PRO" panose="020F0600000000000000" pitchFamily="50" charset="-128"/>
                <a:ea typeface="HG丸ｺﾞｼｯｸM-PRO" panose="020F0600000000000000" pitchFamily="50" charset="-128"/>
              </a:rPr>
              <a:t>PPA</a:t>
            </a:r>
            <a:r>
              <a:rPr lang="ja-JP" altLang="en-US" sz="1600" dirty="0">
                <a:solidFill>
                  <a:srgbClr val="000000"/>
                </a:solidFill>
                <a:latin typeface="HG丸ｺﾞｼｯｸM-PRO" panose="020F0600000000000000" pitchFamily="50" charset="-128"/>
                <a:ea typeface="HG丸ｺﾞｼｯｸM-PRO" panose="020F0600000000000000" pitchFamily="50" charset="-128"/>
              </a:rPr>
              <a:t>、オフサイト（敷地外）の場合はオフサイト</a:t>
            </a:r>
            <a:r>
              <a:rPr lang="en-US" altLang="ja-JP" sz="1600" dirty="0">
                <a:solidFill>
                  <a:srgbClr val="000000"/>
                </a:solidFill>
                <a:latin typeface="HG丸ｺﾞｼｯｸM-PRO" panose="020F0600000000000000" pitchFamily="50" charset="-128"/>
                <a:ea typeface="HG丸ｺﾞｼｯｸM-PRO" panose="020F0600000000000000" pitchFamily="50" charset="-128"/>
              </a:rPr>
              <a:t>PPA</a:t>
            </a:r>
            <a:r>
              <a:rPr lang="ja-JP" altLang="en-US" sz="1600" dirty="0">
                <a:solidFill>
                  <a:srgbClr val="000000"/>
                </a:solidFill>
                <a:latin typeface="HG丸ｺﾞｼｯｸM-PRO" panose="020F0600000000000000" pitchFamily="50" charset="-128"/>
                <a:ea typeface="HG丸ｺﾞｼｯｸM-PRO" panose="020F0600000000000000" pitchFamily="50" charset="-128"/>
              </a:rPr>
              <a:t>と呼ばれており、以下のような違いがあります。</a:t>
            </a:r>
            <a:endParaRPr lang="ja-JP" altLang="en-US" sz="1600" dirty="0">
              <a:latin typeface="HG丸ｺﾞｼｯｸM-PRO" panose="020F0600000000000000" pitchFamily="50" charset="-128"/>
              <a:ea typeface="HG丸ｺﾞｼｯｸM-PRO" panose="020F0600000000000000" pitchFamily="50" charset="-128"/>
            </a:endParaRPr>
          </a:p>
        </p:txBody>
      </p:sp>
      <p:graphicFrame>
        <p:nvGraphicFramePr>
          <p:cNvPr id="7" name="表 6">
            <a:extLst>
              <a:ext uri="{FF2B5EF4-FFF2-40B4-BE49-F238E27FC236}">
                <a16:creationId xmlns:a16="http://schemas.microsoft.com/office/drawing/2014/main" id="{710F9128-3AC4-2399-EFD3-615E73AD169F}"/>
              </a:ext>
            </a:extLst>
          </p:cNvPr>
          <p:cNvGraphicFramePr>
            <a:graphicFrameLocks noGrp="1"/>
          </p:cNvGraphicFramePr>
          <p:nvPr>
            <p:extLst>
              <p:ext uri="{D42A27DB-BD31-4B8C-83A1-F6EECF244321}">
                <p14:modId xmlns:p14="http://schemas.microsoft.com/office/powerpoint/2010/main" val="1739163393"/>
              </p:ext>
            </p:extLst>
          </p:nvPr>
        </p:nvGraphicFramePr>
        <p:xfrm>
          <a:off x="297309" y="2898301"/>
          <a:ext cx="8549380" cy="3843067"/>
        </p:xfrm>
        <a:graphic>
          <a:graphicData uri="http://schemas.openxmlformats.org/drawingml/2006/table">
            <a:tbl>
              <a:tblPr firstRow="1" firstCol="1" bandCol="1">
                <a:tableStyleId>{5C22544A-7EE6-4342-B048-85BDC9FD1C3A}</a:tableStyleId>
              </a:tblPr>
              <a:tblGrid>
                <a:gridCol w="2036386">
                  <a:extLst>
                    <a:ext uri="{9D8B030D-6E8A-4147-A177-3AD203B41FA5}">
                      <a16:colId xmlns:a16="http://schemas.microsoft.com/office/drawing/2014/main" val="1022875345"/>
                    </a:ext>
                  </a:extLst>
                </a:gridCol>
                <a:gridCol w="2949571">
                  <a:extLst>
                    <a:ext uri="{9D8B030D-6E8A-4147-A177-3AD203B41FA5}">
                      <a16:colId xmlns:a16="http://schemas.microsoft.com/office/drawing/2014/main" val="3109999137"/>
                    </a:ext>
                  </a:extLst>
                </a:gridCol>
                <a:gridCol w="3563423">
                  <a:extLst>
                    <a:ext uri="{9D8B030D-6E8A-4147-A177-3AD203B41FA5}">
                      <a16:colId xmlns:a16="http://schemas.microsoft.com/office/drawing/2014/main" val="4115781443"/>
                    </a:ext>
                  </a:extLst>
                </a:gridCol>
              </a:tblGrid>
              <a:tr h="233048">
                <a:tc>
                  <a:txBody>
                    <a:bodyPr/>
                    <a:lstStyle/>
                    <a:p>
                      <a:pPr algn="l" fontAlgn="ctr"/>
                      <a:r>
                        <a:rPr lang="ja-JP" altLang="en-US" sz="1400" b="0" u="none" strike="noStrike" dirty="0">
                          <a:effectLst/>
                          <a:latin typeface="HG丸ｺﾞｼｯｸM-PRO" panose="020F0600000000000000" pitchFamily="50" charset="-128"/>
                          <a:ea typeface="HG丸ｺﾞｼｯｸM-PRO" panose="020F0600000000000000" pitchFamily="50" charset="-128"/>
                        </a:rPr>
                        <a:t>　</a:t>
                      </a:r>
                      <a:endParaRPr lang="ja-JP" altLang="en-US" sz="1400" b="0" i="0" u="none" strike="noStrike" dirty="0">
                        <a:solidFill>
                          <a:srgbClr val="000000"/>
                        </a:solidFill>
                        <a:effectLst/>
                        <a:latin typeface="HG丸ｺﾞｼｯｸM-PRO" panose="020F0600000000000000" pitchFamily="50" charset="-128"/>
                        <a:ea typeface="HG丸ｺﾞｼｯｸM-PRO" panose="020F0600000000000000" pitchFamily="50" charset="-128"/>
                      </a:endParaRPr>
                    </a:p>
                  </a:txBody>
                  <a:tcPr marL="9525" marR="9525" marT="9525" marB="0" anchor="ctr"/>
                </a:tc>
                <a:tc>
                  <a:txBody>
                    <a:bodyPr/>
                    <a:lstStyle/>
                    <a:p>
                      <a:pPr algn="l" fontAlgn="ctr"/>
                      <a:r>
                        <a:rPr lang="ja-JP" altLang="en-US" sz="1400" b="0" u="none" strike="noStrike" dirty="0">
                          <a:effectLst/>
                          <a:latin typeface="HG丸ｺﾞｼｯｸM-PRO" panose="020F0600000000000000" pitchFamily="50" charset="-128"/>
                          <a:ea typeface="HG丸ｺﾞｼｯｸM-PRO" panose="020F0600000000000000" pitchFamily="50" charset="-128"/>
                        </a:rPr>
                        <a:t>オンサイト</a:t>
                      </a:r>
                      <a:r>
                        <a:rPr lang="en-US" sz="1400" b="0" u="none" strike="noStrike" dirty="0">
                          <a:effectLst/>
                          <a:latin typeface="HG丸ｺﾞｼｯｸM-PRO" panose="020F0600000000000000" pitchFamily="50" charset="-128"/>
                          <a:ea typeface="HG丸ｺﾞｼｯｸM-PRO" panose="020F0600000000000000" pitchFamily="50" charset="-128"/>
                        </a:rPr>
                        <a:t>PPA</a:t>
                      </a:r>
                      <a:endParaRPr lang="en-US" sz="1400" b="0" i="0" u="none" strike="noStrike" dirty="0">
                        <a:solidFill>
                          <a:srgbClr val="000000"/>
                        </a:solidFill>
                        <a:effectLst/>
                        <a:latin typeface="HG丸ｺﾞｼｯｸM-PRO" panose="020F0600000000000000" pitchFamily="50" charset="-128"/>
                        <a:ea typeface="HG丸ｺﾞｼｯｸM-PRO" panose="020F0600000000000000" pitchFamily="50" charset="-128"/>
                      </a:endParaRPr>
                    </a:p>
                  </a:txBody>
                  <a:tcPr marL="9525" marR="9525" marT="9525" marB="0" anchor="ctr"/>
                </a:tc>
                <a:tc>
                  <a:txBody>
                    <a:bodyPr/>
                    <a:lstStyle/>
                    <a:p>
                      <a:pPr algn="l" fontAlgn="ctr"/>
                      <a:r>
                        <a:rPr lang="ja-JP" altLang="en-US" sz="1400" b="0" u="none" strike="noStrike">
                          <a:effectLst/>
                          <a:latin typeface="HG丸ｺﾞｼｯｸM-PRO" panose="020F0600000000000000" pitchFamily="50" charset="-128"/>
                          <a:ea typeface="HG丸ｺﾞｼｯｸM-PRO" panose="020F0600000000000000" pitchFamily="50" charset="-128"/>
                        </a:rPr>
                        <a:t>オフサイト</a:t>
                      </a:r>
                      <a:r>
                        <a:rPr lang="en-US" sz="1400" b="0" u="none" strike="noStrike" dirty="0">
                          <a:effectLst/>
                          <a:latin typeface="HG丸ｺﾞｼｯｸM-PRO" panose="020F0600000000000000" pitchFamily="50" charset="-128"/>
                          <a:ea typeface="HG丸ｺﾞｼｯｸM-PRO" panose="020F0600000000000000" pitchFamily="50" charset="-128"/>
                        </a:rPr>
                        <a:t>PPA</a:t>
                      </a:r>
                      <a:endParaRPr lang="en-US" sz="1400" b="0" i="0" u="none" strike="noStrike" dirty="0">
                        <a:solidFill>
                          <a:srgbClr val="000000"/>
                        </a:solidFill>
                        <a:effectLst/>
                        <a:latin typeface="HG丸ｺﾞｼｯｸM-PRO" panose="020F0600000000000000" pitchFamily="50" charset="-128"/>
                        <a:ea typeface="HG丸ｺﾞｼｯｸM-PRO" panose="020F0600000000000000" pitchFamily="50" charset="-128"/>
                      </a:endParaRPr>
                    </a:p>
                  </a:txBody>
                  <a:tcPr marL="9525" marR="9525" marT="9525" marB="0" anchor="ctr"/>
                </a:tc>
                <a:extLst>
                  <a:ext uri="{0D108BD9-81ED-4DB2-BD59-A6C34878D82A}">
                    <a16:rowId xmlns:a16="http://schemas.microsoft.com/office/drawing/2014/main" val="4092766244"/>
                  </a:ext>
                </a:extLst>
              </a:tr>
              <a:tr h="456137">
                <a:tc>
                  <a:txBody>
                    <a:bodyPr/>
                    <a:lstStyle/>
                    <a:p>
                      <a:pPr algn="l" fontAlgn="ctr"/>
                      <a:r>
                        <a:rPr lang="ja-JP" altLang="en-US" sz="1400" b="0" u="none" strike="noStrike">
                          <a:effectLst/>
                          <a:latin typeface="HG丸ｺﾞｼｯｸM-PRO" panose="020F0600000000000000" pitchFamily="50" charset="-128"/>
                          <a:ea typeface="HG丸ｺﾞｼｯｸM-PRO" panose="020F0600000000000000" pitchFamily="50" charset="-128"/>
                        </a:rPr>
                        <a:t>供給方法</a:t>
                      </a:r>
                      <a:endParaRPr lang="ja-JP" altLang="en-US" sz="1400" b="0" i="0" u="none" strike="noStrike">
                        <a:solidFill>
                          <a:srgbClr val="000000"/>
                        </a:solidFill>
                        <a:effectLst/>
                        <a:latin typeface="HG丸ｺﾞｼｯｸM-PRO" panose="020F0600000000000000" pitchFamily="50" charset="-128"/>
                        <a:ea typeface="HG丸ｺﾞｼｯｸM-PRO" panose="020F0600000000000000" pitchFamily="50" charset="-128"/>
                      </a:endParaRPr>
                    </a:p>
                  </a:txBody>
                  <a:tcPr marL="9525" marR="9525" marT="9525" marB="0" anchor="ctr"/>
                </a:tc>
                <a:tc>
                  <a:txBody>
                    <a:bodyPr/>
                    <a:lstStyle/>
                    <a:p>
                      <a:pPr algn="l" fontAlgn="ctr"/>
                      <a:r>
                        <a:rPr lang="zh-TW" altLang="en-US" sz="1400" b="0" u="none" strike="noStrike">
                          <a:effectLst/>
                          <a:latin typeface="HG丸ｺﾞｼｯｸM-PRO" panose="020F0600000000000000" pitchFamily="50" charset="-128"/>
                          <a:ea typeface="HG丸ｺﾞｼｯｸM-PRO" panose="020F0600000000000000" pitchFamily="50" charset="-128"/>
                        </a:rPr>
                        <a:t>発電事業者→需要家</a:t>
                      </a:r>
                      <a:endParaRPr lang="zh-TW" altLang="en-US" sz="1400" b="0" i="0" u="none" strike="noStrike">
                        <a:solidFill>
                          <a:srgbClr val="000000"/>
                        </a:solidFill>
                        <a:effectLst/>
                        <a:latin typeface="HG丸ｺﾞｼｯｸM-PRO" panose="020F0600000000000000" pitchFamily="50" charset="-128"/>
                        <a:ea typeface="HG丸ｺﾞｼｯｸM-PRO" panose="020F0600000000000000" pitchFamily="50" charset="-128"/>
                      </a:endParaRPr>
                    </a:p>
                  </a:txBody>
                  <a:tcPr marL="9525" marR="9525" marT="9525" marB="0" anchor="ctr"/>
                </a:tc>
                <a:tc>
                  <a:txBody>
                    <a:bodyPr/>
                    <a:lstStyle/>
                    <a:p>
                      <a:pPr algn="l" fontAlgn="ctr"/>
                      <a:r>
                        <a:rPr lang="zh-TW" altLang="en-US" sz="1400" b="0" u="none" strike="noStrike" dirty="0">
                          <a:effectLst/>
                          <a:latin typeface="HG丸ｺﾞｼｯｸM-PRO" panose="020F0600000000000000" pitchFamily="50" charset="-128"/>
                          <a:ea typeface="HG丸ｺﾞｼｯｸM-PRO" panose="020F0600000000000000" pitchFamily="50" charset="-128"/>
                        </a:rPr>
                        <a:t>発電事業者→小売電気事業者（一般送電網）→需要家</a:t>
                      </a:r>
                      <a:endParaRPr lang="zh-TW" altLang="en-US" sz="1400" b="0" i="0" u="none" strike="noStrike" dirty="0">
                        <a:solidFill>
                          <a:srgbClr val="000000"/>
                        </a:solidFill>
                        <a:effectLst/>
                        <a:latin typeface="HG丸ｺﾞｼｯｸM-PRO" panose="020F0600000000000000" pitchFamily="50" charset="-128"/>
                        <a:ea typeface="HG丸ｺﾞｼｯｸM-PRO" panose="020F0600000000000000" pitchFamily="50" charset="-128"/>
                      </a:endParaRPr>
                    </a:p>
                  </a:txBody>
                  <a:tcPr marL="9525" marR="9525" marT="9525" marB="0" anchor="ctr"/>
                </a:tc>
                <a:extLst>
                  <a:ext uri="{0D108BD9-81ED-4DB2-BD59-A6C34878D82A}">
                    <a16:rowId xmlns:a16="http://schemas.microsoft.com/office/drawing/2014/main" val="321202041"/>
                  </a:ext>
                </a:extLst>
              </a:tr>
              <a:tr h="233048">
                <a:tc>
                  <a:txBody>
                    <a:bodyPr/>
                    <a:lstStyle/>
                    <a:p>
                      <a:pPr algn="l" fontAlgn="ctr"/>
                      <a:r>
                        <a:rPr lang="ja-JP" altLang="en-US" sz="1400" b="0" u="none" strike="noStrike" dirty="0">
                          <a:effectLst/>
                          <a:latin typeface="HG丸ｺﾞｼｯｸM-PRO" panose="020F0600000000000000" pitchFamily="50" charset="-128"/>
                          <a:ea typeface="HG丸ｺﾞｼｯｸM-PRO" panose="020F0600000000000000" pitchFamily="50" charset="-128"/>
                        </a:rPr>
                        <a:t>設置場所</a:t>
                      </a:r>
                      <a:endParaRPr lang="ja-JP" altLang="en-US" sz="1400" b="0" i="0" u="none" strike="noStrike" dirty="0">
                        <a:solidFill>
                          <a:srgbClr val="000000"/>
                        </a:solidFill>
                        <a:effectLst/>
                        <a:latin typeface="HG丸ｺﾞｼｯｸM-PRO" panose="020F0600000000000000" pitchFamily="50" charset="-128"/>
                        <a:ea typeface="HG丸ｺﾞｼｯｸM-PRO" panose="020F0600000000000000" pitchFamily="50" charset="-128"/>
                      </a:endParaRPr>
                    </a:p>
                  </a:txBody>
                  <a:tcPr marL="9525" marR="9525" marT="9525" marB="0" anchor="ctr"/>
                </a:tc>
                <a:tc>
                  <a:txBody>
                    <a:bodyPr/>
                    <a:lstStyle/>
                    <a:p>
                      <a:pPr algn="l" fontAlgn="ctr"/>
                      <a:r>
                        <a:rPr lang="ja-JP" altLang="en-US" sz="1400" b="0" u="none" strike="noStrike" dirty="0">
                          <a:effectLst/>
                          <a:latin typeface="HG丸ｺﾞｼｯｸM-PRO" panose="020F0600000000000000" pitchFamily="50" charset="-128"/>
                          <a:ea typeface="HG丸ｺﾞｼｯｸM-PRO" panose="020F0600000000000000" pitchFamily="50" charset="-128"/>
                        </a:rPr>
                        <a:t>自社敷地内</a:t>
                      </a:r>
                      <a:endParaRPr lang="ja-JP" altLang="en-US" sz="1400" b="0" i="0" u="none" strike="noStrike" dirty="0">
                        <a:solidFill>
                          <a:srgbClr val="000000"/>
                        </a:solidFill>
                        <a:effectLst/>
                        <a:latin typeface="HG丸ｺﾞｼｯｸM-PRO" panose="020F0600000000000000" pitchFamily="50" charset="-128"/>
                        <a:ea typeface="HG丸ｺﾞｼｯｸM-PRO" panose="020F0600000000000000" pitchFamily="50" charset="-128"/>
                      </a:endParaRPr>
                    </a:p>
                  </a:txBody>
                  <a:tcPr marL="9525" marR="9525" marT="9525" marB="0" anchor="ctr"/>
                </a:tc>
                <a:tc>
                  <a:txBody>
                    <a:bodyPr/>
                    <a:lstStyle/>
                    <a:p>
                      <a:pPr algn="l" fontAlgn="ctr"/>
                      <a:r>
                        <a:rPr lang="zh-TW" altLang="en-US" sz="1400" b="0" u="none" strike="noStrike" dirty="0">
                          <a:effectLst/>
                          <a:latin typeface="HG丸ｺﾞｼｯｸM-PRO" panose="020F0600000000000000" pitchFamily="50" charset="-128"/>
                          <a:ea typeface="HG丸ｺﾞｼｯｸM-PRO" panose="020F0600000000000000" pitchFamily="50" charset="-128"/>
                        </a:rPr>
                        <a:t>自社敷地外（遠隔地）</a:t>
                      </a:r>
                      <a:endParaRPr lang="ja-JP" altLang="en-US" sz="1400" b="0" i="0" u="none" strike="noStrike" dirty="0">
                        <a:solidFill>
                          <a:srgbClr val="000000"/>
                        </a:solidFill>
                        <a:effectLst/>
                        <a:latin typeface="HG丸ｺﾞｼｯｸM-PRO" panose="020F0600000000000000" pitchFamily="50" charset="-128"/>
                        <a:ea typeface="HG丸ｺﾞｼｯｸM-PRO" panose="020F0600000000000000" pitchFamily="50" charset="-128"/>
                      </a:endParaRPr>
                    </a:p>
                  </a:txBody>
                  <a:tcPr marL="9525" marR="9525" marT="9525" marB="0" anchor="ctr"/>
                </a:tc>
                <a:extLst>
                  <a:ext uri="{0D108BD9-81ED-4DB2-BD59-A6C34878D82A}">
                    <a16:rowId xmlns:a16="http://schemas.microsoft.com/office/drawing/2014/main" val="2565911499"/>
                  </a:ext>
                </a:extLst>
              </a:tr>
              <a:tr h="233048">
                <a:tc>
                  <a:txBody>
                    <a:bodyPr/>
                    <a:lstStyle/>
                    <a:p>
                      <a:pPr algn="l" fontAlgn="ctr"/>
                      <a:r>
                        <a:rPr lang="ja-JP" altLang="en-US" sz="1400" b="0" u="none" strike="noStrike">
                          <a:effectLst/>
                          <a:latin typeface="HG丸ｺﾞｼｯｸM-PRO" panose="020F0600000000000000" pitchFamily="50" charset="-128"/>
                          <a:ea typeface="HG丸ｺﾞｼｯｸM-PRO" panose="020F0600000000000000" pitchFamily="50" charset="-128"/>
                        </a:rPr>
                        <a:t>設置スペース</a:t>
                      </a:r>
                      <a:endParaRPr lang="ja-JP" altLang="en-US" sz="1400" b="0" i="0" u="none" strike="noStrike">
                        <a:solidFill>
                          <a:srgbClr val="000000"/>
                        </a:solidFill>
                        <a:effectLst/>
                        <a:latin typeface="HG丸ｺﾞｼｯｸM-PRO" panose="020F0600000000000000" pitchFamily="50" charset="-128"/>
                        <a:ea typeface="HG丸ｺﾞｼｯｸM-PRO" panose="020F0600000000000000" pitchFamily="50" charset="-128"/>
                      </a:endParaRPr>
                    </a:p>
                  </a:txBody>
                  <a:tcPr marL="9525" marR="9525" marT="9525" marB="0" anchor="ctr"/>
                </a:tc>
                <a:tc>
                  <a:txBody>
                    <a:bodyPr/>
                    <a:lstStyle/>
                    <a:p>
                      <a:pPr algn="l" fontAlgn="ctr"/>
                      <a:r>
                        <a:rPr lang="ja-JP" altLang="en-US" sz="1400" b="0" u="none" strike="noStrike">
                          <a:effectLst/>
                          <a:latin typeface="HG丸ｺﾞｼｯｸM-PRO" panose="020F0600000000000000" pitchFamily="50" charset="-128"/>
                          <a:ea typeface="HG丸ｺﾞｼｯｸM-PRO" panose="020F0600000000000000" pitchFamily="50" charset="-128"/>
                        </a:rPr>
                        <a:t>必要</a:t>
                      </a:r>
                      <a:endParaRPr lang="ja-JP" altLang="en-US" sz="1400" b="0" i="0" u="none" strike="noStrike">
                        <a:solidFill>
                          <a:srgbClr val="000000"/>
                        </a:solidFill>
                        <a:effectLst/>
                        <a:latin typeface="HG丸ｺﾞｼｯｸM-PRO" panose="020F0600000000000000" pitchFamily="50" charset="-128"/>
                        <a:ea typeface="HG丸ｺﾞｼｯｸM-PRO" panose="020F0600000000000000" pitchFamily="50" charset="-128"/>
                      </a:endParaRPr>
                    </a:p>
                  </a:txBody>
                  <a:tcPr marL="9525" marR="9525" marT="9525" marB="0" anchor="ctr"/>
                </a:tc>
                <a:tc>
                  <a:txBody>
                    <a:bodyPr/>
                    <a:lstStyle/>
                    <a:p>
                      <a:pPr algn="l" fontAlgn="ctr"/>
                      <a:r>
                        <a:rPr lang="ja-JP" altLang="en-US" sz="1400" b="0" u="none" strike="noStrike" dirty="0">
                          <a:effectLst/>
                          <a:latin typeface="HG丸ｺﾞｼｯｸM-PRO" panose="020F0600000000000000" pitchFamily="50" charset="-128"/>
                          <a:ea typeface="HG丸ｺﾞｼｯｸM-PRO" panose="020F0600000000000000" pitchFamily="50" charset="-128"/>
                        </a:rPr>
                        <a:t>不要</a:t>
                      </a:r>
                      <a:endParaRPr lang="ja-JP" altLang="en-US" sz="1400" b="0" i="0" u="none" strike="noStrike" dirty="0">
                        <a:solidFill>
                          <a:srgbClr val="000000"/>
                        </a:solidFill>
                        <a:effectLst/>
                        <a:latin typeface="HG丸ｺﾞｼｯｸM-PRO" panose="020F0600000000000000" pitchFamily="50" charset="-128"/>
                        <a:ea typeface="HG丸ｺﾞｼｯｸM-PRO" panose="020F0600000000000000" pitchFamily="50" charset="-128"/>
                      </a:endParaRPr>
                    </a:p>
                  </a:txBody>
                  <a:tcPr marL="9525" marR="9525" marT="9525" marB="0" anchor="ctr"/>
                </a:tc>
                <a:extLst>
                  <a:ext uri="{0D108BD9-81ED-4DB2-BD59-A6C34878D82A}">
                    <a16:rowId xmlns:a16="http://schemas.microsoft.com/office/drawing/2014/main" val="2036727259"/>
                  </a:ext>
                </a:extLst>
              </a:tr>
              <a:tr h="233048">
                <a:tc>
                  <a:txBody>
                    <a:bodyPr/>
                    <a:lstStyle/>
                    <a:p>
                      <a:pPr algn="l" fontAlgn="ctr"/>
                      <a:r>
                        <a:rPr lang="ja-JP" altLang="en-US" sz="1400" b="0" u="none" strike="noStrike">
                          <a:effectLst/>
                          <a:latin typeface="HG丸ｺﾞｼｯｸM-PRO" panose="020F0600000000000000" pitchFamily="50" charset="-128"/>
                          <a:ea typeface="HG丸ｺﾞｼｯｸM-PRO" panose="020F0600000000000000" pitchFamily="50" charset="-128"/>
                        </a:rPr>
                        <a:t>初期費用</a:t>
                      </a:r>
                      <a:endParaRPr lang="ja-JP" altLang="en-US" sz="1400" b="0" i="0" u="none" strike="noStrike">
                        <a:solidFill>
                          <a:srgbClr val="000000"/>
                        </a:solidFill>
                        <a:effectLst/>
                        <a:latin typeface="HG丸ｺﾞｼｯｸM-PRO" panose="020F0600000000000000" pitchFamily="50" charset="-128"/>
                        <a:ea typeface="HG丸ｺﾞｼｯｸM-PRO" panose="020F0600000000000000" pitchFamily="50" charset="-128"/>
                      </a:endParaRPr>
                    </a:p>
                  </a:txBody>
                  <a:tcPr marL="9525" marR="9525" marT="9525" marB="0" anchor="ctr"/>
                </a:tc>
                <a:tc gridSpan="2">
                  <a:txBody>
                    <a:bodyPr/>
                    <a:lstStyle/>
                    <a:p>
                      <a:pPr algn="l" fontAlgn="ctr"/>
                      <a:r>
                        <a:rPr lang="ja-JP" altLang="en-US" sz="1400" b="0" u="none" strike="noStrike" dirty="0">
                          <a:effectLst/>
                          <a:latin typeface="HG丸ｺﾞｼｯｸM-PRO" panose="020F0600000000000000" pitchFamily="50" charset="-128"/>
                          <a:ea typeface="HG丸ｺﾞｼｯｸM-PRO" panose="020F0600000000000000" pitchFamily="50" charset="-128"/>
                        </a:rPr>
                        <a:t>不要</a:t>
                      </a:r>
                      <a:endParaRPr lang="ja-JP" altLang="en-US" sz="1400" b="0" i="0" u="none" strike="noStrike" dirty="0">
                        <a:solidFill>
                          <a:srgbClr val="000000"/>
                        </a:solidFill>
                        <a:effectLst/>
                        <a:latin typeface="HG丸ｺﾞｼｯｸM-PRO" panose="020F0600000000000000" pitchFamily="50" charset="-128"/>
                        <a:ea typeface="HG丸ｺﾞｼｯｸM-PRO" panose="020F0600000000000000" pitchFamily="50" charset="-128"/>
                      </a:endParaRPr>
                    </a:p>
                  </a:txBody>
                  <a:tcPr marL="9525" marR="9525" marT="9525" marB="0" anchor="ctr"/>
                </a:tc>
                <a:tc hMerge="1">
                  <a:txBody>
                    <a:bodyPr/>
                    <a:lstStyle/>
                    <a:p>
                      <a:endParaRPr kumimoji="1" lang="ja-JP" altLang="en-US"/>
                    </a:p>
                  </a:txBody>
                  <a:tcPr/>
                </a:tc>
                <a:extLst>
                  <a:ext uri="{0D108BD9-81ED-4DB2-BD59-A6C34878D82A}">
                    <a16:rowId xmlns:a16="http://schemas.microsoft.com/office/drawing/2014/main" val="1389169730"/>
                  </a:ext>
                </a:extLst>
              </a:tr>
              <a:tr h="233048">
                <a:tc>
                  <a:txBody>
                    <a:bodyPr/>
                    <a:lstStyle/>
                    <a:p>
                      <a:pPr algn="l" fontAlgn="ctr"/>
                      <a:r>
                        <a:rPr lang="ja-JP" altLang="en-US" sz="1400" b="0" u="none" strike="noStrike">
                          <a:effectLst/>
                          <a:latin typeface="HG丸ｺﾞｼｯｸM-PRO" panose="020F0600000000000000" pitchFamily="50" charset="-128"/>
                          <a:ea typeface="HG丸ｺﾞｼｯｸM-PRO" panose="020F0600000000000000" pitchFamily="50" charset="-128"/>
                        </a:rPr>
                        <a:t>メンテナンス・管理費用</a:t>
                      </a:r>
                      <a:endParaRPr lang="ja-JP" altLang="en-US" sz="1400" b="0" i="0" u="none" strike="noStrike">
                        <a:solidFill>
                          <a:srgbClr val="000000"/>
                        </a:solidFill>
                        <a:effectLst/>
                        <a:latin typeface="HG丸ｺﾞｼｯｸM-PRO" panose="020F0600000000000000" pitchFamily="50" charset="-128"/>
                        <a:ea typeface="HG丸ｺﾞｼｯｸM-PRO" panose="020F0600000000000000" pitchFamily="50" charset="-128"/>
                      </a:endParaRPr>
                    </a:p>
                  </a:txBody>
                  <a:tcPr marL="9525" marR="9525" marT="9525" marB="0" anchor="ctr"/>
                </a:tc>
                <a:tc gridSpan="2">
                  <a:txBody>
                    <a:bodyPr/>
                    <a:lstStyle/>
                    <a:p>
                      <a:pPr algn="l" fontAlgn="ctr"/>
                      <a:r>
                        <a:rPr lang="ja-JP" altLang="en-US" sz="1400" b="0" u="none" strike="noStrike" dirty="0">
                          <a:effectLst/>
                          <a:latin typeface="HG丸ｺﾞｼｯｸM-PRO" panose="020F0600000000000000" pitchFamily="50" charset="-128"/>
                          <a:ea typeface="HG丸ｺﾞｼｯｸM-PRO" panose="020F0600000000000000" pitchFamily="50" charset="-128"/>
                        </a:rPr>
                        <a:t>不要</a:t>
                      </a:r>
                      <a:endParaRPr lang="ja-JP" altLang="en-US" sz="1400" b="0" i="0" u="none" strike="noStrike" dirty="0">
                        <a:solidFill>
                          <a:srgbClr val="000000"/>
                        </a:solidFill>
                        <a:effectLst/>
                        <a:latin typeface="HG丸ｺﾞｼｯｸM-PRO" panose="020F0600000000000000" pitchFamily="50" charset="-128"/>
                        <a:ea typeface="HG丸ｺﾞｼｯｸM-PRO" panose="020F0600000000000000" pitchFamily="50" charset="-128"/>
                      </a:endParaRPr>
                    </a:p>
                  </a:txBody>
                  <a:tcPr marL="9525" marR="9525" marT="9525" marB="0" anchor="ctr"/>
                </a:tc>
                <a:tc hMerge="1">
                  <a:txBody>
                    <a:bodyPr/>
                    <a:lstStyle/>
                    <a:p>
                      <a:endParaRPr kumimoji="1" lang="ja-JP" altLang="en-US"/>
                    </a:p>
                  </a:txBody>
                  <a:tcPr/>
                </a:tc>
                <a:extLst>
                  <a:ext uri="{0D108BD9-81ED-4DB2-BD59-A6C34878D82A}">
                    <a16:rowId xmlns:a16="http://schemas.microsoft.com/office/drawing/2014/main" val="4271032316"/>
                  </a:ext>
                </a:extLst>
              </a:tr>
              <a:tr h="233048">
                <a:tc>
                  <a:txBody>
                    <a:bodyPr/>
                    <a:lstStyle/>
                    <a:p>
                      <a:pPr algn="l" fontAlgn="ctr"/>
                      <a:r>
                        <a:rPr lang="ja-JP" altLang="en-US" sz="1400" b="0" u="none" strike="noStrike">
                          <a:effectLst/>
                          <a:latin typeface="HG丸ｺﾞｼｯｸM-PRO" panose="020F0600000000000000" pitchFamily="50" charset="-128"/>
                          <a:ea typeface="HG丸ｺﾞｼｯｸM-PRO" panose="020F0600000000000000" pitchFamily="50" charset="-128"/>
                        </a:rPr>
                        <a:t>発電規模</a:t>
                      </a:r>
                      <a:endParaRPr lang="ja-JP" altLang="en-US" sz="1400" b="0" i="0" u="none" strike="noStrike">
                        <a:solidFill>
                          <a:srgbClr val="000000"/>
                        </a:solidFill>
                        <a:effectLst/>
                        <a:latin typeface="HG丸ｺﾞｼｯｸM-PRO" panose="020F0600000000000000" pitchFamily="50" charset="-128"/>
                        <a:ea typeface="HG丸ｺﾞｼｯｸM-PRO" panose="020F0600000000000000" pitchFamily="50" charset="-128"/>
                      </a:endParaRPr>
                    </a:p>
                  </a:txBody>
                  <a:tcPr marL="9525" marR="9525" marT="9525" marB="0" anchor="ctr"/>
                </a:tc>
                <a:tc>
                  <a:txBody>
                    <a:bodyPr/>
                    <a:lstStyle/>
                    <a:p>
                      <a:pPr algn="l" fontAlgn="ctr"/>
                      <a:r>
                        <a:rPr lang="zh-TW" altLang="en-US" sz="1400" b="0" u="none" strike="noStrike">
                          <a:effectLst/>
                          <a:latin typeface="HG丸ｺﾞｼｯｸM-PRO" panose="020F0600000000000000" pitchFamily="50" charset="-128"/>
                          <a:ea typeface="HG丸ｺﾞｼｯｸM-PRO" panose="020F0600000000000000" pitchFamily="50" charset="-128"/>
                        </a:rPr>
                        <a:t>小規模～中規模</a:t>
                      </a:r>
                      <a:endParaRPr lang="zh-TW" altLang="en-US" sz="1400" b="0" i="0" u="none" strike="noStrike">
                        <a:solidFill>
                          <a:srgbClr val="000000"/>
                        </a:solidFill>
                        <a:effectLst/>
                        <a:latin typeface="HG丸ｺﾞｼｯｸM-PRO" panose="020F0600000000000000" pitchFamily="50" charset="-128"/>
                        <a:ea typeface="HG丸ｺﾞｼｯｸM-PRO" panose="020F0600000000000000" pitchFamily="50" charset="-128"/>
                      </a:endParaRPr>
                    </a:p>
                  </a:txBody>
                  <a:tcPr marL="9525" marR="9525" marT="9525" marB="0" anchor="ctr"/>
                </a:tc>
                <a:tc>
                  <a:txBody>
                    <a:bodyPr/>
                    <a:lstStyle/>
                    <a:p>
                      <a:pPr algn="l" fontAlgn="ctr"/>
                      <a:r>
                        <a:rPr lang="zh-TW" altLang="en-US" sz="1400" b="0" u="none" strike="noStrike">
                          <a:effectLst/>
                          <a:latin typeface="HG丸ｺﾞｼｯｸM-PRO" panose="020F0600000000000000" pitchFamily="50" charset="-128"/>
                          <a:ea typeface="HG丸ｺﾞｼｯｸM-PRO" panose="020F0600000000000000" pitchFamily="50" charset="-128"/>
                        </a:rPr>
                        <a:t>中規模～大規模</a:t>
                      </a:r>
                      <a:endParaRPr lang="zh-TW" altLang="en-US" sz="1400" b="0" i="0" u="none" strike="noStrike">
                        <a:solidFill>
                          <a:srgbClr val="000000"/>
                        </a:solidFill>
                        <a:effectLst/>
                        <a:latin typeface="HG丸ｺﾞｼｯｸM-PRO" panose="020F0600000000000000" pitchFamily="50" charset="-128"/>
                        <a:ea typeface="HG丸ｺﾞｼｯｸM-PRO" panose="020F0600000000000000" pitchFamily="50" charset="-128"/>
                      </a:endParaRPr>
                    </a:p>
                  </a:txBody>
                  <a:tcPr marL="9525" marR="9525" marT="9525" marB="0" anchor="ctr"/>
                </a:tc>
                <a:extLst>
                  <a:ext uri="{0D108BD9-81ED-4DB2-BD59-A6C34878D82A}">
                    <a16:rowId xmlns:a16="http://schemas.microsoft.com/office/drawing/2014/main" val="419265500"/>
                  </a:ext>
                </a:extLst>
              </a:tr>
              <a:tr h="322578">
                <a:tc>
                  <a:txBody>
                    <a:bodyPr/>
                    <a:lstStyle/>
                    <a:p>
                      <a:pPr algn="l" fontAlgn="ctr"/>
                      <a:r>
                        <a:rPr lang="ja-JP" altLang="en-US" sz="1400" b="0" u="none" strike="noStrike">
                          <a:effectLst/>
                          <a:latin typeface="HG丸ｺﾞｼｯｸM-PRO" panose="020F0600000000000000" pitchFamily="50" charset="-128"/>
                          <a:ea typeface="HG丸ｺﾞｼｯｸM-PRO" panose="020F0600000000000000" pitchFamily="50" charset="-128"/>
                        </a:rPr>
                        <a:t>発電量の増量</a:t>
                      </a:r>
                      <a:endParaRPr lang="ja-JP" altLang="en-US" sz="1400" b="0" i="0" u="none" strike="noStrike">
                        <a:solidFill>
                          <a:srgbClr val="000000"/>
                        </a:solidFill>
                        <a:effectLst/>
                        <a:latin typeface="HG丸ｺﾞｼｯｸM-PRO" panose="020F0600000000000000" pitchFamily="50" charset="-128"/>
                        <a:ea typeface="HG丸ｺﾞｼｯｸM-PRO" panose="020F0600000000000000" pitchFamily="50" charset="-128"/>
                      </a:endParaRPr>
                    </a:p>
                  </a:txBody>
                  <a:tcPr marL="9525" marR="9525" marT="9525" marB="0" anchor="ctr"/>
                </a:tc>
                <a:tc>
                  <a:txBody>
                    <a:bodyPr/>
                    <a:lstStyle/>
                    <a:p>
                      <a:pPr algn="l" fontAlgn="ctr"/>
                      <a:r>
                        <a:rPr lang="ja-JP" altLang="en-US" sz="1400" b="0" u="none" strike="noStrike">
                          <a:effectLst/>
                          <a:latin typeface="HG丸ｺﾞｼｯｸM-PRO" panose="020F0600000000000000" pitchFamily="50" charset="-128"/>
                          <a:ea typeface="HG丸ｺﾞｼｯｸM-PRO" panose="020F0600000000000000" pitchFamily="50" charset="-128"/>
                        </a:rPr>
                        <a:t>設置スペースによって限りがある</a:t>
                      </a:r>
                      <a:endParaRPr lang="ja-JP" altLang="en-US" sz="1400" b="0" i="0" u="none" strike="noStrike">
                        <a:solidFill>
                          <a:srgbClr val="000000"/>
                        </a:solidFill>
                        <a:effectLst/>
                        <a:latin typeface="HG丸ｺﾞｼｯｸM-PRO" panose="020F0600000000000000" pitchFamily="50" charset="-128"/>
                        <a:ea typeface="HG丸ｺﾞｼｯｸM-PRO" panose="020F0600000000000000" pitchFamily="50" charset="-128"/>
                      </a:endParaRPr>
                    </a:p>
                  </a:txBody>
                  <a:tcPr marL="9525" marR="9525" marT="9525" marB="0" anchor="ctr"/>
                </a:tc>
                <a:tc>
                  <a:txBody>
                    <a:bodyPr/>
                    <a:lstStyle/>
                    <a:p>
                      <a:pPr algn="l" fontAlgn="ctr"/>
                      <a:r>
                        <a:rPr lang="ja-JP" altLang="en-US" sz="1400" b="0" u="none" strike="noStrike">
                          <a:effectLst/>
                          <a:latin typeface="HG丸ｺﾞｼｯｸM-PRO" panose="020F0600000000000000" pitchFamily="50" charset="-128"/>
                          <a:ea typeface="HG丸ｺﾞｼｯｸM-PRO" panose="020F0600000000000000" pitchFamily="50" charset="-128"/>
                        </a:rPr>
                        <a:t>増量しやすい</a:t>
                      </a:r>
                      <a:endParaRPr lang="ja-JP" altLang="en-US" sz="1400" b="0" i="0" u="none" strike="noStrike">
                        <a:solidFill>
                          <a:srgbClr val="000000"/>
                        </a:solidFill>
                        <a:effectLst/>
                        <a:latin typeface="HG丸ｺﾞｼｯｸM-PRO" panose="020F0600000000000000" pitchFamily="50" charset="-128"/>
                        <a:ea typeface="HG丸ｺﾞｼｯｸM-PRO" panose="020F0600000000000000" pitchFamily="50" charset="-128"/>
                      </a:endParaRPr>
                    </a:p>
                  </a:txBody>
                  <a:tcPr marL="9525" marR="9525" marT="9525" marB="0" anchor="ctr"/>
                </a:tc>
                <a:extLst>
                  <a:ext uri="{0D108BD9-81ED-4DB2-BD59-A6C34878D82A}">
                    <a16:rowId xmlns:a16="http://schemas.microsoft.com/office/drawing/2014/main" val="4183685583"/>
                  </a:ext>
                </a:extLst>
              </a:tr>
              <a:tr h="233048">
                <a:tc>
                  <a:txBody>
                    <a:bodyPr/>
                    <a:lstStyle/>
                    <a:p>
                      <a:pPr algn="l" fontAlgn="ctr"/>
                      <a:r>
                        <a:rPr lang="ja-JP" altLang="en-US" sz="1400" b="0" u="none" strike="noStrike">
                          <a:effectLst/>
                          <a:latin typeface="HG丸ｺﾞｼｯｸM-PRO" panose="020F0600000000000000" pitchFamily="50" charset="-128"/>
                          <a:ea typeface="HG丸ｺﾞｼｯｸM-PRO" panose="020F0600000000000000" pitchFamily="50" charset="-128"/>
                        </a:rPr>
                        <a:t>電気料金</a:t>
                      </a:r>
                      <a:endParaRPr lang="ja-JP" altLang="en-US" sz="1400" b="0" i="0" u="none" strike="noStrike">
                        <a:solidFill>
                          <a:srgbClr val="000000"/>
                        </a:solidFill>
                        <a:effectLst/>
                        <a:latin typeface="HG丸ｺﾞｼｯｸM-PRO" panose="020F0600000000000000" pitchFamily="50" charset="-128"/>
                        <a:ea typeface="HG丸ｺﾞｼｯｸM-PRO" panose="020F0600000000000000" pitchFamily="50" charset="-128"/>
                      </a:endParaRPr>
                    </a:p>
                  </a:txBody>
                  <a:tcPr marL="9525" marR="9525" marT="9525" marB="0" anchor="ctr"/>
                </a:tc>
                <a:tc>
                  <a:txBody>
                    <a:bodyPr/>
                    <a:lstStyle/>
                    <a:p>
                      <a:pPr algn="l" fontAlgn="ctr"/>
                      <a:r>
                        <a:rPr lang="ja-JP" altLang="en-US" sz="1400" b="0" u="none" strike="noStrike" dirty="0">
                          <a:effectLst/>
                          <a:latin typeface="HG丸ｺﾞｼｯｸM-PRO" panose="020F0600000000000000" pitchFamily="50" charset="-128"/>
                          <a:ea typeface="HG丸ｺﾞｼｯｸM-PRO" panose="020F0600000000000000" pitchFamily="50" charset="-128"/>
                        </a:rPr>
                        <a:t>必要（安め）</a:t>
                      </a:r>
                      <a:endParaRPr lang="ja-JP" altLang="en-US" sz="1400" b="0" i="0" u="none" strike="noStrike" dirty="0">
                        <a:solidFill>
                          <a:srgbClr val="000000"/>
                        </a:solidFill>
                        <a:effectLst/>
                        <a:latin typeface="HG丸ｺﾞｼｯｸM-PRO" panose="020F0600000000000000" pitchFamily="50" charset="-128"/>
                        <a:ea typeface="HG丸ｺﾞｼｯｸM-PRO" panose="020F0600000000000000" pitchFamily="50" charset="-128"/>
                      </a:endParaRPr>
                    </a:p>
                  </a:txBody>
                  <a:tcPr marL="9525" marR="9525" marT="9525" marB="0" anchor="ctr"/>
                </a:tc>
                <a:tc>
                  <a:txBody>
                    <a:bodyPr/>
                    <a:lstStyle/>
                    <a:p>
                      <a:pPr algn="l" fontAlgn="ctr"/>
                      <a:r>
                        <a:rPr lang="ja-JP" altLang="en-US" sz="1400" b="0" u="none" strike="noStrike">
                          <a:effectLst/>
                          <a:latin typeface="HG丸ｺﾞｼｯｸM-PRO" panose="020F0600000000000000" pitchFamily="50" charset="-128"/>
                          <a:ea typeface="HG丸ｺﾞｼｯｸM-PRO" panose="020F0600000000000000" pitchFamily="50" charset="-128"/>
                        </a:rPr>
                        <a:t>必要（高め）</a:t>
                      </a:r>
                      <a:endParaRPr lang="ja-JP" altLang="en-US" sz="1400" b="0" i="0" u="none" strike="noStrike">
                        <a:solidFill>
                          <a:srgbClr val="000000"/>
                        </a:solidFill>
                        <a:effectLst/>
                        <a:latin typeface="HG丸ｺﾞｼｯｸM-PRO" panose="020F0600000000000000" pitchFamily="50" charset="-128"/>
                        <a:ea typeface="HG丸ｺﾞｼｯｸM-PRO" panose="020F0600000000000000" pitchFamily="50" charset="-128"/>
                      </a:endParaRPr>
                    </a:p>
                  </a:txBody>
                  <a:tcPr marL="9525" marR="9525" marT="9525" marB="0" anchor="ctr"/>
                </a:tc>
                <a:extLst>
                  <a:ext uri="{0D108BD9-81ED-4DB2-BD59-A6C34878D82A}">
                    <a16:rowId xmlns:a16="http://schemas.microsoft.com/office/drawing/2014/main" val="1750387746"/>
                  </a:ext>
                </a:extLst>
              </a:tr>
              <a:tr h="233048">
                <a:tc>
                  <a:txBody>
                    <a:bodyPr/>
                    <a:lstStyle/>
                    <a:p>
                      <a:pPr algn="l" fontAlgn="ctr"/>
                      <a:r>
                        <a:rPr lang="ja-JP" altLang="en-US" sz="1400" b="0" u="none" strike="noStrike">
                          <a:effectLst/>
                          <a:latin typeface="HG丸ｺﾞｼｯｸM-PRO" panose="020F0600000000000000" pitchFamily="50" charset="-128"/>
                          <a:ea typeface="HG丸ｺﾞｼｯｸM-PRO" panose="020F0600000000000000" pitchFamily="50" charset="-128"/>
                        </a:rPr>
                        <a:t>再エネ賦課金</a:t>
                      </a:r>
                      <a:endParaRPr lang="ja-JP" altLang="en-US" sz="1400" b="0" i="0" u="none" strike="noStrike">
                        <a:solidFill>
                          <a:srgbClr val="000000"/>
                        </a:solidFill>
                        <a:effectLst/>
                        <a:latin typeface="HG丸ｺﾞｼｯｸM-PRO" panose="020F0600000000000000" pitchFamily="50" charset="-128"/>
                        <a:ea typeface="HG丸ｺﾞｼｯｸM-PRO" panose="020F0600000000000000" pitchFamily="50" charset="-128"/>
                      </a:endParaRPr>
                    </a:p>
                  </a:txBody>
                  <a:tcPr marL="9525" marR="9525" marT="9525" marB="0" anchor="ctr"/>
                </a:tc>
                <a:tc>
                  <a:txBody>
                    <a:bodyPr/>
                    <a:lstStyle/>
                    <a:p>
                      <a:pPr algn="l" fontAlgn="ctr"/>
                      <a:r>
                        <a:rPr lang="ja-JP" altLang="en-US" sz="1400" b="0" u="none" strike="noStrike">
                          <a:effectLst/>
                          <a:latin typeface="HG丸ｺﾞｼｯｸM-PRO" panose="020F0600000000000000" pitchFamily="50" charset="-128"/>
                          <a:ea typeface="HG丸ｺﾞｼｯｸM-PRO" panose="020F0600000000000000" pitchFamily="50" charset="-128"/>
                        </a:rPr>
                        <a:t>なし</a:t>
                      </a:r>
                      <a:endParaRPr lang="ja-JP" altLang="en-US" sz="1400" b="0" i="0" u="none" strike="noStrike">
                        <a:solidFill>
                          <a:srgbClr val="000000"/>
                        </a:solidFill>
                        <a:effectLst/>
                        <a:latin typeface="HG丸ｺﾞｼｯｸM-PRO" panose="020F0600000000000000" pitchFamily="50" charset="-128"/>
                        <a:ea typeface="HG丸ｺﾞｼｯｸM-PRO" panose="020F0600000000000000" pitchFamily="50" charset="-128"/>
                      </a:endParaRPr>
                    </a:p>
                  </a:txBody>
                  <a:tcPr marL="9525" marR="9525" marT="9525" marB="0" anchor="ctr"/>
                </a:tc>
                <a:tc>
                  <a:txBody>
                    <a:bodyPr/>
                    <a:lstStyle/>
                    <a:p>
                      <a:pPr algn="l" fontAlgn="ctr"/>
                      <a:r>
                        <a:rPr lang="ja-JP" altLang="en-US" sz="1400" b="0" u="none" strike="noStrike">
                          <a:effectLst/>
                          <a:latin typeface="HG丸ｺﾞｼｯｸM-PRO" panose="020F0600000000000000" pitchFamily="50" charset="-128"/>
                          <a:ea typeface="HG丸ｺﾞｼｯｸM-PRO" panose="020F0600000000000000" pitchFamily="50" charset="-128"/>
                        </a:rPr>
                        <a:t>あり</a:t>
                      </a:r>
                      <a:endParaRPr lang="ja-JP" altLang="en-US" sz="1400" b="0" i="0" u="none" strike="noStrike">
                        <a:solidFill>
                          <a:srgbClr val="000000"/>
                        </a:solidFill>
                        <a:effectLst/>
                        <a:latin typeface="HG丸ｺﾞｼｯｸM-PRO" panose="020F0600000000000000" pitchFamily="50" charset="-128"/>
                        <a:ea typeface="HG丸ｺﾞｼｯｸM-PRO" panose="020F0600000000000000" pitchFamily="50" charset="-128"/>
                      </a:endParaRPr>
                    </a:p>
                  </a:txBody>
                  <a:tcPr marL="9525" marR="9525" marT="9525" marB="0" anchor="ctr"/>
                </a:tc>
                <a:extLst>
                  <a:ext uri="{0D108BD9-81ED-4DB2-BD59-A6C34878D82A}">
                    <a16:rowId xmlns:a16="http://schemas.microsoft.com/office/drawing/2014/main" val="1190334503"/>
                  </a:ext>
                </a:extLst>
              </a:tr>
              <a:tr h="287694">
                <a:tc>
                  <a:txBody>
                    <a:bodyPr/>
                    <a:lstStyle/>
                    <a:p>
                      <a:pPr algn="l" fontAlgn="ctr"/>
                      <a:r>
                        <a:rPr lang="ja-JP" altLang="en-US" sz="1400" b="0" u="none" strike="noStrike">
                          <a:effectLst/>
                          <a:latin typeface="HG丸ｺﾞｼｯｸM-PRO" panose="020F0600000000000000" pitchFamily="50" charset="-128"/>
                          <a:ea typeface="HG丸ｺﾞｼｯｸM-PRO" panose="020F0600000000000000" pitchFamily="50" charset="-128"/>
                        </a:rPr>
                        <a:t>非常用電源としての利用</a:t>
                      </a:r>
                      <a:endParaRPr lang="ja-JP" altLang="en-US" sz="1400" b="0" i="0" u="none" strike="noStrike">
                        <a:solidFill>
                          <a:srgbClr val="000000"/>
                        </a:solidFill>
                        <a:effectLst/>
                        <a:latin typeface="HG丸ｺﾞｼｯｸM-PRO" panose="020F0600000000000000" pitchFamily="50" charset="-128"/>
                        <a:ea typeface="HG丸ｺﾞｼｯｸM-PRO" panose="020F0600000000000000" pitchFamily="50" charset="-128"/>
                      </a:endParaRPr>
                    </a:p>
                  </a:txBody>
                  <a:tcPr marL="9525" marR="9525" marT="9525" marB="0" anchor="ctr"/>
                </a:tc>
                <a:tc>
                  <a:txBody>
                    <a:bodyPr/>
                    <a:lstStyle/>
                    <a:p>
                      <a:pPr algn="l" fontAlgn="ctr"/>
                      <a:r>
                        <a:rPr lang="ja-JP" altLang="en-US" sz="1400" b="0" u="none" strike="noStrike">
                          <a:effectLst/>
                          <a:latin typeface="HG丸ｺﾞｼｯｸM-PRO" panose="020F0600000000000000" pitchFamily="50" charset="-128"/>
                          <a:ea typeface="HG丸ｺﾞｼｯｸM-PRO" panose="020F0600000000000000" pitchFamily="50" charset="-128"/>
                        </a:rPr>
                        <a:t>しやすい</a:t>
                      </a:r>
                      <a:endParaRPr lang="ja-JP" altLang="en-US" sz="1400" b="0" i="0" u="none" strike="noStrike">
                        <a:solidFill>
                          <a:srgbClr val="000000"/>
                        </a:solidFill>
                        <a:effectLst/>
                        <a:latin typeface="HG丸ｺﾞｼｯｸM-PRO" panose="020F0600000000000000" pitchFamily="50" charset="-128"/>
                        <a:ea typeface="HG丸ｺﾞｼｯｸM-PRO" panose="020F0600000000000000" pitchFamily="50" charset="-128"/>
                      </a:endParaRPr>
                    </a:p>
                  </a:txBody>
                  <a:tcPr marL="9525" marR="9525" marT="9525" marB="0" anchor="ctr"/>
                </a:tc>
                <a:tc>
                  <a:txBody>
                    <a:bodyPr/>
                    <a:lstStyle/>
                    <a:p>
                      <a:pPr algn="l" fontAlgn="ctr"/>
                      <a:r>
                        <a:rPr lang="ja-JP" altLang="en-US" sz="1400" b="0" u="none" strike="noStrike">
                          <a:effectLst/>
                          <a:latin typeface="HG丸ｺﾞｼｯｸM-PRO" panose="020F0600000000000000" pitchFamily="50" charset="-128"/>
                          <a:ea typeface="HG丸ｺﾞｼｯｸM-PRO" panose="020F0600000000000000" pitchFamily="50" charset="-128"/>
                        </a:rPr>
                        <a:t>しにくい </a:t>
                      </a:r>
                      <a:r>
                        <a:rPr lang="en-US" altLang="ja-JP" sz="1400" b="0" u="none" strike="noStrike" dirty="0">
                          <a:effectLst/>
                          <a:latin typeface="HG丸ｺﾞｼｯｸM-PRO" panose="020F0600000000000000" pitchFamily="50" charset="-128"/>
                          <a:ea typeface="HG丸ｺﾞｼｯｸM-PRO" panose="020F0600000000000000" pitchFamily="50" charset="-128"/>
                        </a:rPr>
                        <a:t>※</a:t>
                      </a:r>
                      <a:r>
                        <a:rPr lang="ja-JP" altLang="en-US" sz="1400" b="0" u="none" strike="noStrike">
                          <a:effectLst/>
                          <a:latin typeface="HG丸ｺﾞｼｯｸM-PRO" panose="020F0600000000000000" pitchFamily="50" charset="-128"/>
                          <a:ea typeface="HG丸ｺﾞｼｯｸM-PRO" panose="020F0600000000000000" pitchFamily="50" charset="-128"/>
                        </a:rPr>
                        <a:t>一般送電網を経由するため</a:t>
                      </a:r>
                      <a:endParaRPr lang="ja-JP" altLang="en-US" sz="1400" b="0" i="0" u="none" strike="noStrike">
                        <a:solidFill>
                          <a:srgbClr val="000000"/>
                        </a:solidFill>
                        <a:effectLst/>
                        <a:latin typeface="HG丸ｺﾞｼｯｸM-PRO" panose="020F0600000000000000" pitchFamily="50" charset="-128"/>
                        <a:ea typeface="HG丸ｺﾞｼｯｸM-PRO" panose="020F0600000000000000" pitchFamily="50" charset="-128"/>
                      </a:endParaRPr>
                    </a:p>
                  </a:txBody>
                  <a:tcPr marL="9525" marR="9525" marT="9525" marB="0" anchor="ctr"/>
                </a:tc>
                <a:extLst>
                  <a:ext uri="{0D108BD9-81ED-4DB2-BD59-A6C34878D82A}">
                    <a16:rowId xmlns:a16="http://schemas.microsoft.com/office/drawing/2014/main" val="1535624055"/>
                  </a:ext>
                </a:extLst>
              </a:tr>
              <a:tr h="679226">
                <a:tc>
                  <a:txBody>
                    <a:bodyPr/>
                    <a:lstStyle/>
                    <a:p>
                      <a:pPr algn="l" fontAlgn="ctr"/>
                      <a:r>
                        <a:rPr lang="ja-JP" altLang="en-US" sz="1400" b="0" u="none" strike="noStrike">
                          <a:effectLst/>
                          <a:latin typeface="HG丸ｺﾞｼｯｸM-PRO" panose="020F0600000000000000" pitchFamily="50" charset="-128"/>
                          <a:ea typeface="HG丸ｺﾞｼｯｸM-PRO" panose="020F0600000000000000" pitchFamily="50" charset="-128"/>
                        </a:rPr>
                        <a:t>補助金制度</a:t>
                      </a:r>
                      <a:endParaRPr lang="ja-JP" altLang="en-US" sz="1400" b="0" i="0" u="none" strike="noStrike">
                        <a:solidFill>
                          <a:srgbClr val="000000"/>
                        </a:solidFill>
                        <a:effectLst/>
                        <a:latin typeface="HG丸ｺﾞｼｯｸM-PRO" panose="020F0600000000000000" pitchFamily="50" charset="-128"/>
                        <a:ea typeface="HG丸ｺﾞｼｯｸM-PRO" panose="020F0600000000000000" pitchFamily="50" charset="-128"/>
                      </a:endParaRPr>
                    </a:p>
                  </a:txBody>
                  <a:tcPr marL="9525" marR="9525" marT="9525" marB="0" anchor="ctr"/>
                </a:tc>
                <a:tc>
                  <a:txBody>
                    <a:bodyPr/>
                    <a:lstStyle/>
                    <a:p>
                      <a:pPr algn="l" fontAlgn="ctr"/>
                      <a:r>
                        <a:rPr lang="ja-JP" altLang="en-US" sz="1400" b="0" u="none" strike="noStrike" dirty="0">
                          <a:effectLst/>
                          <a:latin typeface="HG丸ｺﾞｼｯｸM-PRO" panose="020F0600000000000000" pitchFamily="50" charset="-128"/>
                          <a:ea typeface="HG丸ｺﾞｼｯｸM-PRO" panose="020F0600000000000000" pitchFamily="50" charset="-128"/>
                        </a:rPr>
                        <a:t>環境省「ストレージパリティの達成に向けた太陽光発電設備等の価格低減促進事業」 各自治体の補助金制度</a:t>
                      </a:r>
                      <a:endParaRPr lang="ja-JP" altLang="en-US" sz="1400" b="0" i="0" u="none" strike="noStrike" dirty="0">
                        <a:solidFill>
                          <a:srgbClr val="000000"/>
                        </a:solidFill>
                        <a:effectLst/>
                        <a:latin typeface="HG丸ｺﾞｼｯｸM-PRO" panose="020F0600000000000000" pitchFamily="50" charset="-128"/>
                        <a:ea typeface="HG丸ｺﾞｼｯｸM-PRO" panose="020F0600000000000000" pitchFamily="50" charset="-128"/>
                      </a:endParaRPr>
                    </a:p>
                  </a:txBody>
                  <a:tcPr marL="9525" marR="9525" marT="9525" marB="0" anchor="ctr"/>
                </a:tc>
                <a:tc>
                  <a:txBody>
                    <a:bodyPr/>
                    <a:lstStyle/>
                    <a:p>
                      <a:pPr algn="l" fontAlgn="ctr"/>
                      <a:r>
                        <a:rPr lang="ja-JP" altLang="en-US" sz="1400" b="0" u="none" strike="noStrike" dirty="0">
                          <a:effectLst/>
                          <a:latin typeface="HG丸ｺﾞｼｯｸM-PRO" panose="020F0600000000000000" pitchFamily="50" charset="-128"/>
                          <a:ea typeface="HG丸ｺﾞｼｯｸM-PRO" panose="020F0600000000000000" pitchFamily="50" charset="-128"/>
                        </a:rPr>
                        <a:t>環境省「</a:t>
                      </a:r>
                      <a:r>
                        <a:rPr kumimoji="1" lang="ja-JP" altLang="en-US" sz="1400" b="0" i="0" kern="1200" dirty="0">
                          <a:solidFill>
                            <a:schemeClr val="dk1"/>
                          </a:solidFill>
                          <a:effectLst/>
                          <a:latin typeface="HG丸ｺﾞｼｯｸM-PRO" panose="020F0600000000000000" pitchFamily="50" charset="-128"/>
                          <a:ea typeface="HG丸ｺﾞｼｯｸM-PRO" panose="020F0600000000000000" pitchFamily="50" charset="-128"/>
                          <a:cs typeface="+mn-cs"/>
                        </a:rPr>
                        <a:t>需要家主導による太陽光発電導入促進補助金</a:t>
                      </a:r>
                      <a:r>
                        <a:rPr lang="ja-JP" altLang="en-US" sz="1400" b="0" u="none" strike="noStrike" dirty="0">
                          <a:effectLst/>
                          <a:latin typeface="HG丸ｺﾞｼｯｸM-PRO" panose="020F0600000000000000" pitchFamily="50" charset="-128"/>
                          <a:ea typeface="HG丸ｺﾞｼｯｸM-PRO" panose="020F0600000000000000" pitchFamily="50" charset="-128"/>
                        </a:rPr>
                        <a:t>」 </a:t>
                      </a:r>
                      <a:endParaRPr lang="ja-JP" altLang="en-US" sz="1400" b="0" i="0" u="none" strike="noStrike" dirty="0">
                        <a:solidFill>
                          <a:srgbClr val="000000"/>
                        </a:solidFill>
                        <a:effectLst/>
                        <a:latin typeface="HG丸ｺﾞｼｯｸM-PRO" panose="020F0600000000000000" pitchFamily="50" charset="-128"/>
                        <a:ea typeface="HG丸ｺﾞｼｯｸM-PRO" panose="020F0600000000000000" pitchFamily="50" charset="-128"/>
                      </a:endParaRPr>
                    </a:p>
                  </a:txBody>
                  <a:tcPr marL="9525" marR="9525" marT="9525" marB="0" anchor="ctr"/>
                </a:tc>
                <a:extLst>
                  <a:ext uri="{0D108BD9-81ED-4DB2-BD59-A6C34878D82A}">
                    <a16:rowId xmlns:a16="http://schemas.microsoft.com/office/drawing/2014/main" val="2173041049"/>
                  </a:ext>
                </a:extLst>
              </a:tr>
              <a:tr h="233048">
                <a:tc>
                  <a:txBody>
                    <a:bodyPr/>
                    <a:lstStyle/>
                    <a:p>
                      <a:pPr algn="l" fontAlgn="ctr"/>
                      <a:r>
                        <a:rPr lang="ja-JP" altLang="en-US" sz="1400" b="0" u="none" strike="noStrike" dirty="0">
                          <a:effectLst/>
                          <a:latin typeface="HG丸ｺﾞｼｯｸM-PRO" panose="020F0600000000000000" pitchFamily="50" charset="-128"/>
                          <a:ea typeface="HG丸ｺﾞｼｯｸM-PRO" panose="020F0600000000000000" pitchFamily="50" charset="-128"/>
                        </a:rPr>
                        <a:t>契約期間</a:t>
                      </a:r>
                      <a:endParaRPr lang="ja-JP" altLang="en-US" sz="1400" b="0" i="0" u="none" strike="noStrike" dirty="0">
                        <a:solidFill>
                          <a:srgbClr val="000000"/>
                        </a:solidFill>
                        <a:effectLst/>
                        <a:latin typeface="HG丸ｺﾞｼｯｸM-PRO" panose="020F0600000000000000" pitchFamily="50" charset="-128"/>
                        <a:ea typeface="HG丸ｺﾞｼｯｸM-PRO" panose="020F0600000000000000" pitchFamily="50" charset="-128"/>
                      </a:endParaRPr>
                    </a:p>
                  </a:txBody>
                  <a:tcPr marL="9525" marR="9525" marT="9525" marB="0" anchor="ctr"/>
                </a:tc>
                <a:tc gridSpan="2">
                  <a:txBody>
                    <a:bodyPr/>
                    <a:lstStyle/>
                    <a:p>
                      <a:pPr algn="l" fontAlgn="ctr"/>
                      <a:r>
                        <a:rPr lang="en-US" altLang="ja-JP" sz="1400" b="0" u="none" strike="noStrike" dirty="0">
                          <a:effectLst/>
                          <a:latin typeface="HG丸ｺﾞｼｯｸM-PRO" panose="020F0600000000000000" pitchFamily="50" charset="-128"/>
                          <a:ea typeface="HG丸ｺﾞｼｯｸM-PRO" panose="020F0600000000000000" pitchFamily="50" charset="-128"/>
                        </a:rPr>
                        <a:t>15</a:t>
                      </a:r>
                      <a:r>
                        <a:rPr lang="ja-JP" altLang="en-US" sz="1400" b="0" u="none" strike="noStrike" dirty="0">
                          <a:effectLst/>
                          <a:latin typeface="HG丸ｺﾞｼｯｸM-PRO" panose="020F0600000000000000" pitchFamily="50" charset="-128"/>
                          <a:ea typeface="HG丸ｺﾞｼｯｸM-PRO" panose="020F0600000000000000" pitchFamily="50" charset="-128"/>
                        </a:rPr>
                        <a:t>年～</a:t>
                      </a:r>
                      <a:r>
                        <a:rPr lang="en-US" altLang="ja-JP" sz="1400" b="0" u="none" strike="noStrike" dirty="0">
                          <a:effectLst/>
                          <a:latin typeface="HG丸ｺﾞｼｯｸM-PRO" panose="020F0600000000000000" pitchFamily="50" charset="-128"/>
                          <a:ea typeface="HG丸ｺﾞｼｯｸM-PRO" panose="020F0600000000000000" pitchFamily="50" charset="-128"/>
                        </a:rPr>
                        <a:t>25</a:t>
                      </a:r>
                      <a:r>
                        <a:rPr lang="ja-JP" altLang="en-US" sz="1400" b="0" u="none" strike="noStrike" dirty="0">
                          <a:effectLst/>
                          <a:latin typeface="HG丸ｺﾞｼｯｸM-PRO" panose="020F0600000000000000" pitchFamily="50" charset="-128"/>
                          <a:ea typeface="HG丸ｺﾞｼｯｸM-PRO" panose="020F0600000000000000" pitchFamily="50" charset="-128"/>
                        </a:rPr>
                        <a:t>年程度</a:t>
                      </a:r>
                      <a:endParaRPr lang="ja-JP" altLang="en-US" sz="1400" b="0" i="0" u="none" strike="noStrike" dirty="0">
                        <a:solidFill>
                          <a:srgbClr val="000000"/>
                        </a:solidFill>
                        <a:effectLst/>
                        <a:latin typeface="HG丸ｺﾞｼｯｸM-PRO" panose="020F0600000000000000" pitchFamily="50" charset="-128"/>
                        <a:ea typeface="HG丸ｺﾞｼｯｸM-PRO" panose="020F0600000000000000" pitchFamily="50" charset="-128"/>
                      </a:endParaRPr>
                    </a:p>
                  </a:txBody>
                  <a:tcPr marL="9525" marR="9525" marT="9525" marB="0" anchor="ctr"/>
                </a:tc>
                <a:tc hMerge="1">
                  <a:txBody>
                    <a:bodyPr/>
                    <a:lstStyle/>
                    <a:p>
                      <a:endParaRPr kumimoji="1" lang="ja-JP" altLang="en-US"/>
                    </a:p>
                  </a:txBody>
                  <a:tcPr/>
                </a:tc>
                <a:extLst>
                  <a:ext uri="{0D108BD9-81ED-4DB2-BD59-A6C34878D82A}">
                    <a16:rowId xmlns:a16="http://schemas.microsoft.com/office/drawing/2014/main" val="416576554"/>
                  </a:ext>
                </a:extLst>
              </a:tr>
            </a:tbl>
          </a:graphicData>
        </a:graphic>
      </p:graphicFrame>
    </p:spTree>
    <p:extLst>
      <p:ext uri="{BB962C8B-B14F-4D97-AF65-F5344CB8AC3E}">
        <p14:creationId xmlns:p14="http://schemas.microsoft.com/office/powerpoint/2010/main" val="110204682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Effect transition="in" filter="wipe(up)">
                                      <p:cBhvr>
                                        <p:cTn id="19" dur="500"/>
                                        <p:tgtEl>
                                          <p:spTgt spid="4">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4"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タイトル 2"/>
          <p:cNvSpPr>
            <a:spLocks noGrp="1"/>
          </p:cNvSpPr>
          <p:nvPr>
            <p:ph type="title"/>
          </p:nvPr>
        </p:nvSpPr>
        <p:spPr>
          <a:xfrm>
            <a:off x="457200" y="152400"/>
            <a:ext cx="8229600" cy="990600"/>
          </a:xfrm>
        </p:spPr>
        <p:txBody>
          <a:bodyPr anchor="ctr"/>
          <a:lstStyle/>
          <a:p>
            <a:r>
              <a:rPr lang="en-US" altLang="ja-JP" dirty="0"/>
              <a:t>4.</a:t>
            </a:r>
            <a:r>
              <a:rPr lang="ja-JP" altLang="en-US" dirty="0"/>
              <a:t> </a:t>
            </a:r>
            <a:r>
              <a:rPr lang="en-US" altLang="ja-JP" dirty="0"/>
              <a:t>PPA</a:t>
            </a:r>
            <a:r>
              <a:rPr lang="ja-JP" altLang="en-US" dirty="0"/>
              <a:t>モデル（電力販売契約）とは</a:t>
            </a:r>
          </a:p>
        </p:txBody>
      </p:sp>
      <p:sp>
        <p:nvSpPr>
          <p:cNvPr id="2" name="コンテンツ プレースホルダー 1"/>
          <p:cNvSpPr>
            <a:spLocks noGrp="1"/>
          </p:cNvSpPr>
          <p:nvPr>
            <p:ph sz="quarter" idx="1"/>
          </p:nvPr>
        </p:nvSpPr>
        <p:spPr>
          <a:xfrm>
            <a:off x="457200" y="1219200"/>
            <a:ext cx="8229600" cy="4937760"/>
          </a:xfrm>
        </p:spPr>
        <p:txBody>
          <a:bodyPr>
            <a:normAutofit/>
          </a:bodyPr>
          <a:lstStyle/>
          <a:p>
            <a:r>
              <a:rPr lang="ja-JP" altLang="en-US" dirty="0"/>
              <a:t>オンサイト</a:t>
            </a:r>
            <a:r>
              <a:rPr lang="en-US" altLang="ja-JP" dirty="0"/>
              <a:t>PPA</a:t>
            </a:r>
            <a:r>
              <a:rPr lang="ja-JP" altLang="en-US" dirty="0"/>
              <a:t>とは？</a:t>
            </a:r>
          </a:p>
          <a:p>
            <a:endParaRPr lang="ja-JP" altLang="en-US" dirty="0"/>
          </a:p>
        </p:txBody>
      </p:sp>
      <p:sp>
        <p:nvSpPr>
          <p:cNvPr id="4" name="正方形/長方形 3"/>
          <p:cNvSpPr/>
          <p:nvPr/>
        </p:nvSpPr>
        <p:spPr>
          <a:xfrm>
            <a:off x="457200" y="1713795"/>
            <a:ext cx="8280920" cy="584775"/>
          </a:xfrm>
          <a:prstGeom prst="rect">
            <a:avLst/>
          </a:prstGeom>
          <a:solidFill>
            <a:schemeClr val="bg1"/>
          </a:solidFill>
        </p:spPr>
        <p:txBody>
          <a:bodyPr wrap="square">
            <a:spAutoFit/>
          </a:bodyPr>
          <a:lstStyle/>
          <a:p>
            <a:r>
              <a:rPr lang="ja-JP" altLang="en-US" sz="1600" dirty="0">
                <a:latin typeface="HG丸ｺﾞｼｯｸM-PRO" panose="020F0600000000000000" pitchFamily="50" charset="-128"/>
                <a:ea typeface="HG丸ｺﾞｼｯｸM-PRO" panose="020F0600000000000000" pitchFamily="50" charset="-128"/>
              </a:rPr>
              <a:t>オンサイト</a:t>
            </a:r>
            <a:r>
              <a:rPr lang="en-US" altLang="ja-JP" sz="1600" dirty="0">
                <a:latin typeface="HG丸ｺﾞｼｯｸM-PRO" panose="020F0600000000000000" pitchFamily="50" charset="-128"/>
                <a:ea typeface="HG丸ｺﾞｼｯｸM-PRO" panose="020F0600000000000000" pitchFamily="50" charset="-128"/>
              </a:rPr>
              <a:t>PPA</a:t>
            </a:r>
            <a:r>
              <a:rPr lang="ja-JP" altLang="en-US" sz="1600" dirty="0">
                <a:latin typeface="HG丸ｺﾞｼｯｸM-PRO" panose="020F0600000000000000" pitchFamily="50" charset="-128"/>
                <a:ea typeface="HG丸ｺﾞｼｯｸM-PRO" panose="020F0600000000000000" pitchFamily="50" charset="-128"/>
              </a:rPr>
              <a:t>とは、発電事業者（</a:t>
            </a:r>
            <a:r>
              <a:rPr lang="en-US" altLang="ja-JP" sz="1600" dirty="0">
                <a:latin typeface="HG丸ｺﾞｼｯｸM-PRO" panose="020F0600000000000000" pitchFamily="50" charset="-128"/>
                <a:ea typeface="HG丸ｺﾞｼｯｸM-PRO" panose="020F0600000000000000" pitchFamily="50" charset="-128"/>
              </a:rPr>
              <a:t>PPA</a:t>
            </a:r>
            <a:r>
              <a:rPr lang="ja-JP" altLang="en-US" sz="1600" dirty="0">
                <a:latin typeface="HG丸ｺﾞｼｯｸM-PRO" panose="020F0600000000000000" pitchFamily="50" charset="-128"/>
                <a:ea typeface="HG丸ｺﾞｼｯｸM-PRO" panose="020F0600000000000000" pitchFamily="50" charset="-128"/>
              </a:rPr>
              <a:t>事業者）が需要家の敷地内に発電設備を設置して、電気を提供する仕組みです</a:t>
            </a:r>
          </a:p>
        </p:txBody>
      </p:sp>
      <p:pic>
        <p:nvPicPr>
          <p:cNvPr id="16386" name="Picture 2">
            <a:extLst>
              <a:ext uri="{FF2B5EF4-FFF2-40B4-BE49-F238E27FC236}">
                <a16:creationId xmlns:a16="http://schemas.microsoft.com/office/drawing/2014/main" id="{3010C8B2-7B46-292D-C88A-AAE09784273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2420888"/>
            <a:ext cx="8232643" cy="42300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289908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Effect transition="in" filter="wipe(up)">
                                      <p:cBhvr>
                                        <p:cTn id="19" dur="500"/>
                                        <p:tgtEl>
                                          <p:spTgt spid="4">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6386"/>
                                        </p:tgtEl>
                                        <p:attrNameLst>
                                          <p:attrName>style.visibility</p:attrName>
                                        </p:attrNameLst>
                                      </p:cBhvr>
                                      <p:to>
                                        <p:strVal val="visible"/>
                                      </p:to>
                                    </p:set>
                                    <p:animEffect transition="in" filter="fade">
                                      <p:cBhvr>
                                        <p:cTn id="24" dur="500"/>
                                        <p:tgtEl>
                                          <p:spTgt spid="16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4"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タイトル 2"/>
          <p:cNvSpPr>
            <a:spLocks noGrp="1"/>
          </p:cNvSpPr>
          <p:nvPr>
            <p:ph type="title"/>
          </p:nvPr>
        </p:nvSpPr>
        <p:spPr>
          <a:xfrm>
            <a:off x="457200" y="152400"/>
            <a:ext cx="8229600" cy="990600"/>
          </a:xfrm>
        </p:spPr>
        <p:txBody>
          <a:bodyPr anchor="ctr"/>
          <a:lstStyle/>
          <a:p>
            <a:r>
              <a:rPr lang="en-US" altLang="ja-JP" dirty="0"/>
              <a:t>4.</a:t>
            </a:r>
            <a:r>
              <a:rPr lang="ja-JP" altLang="en-US" dirty="0"/>
              <a:t> </a:t>
            </a:r>
            <a:r>
              <a:rPr lang="en-US" altLang="ja-JP" dirty="0"/>
              <a:t>PPA</a:t>
            </a:r>
            <a:r>
              <a:rPr lang="ja-JP" altLang="en-US" dirty="0"/>
              <a:t>モデル（電力販売契約）とは</a:t>
            </a:r>
          </a:p>
        </p:txBody>
      </p:sp>
      <p:sp>
        <p:nvSpPr>
          <p:cNvPr id="2" name="コンテンツ プレースホルダー 1"/>
          <p:cNvSpPr>
            <a:spLocks noGrp="1"/>
          </p:cNvSpPr>
          <p:nvPr>
            <p:ph sz="quarter" idx="1"/>
          </p:nvPr>
        </p:nvSpPr>
        <p:spPr>
          <a:xfrm>
            <a:off x="457200" y="1219200"/>
            <a:ext cx="8229600" cy="4937760"/>
          </a:xfrm>
        </p:spPr>
        <p:txBody>
          <a:bodyPr>
            <a:normAutofit/>
          </a:bodyPr>
          <a:lstStyle/>
          <a:p>
            <a:r>
              <a:rPr lang="ja-JP" altLang="en-US" dirty="0"/>
              <a:t>オンサイト</a:t>
            </a:r>
            <a:r>
              <a:rPr lang="en-US" altLang="ja-JP" dirty="0"/>
              <a:t>PPA</a:t>
            </a:r>
            <a:r>
              <a:rPr lang="ja-JP" altLang="en-US" dirty="0"/>
              <a:t>とは？</a:t>
            </a:r>
          </a:p>
          <a:p>
            <a:endParaRPr lang="ja-JP" altLang="en-US" dirty="0"/>
          </a:p>
        </p:txBody>
      </p:sp>
      <p:sp>
        <p:nvSpPr>
          <p:cNvPr id="6" name="テキスト ボックス 5">
            <a:extLst>
              <a:ext uri="{FF2B5EF4-FFF2-40B4-BE49-F238E27FC236}">
                <a16:creationId xmlns:a16="http://schemas.microsoft.com/office/drawing/2014/main" id="{9158FCB3-D56E-7AE3-5782-144E0B0FBB4A}"/>
              </a:ext>
            </a:extLst>
          </p:cNvPr>
          <p:cNvSpPr txBox="1"/>
          <p:nvPr/>
        </p:nvSpPr>
        <p:spPr>
          <a:xfrm>
            <a:off x="215516" y="1700808"/>
            <a:ext cx="8712968" cy="2954655"/>
          </a:xfrm>
          <a:prstGeom prst="rect">
            <a:avLst/>
          </a:prstGeom>
          <a:noFill/>
        </p:spPr>
        <p:txBody>
          <a:bodyPr wrap="square">
            <a:spAutoFit/>
          </a:bodyPr>
          <a:lstStyle/>
          <a:p>
            <a:pPr algn="l" fontAlgn="base"/>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電気を利用するまでの流れは以下のとおりです。</a:t>
            </a:r>
          </a:p>
          <a:p>
            <a:pPr marL="342900" indent="-342900" algn="l" fontAlgn="base">
              <a:buFont typeface="+mj-ea"/>
              <a:buAutoNum type="circleNumDbPlain"/>
            </a:pPr>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需要家が発電のための敷地を貸す</a:t>
            </a:r>
          </a:p>
          <a:p>
            <a:pPr marL="342900" indent="-342900" algn="l" fontAlgn="base">
              <a:buFont typeface="+mj-ea"/>
              <a:buAutoNum type="circleNumDbPlain"/>
            </a:pPr>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発電事業者が太陽光発電設備を設置して、その後のメンテナンスや管理も請け負う</a:t>
            </a:r>
          </a:p>
          <a:p>
            <a:pPr marL="342900" indent="-342900" algn="l" fontAlgn="base">
              <a:buFont typeface="+mj-ea"/>
              <a:buAutoNum type="circleNumDbPlain"/>
            </a:pPr>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需要家が電気を使う</a:t>
            </a:r>
          </a:p>
          <a:p>
            <a:pPr marL="342900" indent="-342900" algn="l" fontAlgn="base">
              <a:spcAft>
                <a:spcPts val="1200"/>
              </a:spcAft>
              <a:buFont typeface="+mj-ea"/>
              <a:buAutoNum type="circleNumDbPlain"/>
            </a:pPr>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利用した電気量に応じて需要家が発電事業者に料金を支払う</a:t>
            </a:r>
            <a:endParaRPr lang="en-US" altLang="ja-JP" sz="1600" b="0" i="0" dirty="0">
              <a:solidFill>
                <a:srgbClr val="000000"/>
              </a:solidFill>
              <a:effectLst/>
              <a:latin typeface="HG丸ｺﾞｼｯｸM-PRO" panose="020F0600000000000000" pitchFamily="50" charset="-128"/>
              <a:ea typeface="HG丸ｺﾞｼｯｸM-PRO" panose="020F0600000000000000" pitchFamily="50" charset="-128"/>
            </a:endParaRPr>
          </a:p>
          <a:p>
            <a:pPr algn="l" fontAlgn="base">
              <a:spcAft>
                <a:spcPts val="1200"/>
              </a:spcAft>
            </a:pPr>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オンサイト</a:t>
            </a:r>
            <a:r>
              <a:rPr lang="en-US" altLang="ja-JP" sz="1600" b="0" i="0" dirty="0">
                <a:solidFill>
                  <a:srgbClr val="000000"/>
                </a:solidFill>
                <a:effectLst/>
                <a:latin typeface="HG丸ｺﾞｼｯｸM-PRO" panose="020F0600000000000000" pitchFamily="50" charset="-128"/>
                <a:ea typeface="HG丸ｺﾞｼｯｸM-PRO" panose="020F0600000000000000" pitchFamily="50" charset="-128"/>
              </a:rPr>
              <a:t>PPA</a:t>
            </a:r>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が向いているのは、自社敷地内に発電所を設置する十分なスペースがあり、費用をかけずに太陽光発電設備を導入したい企業です。脱炭素化や電気料金の変動リスク回避、非常用電源としての活用などの取り組みを、コスト面の負担なく実現できます。ただし自社の施設内とはいえ、太陽光発電設備の所有権は発電事業者にあるため、契約中は発電しなければなりません。したがって自社の建て替え予定が</a:t>
            </a:r>
            <a:r>
              <a:rPr lang="en-US" altLang="ja-JP" sz="1600" b="0" i="0" dirty="0">
                <a:solidFill>
                  <a:srgbClr val="000000"/>
                </a:solidFill>
                <a:effectLst/>
                <a:latin typeface="HG丸ｺﾞｼｯｸM-PRO" panose="020F0600000000000000" pitchFamily="50" charset="-128"/>
                <a:ea typeface="HG丸ｺﾞｼｯｸM-PRO" panose="020F0600000000000000" pitchFamily="50" charset="-128"/>
              </a:rPr>
              <a:t>15</a:t>
            </a:r>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年～</a:t>
            </a:r>
            <a:r>
              <a:rPr lang="en-US" altLang="ja-JP" sz="1600" b="0" i="0" dirty="0">
                <a:solidFill>
                  <a:srgbClr val="000000"/>
                </a:solidFill>
                <a:effectLst/>
                <a:latin typeface="HG丸ｺﾞｼｯｸM-PRO" panose="020F0600000000000000" pitchFamily="50" charset="-128"/>
                <a:ea typeface="HG丸ｺﾞｼｯｸM-PRO" panose="020F0600000000000000" pitchFamily="50" charset="-128"/>
              </a:rPr>
              <a:t>25</a:t>
            </a:r>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年間程度ないことが条件になります</a:t>
            </a:r>
            <a:r>
              <a:rPr lang="ja-JP" altLang="en-US" sz="1600" dirty="0">
                <a:solidFill>
                  <a:srgbClr val="000000"/>
                </a:solidFill>
                <a:latin typeface="HG丸ｺﾞｼｯｸM-PRO" panose="020F0600000000000000" pitchFamily="50" charset="-128"/>
                <a:ea typeface="HG丸ｺﾞｼｯｸM-PRO" panose="020F0600000000000000" pitchFamily="50" charset="-128"/>
              </a:rPr>
              <a:t>。</a:t>
            </a:r>
            <a:endPar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endParaRPr>
          </a:p>
        </p:txBody>
      </p:sp>
      <p:pic>
        <p:nvPicPr>
          <p:cNvPr id="3073" name="Picture 1" descr="PPA事業者のO&amp;M ～施設屋根の安全、あんしんのためのスマート ...">
            <a:extLst>
              <a:ext uri="{FF2B5EF4-FFF2-40B4-BE49-F238E27FC236}">
                <a16:creationId xmlns:a16="http://schemas.microsoft.com/office/drawing/2014/main" id="{BF812AF3-0A5D-B7E9-B2E6-7778365B26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1760" y="4435591"/>
            <a:ext cx="5919286" cy="23254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645755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073"/>
                                        </p:tgtEl>
                                        <p:attrNameLst>
                                          <p:attrName>style.visibility</p:attrName>
                                        </p:attrNameLst>
                                      </p:cBhvr>
                                      <p:to>
                                        <p:strVal val="visible"/>
                                      </p:to>
                                    </p:set>
                                    <p:animEffect transition="in" filter="fade">
                                      <p:cBhvr>
                                        <p:cTn id="24" dur="500"/>
                                        <p:tgtEl>
                                          <p:spTgt spid="30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タイトル 2"/>
          <p:cNvSpPr>
            <a:spLocks noGrp="1"/>
          </p:cNvSpPr>
          <p:nvPr>
            <p:ph type="title"/>
          </p:nvPr>
        </p:nvSpPr>
        <p:spPr>
          <a:xfrm>
            <a:off x="457200" y="152400"/>
            <a:ext cx="8229600" cy="990600"/>
          </a:xfrm>
        </p:spPr>
        <p:txBody>
          <a:bodyPr anchor="ctr"/>
          <a:lstStyle/>
          <a:p>
            <a:r>
              <a:rPr lang="en-US" altLang="ja-JP" dirty="0"/>
              <a:t>4.</a:t>
            </a:r>
            <a:r>
              <a:rPr lang="ja-JP" altLang="en-US" dirty="0"/>
              <a:t> </a:t>
            </a:r>
            <a:r>
              <a:rPr lang="en-US" altLang="ja-JP" dirty="0"/>
              <a:t>PPA</a:t>
            </a:r>
            <a:r>
              <a:rPr lang="ja-JP" altLang="en-US" dirty="0"/>
              <a:t>モデル（電力販売契約）とは</a:t>
            </a:r>
          </a:p>
        </p:txBody>
      </p:sp>
      <p:sp>
        <p:nvSpPr>
          <p:cNvPr id="2" name="コンテンツ プレースホルダー 1"/>
          <p:cNvSpPr>
            <a:spLocks noGrp="1"/>
          </p:cNvSpPr>
          <p:nvPr>
            <p:ph sz="quarter" idx="1"/>
          </p:nvPr>
        </p:nvSpPr>
        <p:spPr>
          <a:xfrm>
            <a:off x="457200" y="1219200"/>
            <a:ext cx="8229600" cy="4937760"/>
          </a:xfrm>
        </p:spPr>
        <p:txBody>
          <a:bodyPr>
            <a:normAutofit/>
          </a:bodyPr>
          <a:lstStyle/>
          <a:p>
            <a:r>
              <a:rPr lang="ja-JP" altLang="en-US" dirty="0"/>
              <a:t>オンサイト</a:t>
            </a:r>
            <a:r>
              <a:rPr lang="en-US" altLang="ja-JP" dirty="0"/>
              <a:t>PPA</a:t>
            </a:r>
            <a:r>
              <a:rPr lang="ja-JP" altLang="en-US" dirty="0"/>
              <a:t>における需要家のメリットとは？</a:t>
            </a:r>
          </a:p>
          <a:p>
            <a:endParaRPr lang="ja-JP" altLang="en-US" dirty="0"/>
          </a:p>
        </p:txBody>
      </p:sp>
      <p:sp>
        <p:nvSpPr>
          <p:cNvPr id="6" name="テキスト ボックス 5">
            <a:extLst>
              <a:ext uri="{FF2B5EF4-FFF2-40B4-BE49-F238E27FC236}">
                <a16:creationId xmlns:a16="http://schemas.microsoft.com/office/drawing/2014/main" id="{9158FCB3-D56E-7AE3-5782-144E0B0FBB4A}"/>
              </a:ext>
            </a:extLst>
          </p:cNvPr>
          <p:cNvSpPr txBox="1"/>
          <p:nvPr/>
        </p:nvSpPr>
        <p:spPr>
          <a:xfrm>
            <a:off x="215516" y="1765786"/>
            <a:ext cx="8712968" cy="4939814"/>
          </a:xfrm>
          <a:prstGeom prst="rect">
            <a:avLst/>
          </a:prstGeom>
          <a:solidFill>
            <a:schemeClr val="bg1"/>
          </a:solidFill>
        </p:spPr>
        <p:txBody>
          <a:bodyPr wrap="square">
            <a:spAutoFit/>
          </a:bodyPr>
          <a:lstStyle/>
          <a:p>
            <a:pPr marL="342900" indent="-342900" algn="l" fontAlgn="base">
              <a:buFont typeface="+mj-ea"/>
              <a:buAutoNum type="circleNumDbPlain"/>
            </a:pPr>
            <a:r>
              <a:rPr lang="ja-JP" altLang="en-US" sz="1500" b="1" i="0" dirty="0">
                <a:solidFill>
                  <a:srgbClr val="000000"/>
                </a:solidFill>
                <a:effectLst/>
                <a:latin typeface="HG丸ｺﾞｼｯｸM-PRO" panose="020F0600000000000000" pitchFamily="50" charset="-128"/>
                <a:ea typeface="HG丸ｺﾞｼｯｸM-PRO" panose="020F0600000000000000" pitchFamily="50" charset="-128"/>
              </a:rPr>
              <a:t>初期費用ゼロ</a:t>
            </a:r>
          </a:p>
          <a:p>
            <a:pPr fontAlgn="base"/>
            <a:r>
              <a:rPr lang="ja-JP" altLang="en-US" sz="1500" b="0" i="0" dirty="0">
                <a:solidFill>
                  <a:srgbClr val="000000"/>
                </a:solidFill>
                <a:effectLst/>
                <a:latin typeface="HG丸ｺﾞｼｯｸM-PRO" panose="020F0600000000000000" pitchFamily="50" charset="-128"/>
                <a:ea typeface="HG丸ｺﾞｼｯｸM-PRO" panose="020F0600000000000000" pitchFamily="50" charset="-128"/>
              </a:rPr>
              <a:t>発電設備費は発電事業者が負担します。企業への導入では数百万～数千万円、場合によっては数億円もの初期費用がかかりますので、これがゼロになるのは大きなメリットです。もちろん分割返済や契約完了後の請求もありません。</a:t>
            </a:r>
          </a:p>
          <a:p>
            <a:pPr marL="342900" indent="-342900" algn="l" fontAlgn="base">
              <a:buFont typeface="+mj-ea"/>
              <a:buAutoNum type="circleNumDbPlain" startAt="2"/>
            </a:pPr>
            <a:r>
              <a:rPr lang="ja-JP" altLang="en-US" sz="1500" b="1" i="0" dirty="0">
                <a:solidFill>
                  <a:srgbClr val="000000"/>
                </a:solidFill>
                <a:effectLst/>
                <a:latin typeface="HG丸ｺﾞｼｯｸM-PRO" panose="020F0600000000000000" pitchFamily="50" charset="-128"/>
                <a:ea typeface="HG丸ｺﾞｼｯｸM-PRO" panose="020F0600000000000000" pitchFamily="50" charset="-128"/>
              </a:rPr>
              <a:t>メンテナンス・管理費用も無料</a:t>
            </a:r>
          </a:p>
          <a:p>
            <a:pPr algn="l" fontAlgn="base"/>
            <a:r>
              <a:rPr lang="ja-JP" altLang="en-US" sz="1500" b="0" i="0" dirty="0">
                <a:solidFill>
                  <a:srgbClr val="000000"/>
                </a:solidFill>
                <a:effectLst/>
                <a:latin typeface="HG丸ｺﾞｼｯｸM-PRO" panose="020F0600000000000000" pitchFamily="50" charset="-128"/>
                <a:ea typeface="HG丸ｺﾞｼｯｸM-PRO" panose="020F0600000000000000" pitchFamily="50" charset="-128"/>
              </a:rPr>
              <a:t>メンテナンス・管理費用も発電事業者の負担です。点検作業の計画や実施、業者の手配なども発電事業者に任せられるため、手間もかかりません。太陽光発電設備は平均して</a:t>
            </a:r>
            <a:r>
              <a:rPr lang="en-US" altLang="ja-JP" sz="1500" b="0" i="0" dirty="0">
                <a:solidFill>
                  <a:srgbClr val="000000"/>
                </a:solidFill>
                <a:effectLst/>
                <a:latin typeface="HG丸ｺﾞｼｯｸM-PRO" panose="020F0600000000000000" pitchFamily="50" charset="-128"/>
                <a:ea typeface="HG丸ｺﾞｼｯｸM-PRO" panose="020F0600000000000000" pitchFamily="50" charset="-128"/>
              </a:rPr>
              <a:t>20</a:t>
            </a:r>
            <a:r>
              <a:rPr lang="ja-JP" altLang="en-US" sz="1500" b="0" i="0" dirty="0">
                <a:solidFill>
                  <a:srgbClr val="000000"/>
                </a:solidFill>
                <a:effectLst/>
                <a:latin typeface="HG丸ｺﾞｼｯｸM-PRO" panose="020F0600000000000000" pitchFamily="50" charset="-128"/>
                <a:ea typeface="HG丸ｺﾞｼｯｸM-PRO" panose="020F0600000000000000" pitchFamily="50" charset="-128"/>
              </a:rPr>
              <a:t>年～</a:t>
            </a:r>
            <a:r>
              <a:rPr lang="en-US" altLang="ja-JP" sz="1500" b="0" i="0" dirty="0">
                <a:solidFill>
                  <a:srgbClr val="000000"/>
                </a:solidFill>
                <a:effectLst/>
                <a:latin typeface="HG丸ｺﾞｼｯｸM-PRO" panose="020F0600000000000000" pitchFamily="50" charset="-128"/>
                <a:ea typeface="HG丸ｺﾞｼｯｸM-PRO" panose="020F0600000000000000" pitchFamily="50" charset="-128"/>
              </a:rPr>
              <a:t>30</a:t>
            </a:r>
            <a:r>
              <a:rPr lang="ja-JP" altLang="en-US" sz="1500" b="0" i="0" dirty="0">
                <a:solidFill>
                  <a:srgbClr val="000000"/>
                </a:solidFill>
                <a:effectLst/>
                <a:latin typeface="HG丸ｺﾞｼｯｸM-PRO" panose="020F0600000000000000" pitchFamily="50" charset="-128"/>
                <a:ea typeface="HG丸ｺﾞｼｯｸM-PRO" panose="020F0600000000000000" pitchFamily="50" charset="-128"/>
              </a:rPr>
              <a:t>年使いますので、大きなコストカットにつながります。また、自然災害による破損など想定外のコストも抑えられます。</a:t>
            </a:r>
          </a:p>
          <a:p>
            <a:pPr marL="342900" indent="-342900" algn="l" fontAlgn="base">
              <a:buFont typeface="+mj-ea"/>
              <a:buAutoNum type="circleNumDbPlain" startAt="3"/>
            </a:pPr>
            <a:r>
              <a:rPr lang="ja-JP" altLang="en-US" sz="1500" b="1" i="0" dirty="0">
                <a:solidFill>
                  <a:srgbClr val="000000"/>
                </a:solidFill>
                <a:effectLst/>
                <a:latin typeface="HG丸ｺﾞｼｯｸM-PRO" panose="020F0600000000000000" pitchFamily="50" charset="-128"/>
                <a:ea typeface="HG丸ｺﾞｼｯｸM-PRO" panose="020F0600000000000000" pitchFamily="50" charset="-128"/>
              </a:rPr>
              <a:t>電気料金を安くできる</a:t>
            </a:r>
          </a:p>
          <a:p>
            <a:pPr algn="l" fontAlgn="base"/>
            <a:r>
              <a:rPr lang="ja-JP" altLang="en-US" sz="1500" b="0" i="0" dirty="0">
                <a:solidFill>
                  <a:srgbClr val="000000"/>
                </a:solidFill>
                <a:effectLst/>
                <a:latin typeface="HG丸ｺﾞｼｯｸM-PRO" panose="020F0600000000000000" pitchFamily="50" charset="-128"/>
                <a:ea typeface="HG丸ｺﾞｼｯｸM-PRO" panose="020F0600000000000000" pitchFamily="50" charset="-128"/>
              </a:rPr>
              <a:t>オンサイト</a:t>
            </a:r>
            <a:r>
              <a:rPr lang="en-US" altLang="ja-JP" sz="1500" b="0" i="0" dirty="0">
                <a:solidFill>
                  <a:srgbClr val="000000"/>
                </a:solidFill>
                <a:effectLst/>
                <a:latin typeface="HG丸ｺﾞｼｯｸM-PRO" panose="020F0600000000000000" pitchFamily="50" charset="-128"/>
                <a:ea typeface="HG丸ｺﾞｼｯｸM-PRO" panose="020F0600000000000000" pitchFamily="50" charset="-128"/>
              </a:rPr>
              <a:t>PPA</a:t>
            </a:r>
            <a:r>
              <a:rPr lang="ja-JP" altLang="en-US" sz="1500" b="0" i="0" dirty="0">
                <a:solidFill>
                  <a:srgbClr val="000000"/>
                </a:solidFill>
                <a:effectLst/>
                <a:latin typeface="HG丸ｺﾞｼｯｸM-PRO" panose="020F0600000000000000" pitchFamily="50" charset="-128"/>
                <a:ea typeface="HG丸ｺﾞｼｯｸM-PRO" panose="020F0600000000000000" pitchFamily="50" charset="-128"/>
              </a:rPr>
              <a:t>で発電事業者に支払う電気代は、一般の電力会社より割安です。仮に年間</a:t>
            </a:r>
            <a:r>
              <a:rPr lang="en-US" altLang="ja-JP" sz="1500" b="0" i="0" dirty="0">
                <a:solidFill>
                  <a:srgbClr val="000000"/>
                </a:solidFill>
                <a:effectLst/>
                <a:latin typeface="HG丸ｺﾞｼｯｸM-PRO" panose="020F0600000000000000" pitchFamily="50" charset="-128"/>
                <a:ea typeface="HG丸ｺﾞｼｯｸM-PRO" panose="020F0600000000000000" pitchFamily="50" charset="-128"/>
              </a:rPr>
              <a:t>1,000</a:t>
            </a:r>
            <a:r>
              <a:rPr lang="ja-JP" altLang="en-US" sz="1500" b="0" i="0" dirty="0">
                <a:solidFill>
                  <a:srgbClr val="000000"/>
                </a:solidFill>
                <a:effectLst/>
                <a:latin typeface="HG丸ｺﾞｼｯｸM-PRO" panose="020F0600000000000000" pitchFamily="50" charset="-128"/>
                <a:ea typeface="HG丸ｺﾞｼｯｸM-PRO" panose="020F0600000000000000" pitchFamily="50" charset="-128"/>
              </a:rPr>
              <a:t>万</a:t>
            </a:r>
            <a:r>
              <a:rPr lang="en-US" altLang="ja-JP" sz="1500" b="0" i="0" dirty="0">
                <a:solidFill>
                  <a:srgbClr val="000000"/>
                </a:solidFill>
                <a:effectLst/>
                <a:latin typeface="HG丸ｺﾞｼｯｸM-PRO" panose="020F0600000000000000" pitchFamily="50" charset="-128"/>
                <a:ea typeface="HG丸ｺﾞｼｯｸM-PRO" panose="020F0600000000000000" pitchFamily="50" charset="-128"/>
              </a:rPr>
              <a:t>kWh</a:t>
            </a:r>
            <a:r>
              <a:rPr lang="ja-JP" altLang="en-US" sz="1500" b="0" i="0" dirty="0">
                <a:solidFill>
                  <a:srgbClr val="000000"/>
                </a:solidFill>
                <a:effectLst/>
                <a:latin typeface="HG丸ｺﾞｼｯｸM-PRO" panose="020F0600000000000000" pitchFamily="50" charset="-128"/>
                <a:ea typeface="HG丸ｺﾞｼｯｸM-PRO" panose="020F0600000000000000" pitchFamily="50" charset="-128"/>
              </a:rPr>
              <a:t>の電気を購入していたとしましょう。削減額は利用状況によって違いますが、もしオンサイト</a:t>
            </a:r>
            <a:r>
              <a:rPr lang="en-US" altLang="ja-JP" sz="1500" b="0" i="0" dirty="0">
                <a:solidFill>
                  <a:srgbClr val="000000"/>
                </a:solidFill>
                <a:effectLst/>
                <a:latin typeface="HG丸ｺﾞｼｯｸM-PRO" panose="020F0600000000000000" pitchFamily="50" charset="-128"/>
                <a:ea typeface="HG丸ｺﾞｼｯｸM-PRO" panose="020F0600000000000000" pitchFamily="50" charset="-128"/>
              </a:rPr>
              <a:t>PPA</a:t>
            </a:r>
            <a:r>
              <a:rPr lang="ja-JP" altLang="en-US" sz="1500" b="0" i="0" dirty="0">
                <a:solidFill>
                  <a:srgbClr val="000000"/>
                </a:solidFill>
                <a:effectLst/>
                <a:latin typeface="HG丸ｺﾞｼｯｸM-PRO" panose="020F0600000000000000" pitchFamily="50" charset="-128"/>
                <a:ea typeface="HG丸ｺﾞｼｯｸM-PRO" panose="020F0600000000000000" pitchFamily="50" charset="-128"/>
              </a:rPr>
              <a:t>導入によって「</a:t>
            </a:r>
            <a:r>
              <a:rPr lang="en-US" altLang="ja-JP" sz="1500" b="0" i="0" dirty="0">
                <a:solidFill>
                  <a:srgbClr val="000000"/>
                </a:solidFill>
                <a:effectLst/>
                <a:latin typeface="HG丸ｺﾞｼｯｸM-PRO" panose="020F0600000000000000" pitchFamily="50" charset="-128"/>
                <a:ea typeface="HG丸ｺﾞｼｯｸM-PRO" panose="020F0600000000000000" pitchFamily="50" charset="-128"/>
              </a:rPr>
              <a:t>19</a:t>
            </a:r>
            <a:r>
              <a:rPr lang="ja-JP" altLang="en-US" sz="1500" b="0" i="0" dirty="0">
                <a:solidFill>
                  <a:srgbClr val="000000"/>
                </a:solidFill>
                <a:effectLst/>
                <a:latin typeface="HG丸ｺﾞｼｯｸM-PRO" panose="020F0600000000000000" pitchFamily="50" charset="-128"/>
                <a:ea typeface="HG丸ｺﾞｼｯｸM-PRO" panose="020F0600000000000000" pitchFamily="50" charset="-128"/>
              </a:rPr>
              <a:t>円</a:t>
            </a:r>
            <a:r>
              <a:rPr lang="en-US" altLang="ja-JP" sz="1500" b="0" i="0" dirty="0">
                <a:solidFill>
                  <a:srgbClr val="000000"/>
                </a:solidFill>
                <a:effectLst/>
                <a:latin typeface="HG丸ｺﾞｼｯｸM-PRO" panose="020F0600000000000000" pitchFamily="50" charset="-128"/>
                <a:ea typeface="HG丸ｺﾞｼｯｸM-PRO" panose="020F0600000000000000" pitchFamily="50" charset="-128"/>
              </a:rPr>
              <a:t>/kWh→17</a:t>
            </a:r>
            <a:r>
              <a:rPr lang="ja-JP" altLang="en-US" sz="1500" b="0" i="0" dirty="0">
                <a:solidFill>
                  <a:srgbClr val="000000"/>
                </a:solidFill>
                <a:effectLst/>
                <a:latin typeface="HG丸ｺﾞｼｯｸM-PRO" panose="020F0600000000000000" pitchFamily="50" charset="-128"/>
                <a:ea typeface="HG丸ｺﾞｼｯｸM-PRO" panose="020F0600000000000000" pitchFamily="50" charset="-128"/>
              </a:rPr>
              <a:t>円</a:t>
            </a:r>
            <a:r>
              <a:rPr lang="en-US" altLang="ja-JP" sz="1500" b="0" i="0" dirty="0">
                <a:solidFill>
                  <a:srgbClr val="000000"/>
                </a:solidFill>
                <a:effectLst/>
                <a:latin typeface="HG丸ｺﾞｼｯｸM-PRO" panose="020F0600000000000000" pitchFamily="50" charset="-128"/>
                <a:ea typeface="HG丸ｺﾞｼｯｸM-PRO" panose="020F0600000000000000" pitchFamily="50" charset="-128"/>
              </a:rPr>
              <a:t>/kWh</a:t>
            </a:r>
            <a:r>
              <a:rPr lang="ja-JP" altLang="en-US" sz="1500" b="0" i="0" dirty="0">
                <a:solidFill>
                  <a:srgbClr val="000000"/>
                </a:solidFill>
                <a:effectLst/>
                <a:latin typeface="HG丸ｺﾞｼｯｸM-PRO" panose="020F0600000000000000" pitchFamily="50" charset="-128"/>
                <a:ea typeface="HG丸ｺﾞｼｯｸM-PRO" panose="020F0600000000000000" pitchFamily="50" charset="-128"/>
              </a:rPr>
              <a:t>」になれば、「</a:t>
            </a:r>
            <a:r>
              <a:rPr lang="en-US" altLang="ja-JP" sz="1500" b="0" i="0" dirty="0">
                <a:solidFill>
                  <a:srgbClr val="000000"/>
                </a:solidFill>
                <a:effectLst/>
                <a:latin typeface="HG丸ｺﾞｼｯｸM-PRO" panose="020F0600000000000000" pitchFamily="50" charset="-128"/>
                <a:ea typeface="HG丸ｺﾞｼｯｸM-PRO" panose="020F0600000000000000" pitchFamily="50" charset="-128"/>
              </a:rPr>
              <a:t>2</a:t>
            </a:r>
            <a:r>
              <a:rPr lang="ja-JP" altLang="en-US" sz="1500" b="0" i="0" dirty="0">
                <a:solidFill>
                  <a:srgbClr val="000000"/>
                </a:solidFill>
                <a:effectLst/>
                <a:latin typeface="HG丸ｺﾞｼｯｸM-PRO" panose="020F0600000000000000" pitchFamily="50" charset="-128"/>
                <a:ea typeface="HG丸ｺﾞｼｯｸM-PRO" panose="020F0600000000000000" pitchFamily="50" charset="-128"/>
              </a:rPr>
              <a:t>円</a:t>
            </a:r>
            <a:r>
              <a:rPr lang="en-US" altLang="ja-JP" sz="1500" b="0" i="0" dirty="0">
                <a:solidFill>
                  <a:srgbClr val="000000"/>
                </a:solidFill>
                <a:effectLst/>
                <a:latin typeface="HG丸ｺﾞｼｯｸM-PRO" panose="020F0600000000000000" pitchFamily="50" charset="-128"/>
                <a:ea typeface="HG丸ｺﾞｼｯｸM-PRO" panose="020F0600000000000000" pitchFamily="50" charset="-128"/>
              </a:rPr>
              <a:t>×1,000</a:t>
            </a:r>
            <a:r>
              <a:rPr lang="ja-JP" altLang="en-US" sz="1500" b="0" i="0" dirty="0">
                <a:solidFill>
                  <a:srgbClr val="000000"/>
                </a:solidFill>
                <a:effectLst/>
                <a:latin typeface="HG丸ｺﾞｼｯｸM-PRO" panose="020F0600000000000000" pitchFamily="50" charset="-128"/>
                <a:ea typeface="HG丸ｺﾞｼｯｸM-PRO" panose="020F0600000000000000" pitchFamily="50" charset="-128"/>
              </a:rPr>
              <a:t>万</a:t>
            </a:r>
            <a:r>
              <a:rPr lang="en-US" altLang="ja-JP" sz="1500" b="0" i="0" dirty="0">
                <a:solidFill>
                  <a:srgbClr val="000000"/>
                </a:solidFill>
                <a:effectLst/>
                <a:latin typeface="HG丸ｺﾞｼｯｸM-PRO" panose="020F0600000000000000" pitchFamily="50" charset="-128"/>
                <a:ea typeface="HG丸ｺﾞｼｯｸM-PRO" panose="020F0600000000000000" pitchFamily="50" charset="-128"/>
              </a:rPr>
              <a:t>kWh=2,000</a:t>
            </a:r>
            <a:r>
              <a:rPr lang="ja-JP" altLang="en-US" sz="1500" b="0" i="0" dirty="0">
                <a:solidFill>
                  <a:srgbClr val="000000"/>
                </a:solidFill>
                <a:effectLst/>
                <a:latin typeface="HG丸ｺﾞｼｯｸM-PRO" panose="020F0600000000000000" pitchFamily="50" charset="-128"/>
                <a:ea typeface="HG丸ｺﾞｼｯｸM-PRO" panose="020F0600000000000000" pitchFamily="50" charset="-128"/>
              </a:rPr>
              <a:t>万円」のコストカットが見込めます。</a:t>
            </a:r>
          </a:p>
          <a:p>
            <a:pPr marL="342900" indent="-342900" algn="l" fontAlgn="base">
              <a:buFont typeface="+mj-ea"/>
              <a:buAutoNum type="circleNumDbPlain" startAt="4"/>
            </a:pPr>
            <a:r>
              <a:rPr lang="ja-JP" altLang="en-US" sz="1500" b="1" i="0" dirty="0">
                <a:solidFill>
                  <a:srgbClr val="000000"/>
                </a:solidFill>
                <a:effectLst/>
                <a:latin typeface="HG丸ｺﾞｼｯｸM-PRO" panose="020F0600000000000000" pitchFamily="50" charset="-128"/>
                <a:ea typeface="HG丸ｺﾞｼｯｸM-PRO" panose="020F0600000000000000" pitchFamily="50" charset="-128"/>
              </a:rPr>
              <a:t>再エネ賦課金がかからない</a:t>
            </a:r>
          </a:p>
          <a:p>
            <a:pPr algn="l" fontAlgn="base"/>
            <a:r>
              <a:rPr lang="ja-JP" altLang="en-US" sz="1500" b="0" i="0" dirty="0">
                <a:solidFill>
                  <a:srgbClr val="000000"/>
                </a:solidFill>
                <a:effectLst/>
                <a:latin typeface="HG丸ｺﾞｼｯｸM-PRO" panose="020F0600000000000000" pitchFamily="50" charset="-128"/>
                <a:ea typeface="HG丸ｺﾞｼｯｸM-PRO" panose="020F0600000000000000" pitchFamily="50" charset="-128"/>
              </a:rPr>
              <a:t>オンサイト</a:t>
            </a:r>
            <a:r>
              <a:rPr lang="en-US" altLang="ja-JP" sz="1500" b="0" i="0" dirty="0">
                <a:solidFill>
                  <a:srgbClr val="000000"/>
                </a:solidFill>
                <a:effectLst/>
                <a:latin typeface="HG丸ｺﾞｼｯｸM-PRO" panose="020F0600000000000000" pitchFamily="50" charset="-128"/>
                <a:ea typeface="HG丸ｺﾞｼｯｸM-PRO" panose="020F0600000000000000" pitchFamily="50" charset="-128"/>
              </a:rPr>
              <a:t>PPA</a:t>
            </a:r>
            <a:r>
              <a:rPr lang="ja-JP" altLang="en-US" sz="1500" b="0" i="0" dirty="0">
                <a:solidFill>
                  <a:srgbClr val="000000"/>
                </a:solidFill>
                <a:effectLst/>
                <a:latin typeface="HG丸ｺﾞｼｯｸM-PRO" panose="020F0600000000000000" pitchFamily="50" charset="-128"/>
                <a:ea typeface="HG丸ｺﾞｼｯｸM-PRO" panose="020F0600000000000000" pitchFamily="50" charset="-128"/>
              </a:rPr>
              <a:t>では再エネ賦課金がかかりません。このことが電気料金の安さにも関係しています。今後も再生可能エネルギー普及によって上昇が見込まれることから、再エネ賦課金がかからないオンサイト</a:t>
            </a:r>
            <a:r>
              <a:rPr lang="en-US" altLang="ja-JP" sz="1500" b="0" i="0" dirty="0">
                <a:solidFill>
                  <a:srgbClr val="000000"/>
                </a:solidFill>
                <a:effectLst/>
                <a:latin typeface="HG丸ｺﾞｼｯｸM-PRO" panose="020F0600000000000000" pitchFamily="50" charset="-128"/>
                <a:ea typeface="HG丸ｺﾞｼｯｸM-PRO" panose="020F0600000000000000" pitchFamily="50" charset="-128"/>
              </a:rPr>
              <a:t>PPA</a:t>
            </a:r>
            <a:r>
              <a:rPr lang="ja-JP" altLang="en-US" sz="1500" b="0" i="0" dirty="0">
                <a:solidFill>
                  <a:srgbClr val="000000"/>
                </a:solidFill>
                <a:effectLst/>
                <a:latin typeface="HG丸ｺﾞｼｯｸM-PRO" panose="020F0600000000000000" pitchFamily="50" charset="-128"/>
                <a:ea typeface="HG丸ｺﾞｼｯｸM-PRO" panose="020F0600000000000000" pitchFamily="50" charset="-128"/>
              </a:rPr>
              <a:t>のメリットが大きくなるでしょう。</a:t>
            </a:r>
          </a:p>
          <a:p>
            <a:pPr marL="342900" indent="-342900" algn="l" fontAlgn="base">
              <a:buFont typeface="+mj-ea"/>
              <a:buAutoNum type="circleNumDbPlain" startAt="5"/>
            </a:pPr>
            <a:r>
              <a:rPr lang="ja-JP" altLang="en-US" sz="1500" b="1" i="0" dirty="0">
                <a:solidFill>
                  <a:srgbClr val="000000"/>
                </a:solidFill>
                <a:effectLst/>
                <a:latin typeface="HG丸ｺﾞｼｯｸM-PRO" panose="020F0600000000000000" pitchFamily="50" charset="-128"/>
                <a:ea typeface="HG丸ｺﾞｼｯｸM-PRO" panose="020F0600000000000000" pitchFamily="50" charset="-128"/>
              </a:rPr>
              <a:t>補助金制度を活用できる</a:t>
            </a:r>
          </a:p>
          <a:p>
            <a:pPr algn="l" fontAlgn="base"/>
            <a:r>
              <a:rPr lang="ja-JP" altLang="en-US" sz="1500" b="0" i="0" dirty="0">
                <a:solidFill>
                  <a:srgbClr val="000000"/>
                </a:solidFill>
                <a:effectLst/>
                <a:latin typeface="HG丸ｺﾞｼｯｸM-PRO" panose="020F0600000000000000" pitchFamily="50" charset="-128"/>
                <a:ea typeface="HG丸ｺﾞｼｯｸM-PRO" panose="020F0600000000000000" pitchFamily="50" charset="-128"/>
              </a:rPr>
              <a:t>国と自治体は再生可能エネルギー活用による脱炭素化を進めており、オンサイト</a:t>
            </a:r>
            <a:r>
              <a:rPr lang="en-US" altLang="ja-JP" sz="1500" b="0" i="0" dirty="0">
                <a:solidFill>
                  <a:srgbClr val="000000"/>
                </a:solidFill>
                <a:effectLst/>
                <a:latin typeface="HG丸ｺﾞｼｯｸM-PRO" panose="020F0600000000000000" pitchFamily="50" charset="-128"/>
                <a:ea typeface="HG丸ｺﾞｼｯｸM-PRO" panose="020F0600000000000000" pitchFamily="50" charset="-128"/>
              </a:rPr>
              <a:t>PPA</a:t>
            </a:r>
            <a:r>
              <a:rPr lang="ja-JP" altLang="en-US" sz="1500" b="0" i="0" dirty="0">
                <a:solidFill>
                  <a:srgbClr val="000000"/>
                </a:solidFill>
                <a:effectLst/>
                <a:latin typeface="HG丸ｺﾞｼｯｸM-PRO" panose="020F0600000000000000" pitchFamily="50" charset="-128"/>
                <a:ea typeface="HG丸ｺﾞｼｯｸM-PRO" panose="020F0600000000000000" pitchFamily="50" charset="-128"/>
              </a:rPr>
              <a:t>にも補助金を出しています。</a:t>
            </a:r>
          </a:p>
        </p:txBody>
      </p:sp>
    </p:spTree>
    <p:extLst>
      <p:ext uri="{BB962C8B-B14F-4D97-AF65-F5344CB8AC3E}">
        <p14:creationId xmlns:p14="http://schemas.microsoft.com/office/powerpoint/2010/main" val="324805362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タイトル 2"/>
          <p:cNvSpPr>
            <a:spLocks noGrp="1"/>
          </p:cNvSpPr>
          <p:nvPr>
            <p:ph type="title"/>
          </p:nvPr>
        </p:nvSpPr>
        <p:spPr>
          <a:xfrm>
            <a:off x="457200" y="152400"/>
            <a:ext cx="8229600" cy="990600"/>
          </a:xfrm>
        </p:spPr>
        <p:txBody>
          <a:bodyPr anchor="ctr"/>
          <a:lstStyle/>
          <a:p>
            <a:r>
              <a:rPr lang="en-US" altLang="ja-JP" dirty="0"/>
              <a:t>4.</a:t>
            </a:r>
            <a:r>
              <a:rPr lang="ja-JP" altLang="en-US" dirty="0"/>
              <a:t> </a:t>
            </a:r>
            <a:r>
              <a:rPr lang="en-US" altLang="ja-JP" dirty="0"/>
              <a:t>PPA</a:t>
            </a:r>
            <a:r>
              <a:rPr lang="ja-JP" altLang="en-US" dirty="0"/>
              <a:t>モデル（電力販売契約）とは</a:t>
            </a:r>
          </a:p>
        </p:txBody>
      </p:sp>
      <p:sp>
        <p:nvSpPr>
          <p:cNvPr id="2" name="コンテンツ プレースホルダー 1"/>
          <p:cNvSpPr>
            <a:spLocks noGrp="1"/>
          </p:cNvSpPr>
          <p:nvPr>
            <p:ph sz="quarter" idx="1"/>
          </p:nvPr>
        </p:nvSpPr>
        <p:spPr>
          <a:xfrm>
            <a:off x="457200" y="1219200"/>
            <a:ext cx="8229600" cy="4937760"/>
          </a:xfrm>
        </p:spPr>
        <p:txBody>
          <a:bodyPr>
            <a:normAutofit/>
          </a:bodyPr>
          <a:lstStyle/>
          <a:p>
            <a:r>
              <a:rPr lang="ja-JP" altLang="en-US" dirty="0"/>
              <a:t>オンサイト</a:t>
            </a:r>
            <a:r>
              <a:rPr lang="en-US" altLang="ja-JP" dirty="0"/>
              <a:t>PPA</a:t>
            </a:r>
            <a:r>
              <a:rPr lang="ja-JP" altLang="en-US" dirty="0"/>
              <a:t>における需要家のデメリットとは？</a:t>
            </a:r>
          </a:p>
          <a:p>
            <a:endParaRPr lang="ja-JP" altLang="en-US" dirty="0"/>
          </a:p>
        </p:txBody>
      </p:sp>
      <p:sp>
        <p:nvSpPr>
          <p:cNvPr id="6" name="テキスト ボックス 5">
            <a:extLst>
              <a:ext uri="{FF2B5EF4-FFF2-40B4-BE49-F238E27FC236}">
                <a16:creationId xmlns:a16="http://schemas.microsoft.com/office/drawing/2014/main" id="{9158FCB3-D56E-7AE3-5782-144E0B0FBB4A}"/>
              </a:ext>
            </a:extLst>
          </p:cNvPr>
          <p:cNvSpPr txBox="1"/>
          <p:nvPr/>
        </p:nvSpPr>
        <p:spPr>
          <a:xfrm>
            <a:off x="323528" y="1794936"/>
            <a:ext cx="8568952" cy="3293209"/>
          </a:xfrm>
          <a:prstGeom prst="rect">
            <a:avLst/>
          </a:prstGeom>
          <a:solidFill>
            <a:schemeClr val="bg1"/>
          </a:solidFill>
        </p:spPr>
        <p:txBody>
          <a:bodyPr wrap="square">
            <a:spAutoFit/>
          </a:bodyPr>
          <a:lstStyle/>
          <a:p>
            <a:pPr algn="l" fontAlgn="base"/>
            <a:r>
              <a:rPr lang="ja-JP" altLang="en-US" sz="1600" b="1" i="0" dirty="0">
                <a:solidFill>
                  <a:srgbClr val="000000"/>
                </a:solidFill>
                <a:effectLst/>
                <a:latin typeface="HG丸ｺﾞｼｯｸM-PRO" panose="020F0600000000000000" pitchFamily="50" charset="-128"/>
                <a:ea typeface="HG丸ｺﾞｼｯｸM-PRO" panose="020F0600000000000000" pitchFamily="50" charset="-128"/>
              </a:rPr>
              <a:t>①契約期間が長い</a:t>
            </a:r>
          </a:p>
          <a:p>
            <a:pPr algn="l" fontAlgn="base"/>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オンサイト</a:t>
            </a:r>
            <a:r>
              <a:rPr lang="en-US" altLang="ja-JP" sz="1600" b="0" i="0" dirty="0">
                <a:solidFill>
                  <a:srgbClr val="000000"/>
                </a:solidFill>
                <a:effectLst/>
                <a:latin typeface="HG丸ｺﾞｼｯｸM-PRO" panose="020F0600000000000000" pitchFamily="50" charset="-128"/>
                <a:ea typeface="HG丸ｺﾞｼｯｸM-PRO" panose="020F0600000000000000" pitchFamily="50" charset="-128"/>
              </a:rPr>
              <a:t>PPA</a:t>
            </a:r>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の契約期間は、一般的に</a:t>
            </a:r>
            <a:r>
              <a:rPr lang="en-US" altLang="ja-JP" sz="1600" b="0" i="0" dirty="0">
                <a:solidFill>
                  <a:srgbClr val="000000"/>
                </a:solidFill>
                <a:effectLst/>
                <a:latin typeface="HG丸ｺﾞｼｯｸM-PRO" panose="020F0600000000000000" pitchFamily="50" charset="-128"/>
                <a:ea typeface="HG丸ｺﾞｼｯｸM-PRO" panose="020F0600000000000000" pitchFamily="50" charset="-128"/>
              </a:rPr>
              <a:t>15</a:t>
            </a:r>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年～</a:t>
            </a:r>
            <a:r>
              <a:rPr lang="en-US" altLang="ja-JP" sz="1600" b="0" i="0" dirty="0">
                <a:solidFill>
                  <a:srgbClr val="000000"/>
                </a:solidFill>
                <a:effectLst/>
                <a:latin typeface="HG丸ｺﾞｼｯｸM-PRO" panose="020F0600000000000000" pitchFamily="50" charset="-128"/>
                <a:ea typeface="HG丸ｺﾞｼｯｸM-PRO" panose="020F0600000000000000" pitchFamily="50" charset="-128"/>
              </a:rPr>
              <a:t>25</a:t>
            </a:r>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年と長期にわたります。発電事業者は初期費用とメンテナンス・管理費用を、月々の電気料金で回収して利益を出さなければならないからです。契約期間中の移動や廃棄はできないため、長期的な計画を立てたうえで契約する必要があります。</a:t>
            </a:r>
            <a:endParaRPr lang="en-US" altLang="ja-JP" sz="1600" b="0" i="0" dirty="0">
              <a:solidFill>
                <a:srgbClr val="000000"/>
              </a:solidFill>
              <a:effectLst/>
              <a:latin typeface="HG丸ｺﾞｼｯｸM-PRO" panose="020F0600000000000000" pitchFamily="50" charset="-128"/>
              <a:ea typeface="HG丸ｺﾞｼｯｸM-PRO" panose="020F0600000000000000" pitchFamily="50" charset="-128"/>
            </a:endParaRPr>
          </a:p>
          <a:p>
            <a:pPr algn="l" fontAlgn="base"/>
            <a:r>
              <a:rPr lang="ja-JP" altLang="en-US" sz="1600" b="1" i="0" dirty="0">
                <a:solidFill>
                  <a:srgbClr val="000000"/>
                </a:solidFill>
                <a:effectLst/>
                <a:latin typeface="HG丸ｺﾞｼｯｸM-PRO" panose="020F0600000000000000" pitchFamily="50" charset="-128"/>
                <a:ea typeface="HG丸ｺﾞｼｯｸM-PRO" panose="020F0600000000000000" pitchFamily="50" charset="-128"/>
              </a:rPr>
              <a:t>②契約終了後のメンテナンスは自己負担</a:t>
            </a:r>
          </a:p>
          <a:p>
            <a:pPr algn="l" fontAlgn="base"/>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契約満了後に設備と所有権を譲り受けた場合は、メンテナンスコストが自己負担になります（契約条件によって異なります）。</a:t>
            </a:r>
          </a:p>
          <a:p>
            <a:pPr algn="l" fontAlgn="base"/>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自家消費や売電できることはメリットですが、老朽化したシステムを維持するためのコストを想定しなければなりません。また、廃棄費用もかかります。</a:t>
            </a:r>
          </a:p>
          <a:p>
            <a:pPr algn="l" fontAlgn="base"/>
            <a:r>
              <a:rPr lang="ja-JP" altLang="en-US" sz="1600" b="1" i="0" dirty="0">
                <a:solidFill>
                  <a:srgbClr val="000000"/>
                </a:solidFill>
                <a:effectLst/>
                <a:latin typeface="HG丸ｺﾞｼｯｸM-PRO" panose="020F0600000000000000" pitchFamily="50" charset="-128"/>
                <a:ea typeface="HG丸ｺﾞｼｯｸM-PRO" panose="020F0600000000000000" pitchFamily="50" charset="-128"/>
              </a:rPr>
              <a:t>③発電事業者からの審査が必要</a:t>
            </a:r>
          </a:p>
          <a:p>
            <a:pPr algn="l" fontAlgn="base"/>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十分な発電量が見込めない場合や、設置が難しい場所などの場合は、発電事業者に断られる可能性があります。</a:t>
            </a:r>
          </a:p>
        </p:txBody>
      </p:sp>
    </p:spTree>
    <p:extLst>
      <p:ext uri="{BB962C8B-B14F-4D97-AF65-F5344CB8AC3E}">
        <p14:creationId xmlns:p14="http://schemas.microsoft.com/office/powerpoint/2010/main" val="182955872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6"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タイトル 2"/>
          <p:cNvSpPr>
            <a:spLocks noGrp="1"/>
          </p:cNvSpPr>
          <p:nvPr>
            <p:ph type="title"/>
          </p:nvPr>
        </p:nvSpPr>
        <p:spPr>
          <a:xfrm>
            <a:off x="457200" y="152400"/>
            <a:ext cx="8229600" cy="990600"/>
          </a:xfrm>
        </p:spPr>
        <p:txBody>
          <a:bodyPr anchor="ctr"/>
          <a:lstStyle/>
          <a:p>
            <a:r>
              <a:rPr lang="en-US" altLang="ja-JP" dirty="0"/>
              <a:t>4.</a:t>
            </a:r>
            <a:r>
              <a:rPr lang="ja-JP" altLang="en-US" dirty="0"/>
              <a:t> </a:t>
            </a:r>
            <a:r>
              <a:rPr lang="en-US" altLang="ja-JP" dirty="0"/>
              <a:t>PPA</a:t>
            </a:r>
            <a:r>
              <a:rPr lang="ja-JP" altLang="en-US" dirty="0"/>
              <a:t>モデル（電力販売契約）とは</a:t>
            </a:r>
          </a:p>
        </p:txBody>
      </p:sp>
      <p:sp>
        <p:nvSpPr>
          <p:cNvPr id="2" name="コンテンツ プレースホルダー 1"/>
          <p:cNvSpPr>
            <a:spLocks noGrp="1"/>
          </p:cNvSpPr>
          <p:nvPr>
            <p:ph sz="quarter" idx="1"/>
          </p:nvPr>
        </p:nvSpPr>
        <p:spPr>
          <a:xfrm>
            <a:off x="457200" y="1219200"/>
            <a:ext cx="8229600" cy="4937760"/>
          </a:xfrm>
        </p:spPr>
        <p:txBody>
          <a:bodyPr>
            <a:normAutofit/>
          </a:bodyPr>
          <a:lstStyle/>
          <a:p>
            <a:r>
              <a:rPr lang="ja-JP" altLang="en-US" dirty="0"/>
              <a:t>オフサイト</a:t>
            </a:r>
            <a:r>
              <a:rPr lang="en-US" altLang="ja-JP" dirty="0"/>
              <a:t>PPA</a:t>
            </a:r>
            <a:r>
              <a:rPr lang="ja-JP" altLang="en-US" dirty="0"/>
              <a:t>とは？</a:t>
            </a:r>
            <a:r>
              <a:rPr lang="en-US" altLang="ja-JP" dirty="0"/>
              <a:t>(1)</a:t>
            </a:r>
            <a:endParaRPr lang="ja-JP" altLang="en-US" dirty="0"/>
          </a:p>
          <a:p>
            <a:endParaRPr lang="ja-JP" altLang="en-US" dirty="0"/>
          </a:p>
        </p:txBody>
      </p:sp>
      <p:sp>
        <p:nvSpPr>
          <p:cNvPr id="5" name="テキスト ボックス 4">
            <a:extLst>
              <a:ext uri="{FF2B5EF4-FFF2-40B4-BE49-F238E27FC236}">
                <a16:creationId xmlns:a16="http://schemas.microsoft.com/office/drawing/2014/main" id="{44D84EEC-06DF-92FF-63E5-718FF0CBBCF2}"/>
              </a:ext>
            </a:extLst>
          </p:cNvPr>
          <p:cNvSpPr txBox="1"/>
          <p:nvPr/>
        </p:nvSpPr>
        <p:spPr>
          <a:xfrm>
            <a:off x="209755" y="1846550"/>
            <a:ext cx="8724489" cy="584775"/>
          </a:xfrm>
          <a:prstGeom prst="rect">
            <a:avLst/>
          </a:prstGeom>
          <a:noFill/>
        </p:spPr>
        <p:txBody>
          <a:bodyPr wrap="square">
            <a:spAutoFit/>
          </a:bodyPr>
          <a:lstStyle/>
          <a:p>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オフサイト</a:t>
            </a:r>
            <a:r>
              <a:rPr lang="en-US" altLang="ja-JP" sz="1600" b="0" i="0" dirty="0">
                <a:solidFill>
                  <a:srgbClr val="000000"/>
                </a:solidFill>
                <a:effectLst/>
                <a:latin typeface="HG丸ｺﾞｼｯｸM-PRO" panose="020F0600000000000000" pitchFamily="50" charset="-128"/>
                <a:ea typeface="HG丸ｺﾞｼｯｸM-PRO" panose="020F0600000000000000" pitchFamily="50" charset="-128"/>
              </a:rPr>
              <a:t>PPA</a:t>
            </a:r>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は、発電事業者（</a:t>
            </a:r>
            <a:r>
              <a:rPr lang="en-US" altLang="ja-JP" sz="1600" b="0" i="0" dirty="0">
                <a:solidFill>
                  <a:srgbClr val="000000"/>
                </a:solidFill>
                <a:effectLst/>
                <a:latin typeface="HG丸ｺﾞｼｯｸM-PRO" panose="020F0600000000000000" pitchFamily="50" charset="-128"/>
                <a:ea typeface="HG丸ｺﾞｼｯｸM-PRO" panose="020F0600000000000000" pitchFamily="50" charset="-128"/>
              </a:rPr>
              <a:t>PPA</a:t>
            </a:r>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事業者）が一般送電網を介して、特定の一般需要家に電気を提供する仕組みです</a:t>
            </a:r>
            <a:endParaRPr lang="ja-JP" altLang="en-US" sz="1600" dirty="0">
              <a:latin typeface="HG丸ｺﾞｼｯｸM-PRO" panose="020F0600000000000000" pitchFamily="50" charset="-128"/>
              <a:ea typeface="HG丸ｺﾞｼｯｸM-PRO" panose="020F0600000000000000" pitchFamily="50" charset="-128"/>
            </a:endParaRPr>
          </a:p>
        </p:txBody>
      </p:sp>
      <p:pic>
        <p:nvPicPr>
          <p:cNvPr id="2052" name="Picture 4" descr="オンサイトPPAとは？オフサイトPPAとの違い、メリットデメリット ...">
            <a:extLst>
              <a:ext uri="{FF2B5EF4-FFF2-40B4-BE49-F238E27FC236}">
                <a16:creationId xmlns:a16="http://schemas.microsoft.com/office/drawing/2014/main" id="{D8DE7F40-342F-2846-FCA6-D0EEFF7FA51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5336"/>
          <a:stretch/>
        </p:blipFill>
        <p:spPr bwMode="auto">
          <a:xfrm>
            <a:off x="0" y="2564904"/>
            <a:ext cx="8917700" cy="2592288"/>
          </a:xfrm>
          <a:prstGeom prst="rect">
            <a:avLst/>
          </a:prstGeom>
          <a:noFill/>
          <a:extLst>
            <a:ext uri="{909E8E84-426E-40DD-AFC4-6F175D3DCCD1}">
              <a14:hiddenFill xmlns:a14="http://schemas.microsoft.com/office/drawing/2010/main">
                <a:solidFill>
                  <a:srgbClr val="FFFFFF"/>
                </a:solidFill>
              </a14:hiddenFill>
            </a:ext>
          </a:extLst>
        </p:spPr>
      </p:pic>
      <p:sp>
        <p:nvSpPr>
          <p:cNvPr id="6" name="テキスト ボックス 5">
            <a:extLst>
              <a:ext uri="{FF2B5EF4-FFF2-40B4-BE49-F238E27FC236}">
                <a16:creationId xmlns:a16="http://schemas.microsoft.com/office/drawing/2014/main" id="{9158FCB3-D56E-7AE3-5782-144E0B0FBB4A}"/>
              </a:ext>
            </a:extLst>
          </p:cNvPr>
          <p:cNvSpPr txBox="1"/>
          <p:nvPr/>
        </p:nvSpPr>
        <p:spPr>
          <a:xfrm>
            <a:off x="113504" y="5085184"/>
            <a:ext cx="8916989" cy="830997"/>
          </a:xfrm>
          <a:prstGeom prst="rect">
            <a:avLst/>
          </a:prstGeom>
          <a:solidFill>
            <a:schemeClr val="bg1"/>
          </a:solidFill>
        </p:spPr>
        <p:txBody>
          <a:bodyPr wrap="square">
            <a:spAutoFit/>
          </a:bodyPr>
          <a:lstStyle/>
          <a:p>
            <a:pPr algn="l" fontAlgn="base"/>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発電所の所有者が発電事業者である点はオンサイト</a:t>
            </a:r>
            <a:r>
              <a:rPr lang="en-US" altLang="ja-JP" sz="1600" b="0" i="0" dirty="0">
                <a:solidFill>
                  <a:srgbClr val="000000"/>
                </a:solidFill>
                <a:effectLst/>
                <a:latin typeface="HG丸ｺﾞｼｯｸM-PRO" panose="020F0600000000000000" pitchFamily="50" charset="-128"/>
                <a:ea typeface="HG丸ｺﾞｼｯｸM-PRO" panose="020F0600000000000000" pitchFamily="50" charset="-128"/>
              </a:rPr>
              <a:t>PPA</a:t>
            </a:r>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と同じですが、次の</a:t>
            </a:r>
            <a:r>
              <a:rPr lang="en-US" altLang="ja-JP" sz="1600" b="0" i="0" dirty="0">
                <a:solidFill>
                  <a:srgbClr val="000000"/>
                </a:solidFill>
                <a:effectLst/>
                <a:latin typeface="HG丸ｺﾞｼｯｸM-PRO" panose="020F0600000000000000" pitchFamily="50" charset="-128"/>
                <a:ea typeface="HG丸ｺﾞｼｯｸM-PRO" panose="020F0600000000000000" pitchFamily="50" charset="-128"/>
              </a:rPr>
              <a:t>2</a:t>
            </a:r>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点が異なります。</a:t>
            </a:r>
          </a:p>
          <a:p>
            <a:pPr marL="342900" indent="-342900" algn="l" fontAlgn="base">
              <a:buFont typeface="+mj-ea"/>
              <a:buAutoNum type="circleNumDbPlain"/>
            </a:pPr>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発電設備が電力を利用する場から離れた発電事業者保有の敷地にある。</a:t>
            </a:r>
          </a:p>
          <a:p>
            <a:pPr marL="342900" indent="-342900" algn="l" fontAlgn="base">
              <a:buFont typeface="+mj-ea"/>
              <a:buAutoNum type="circleNumDbPlain"/>
            </a:pPr>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送電時に小売電気事業者を経由する。</a:t>
            </a:r>
          </a:p>
        </p:txBody>
      </p:sp>
    </p:spTree>
    <p:extLst>
      <p:ext uri="{BB962C8B-B14F-4D97-AF65-F5344CB8AC3E}">
        <p14:creationId xmlns:p14="http://schemas.microsoft.com/office/powerpoint/2010/main" val="358955614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2052"/>
                                        </p:tgtEl>
                                        <p:attrNameLst>
                                          <p:attrName>style.visibility</p:attrName>
                                        </p:attrNameLst>
                                      </p:cBhvr>
                                      <p:to>
                                        <p:strVal val="visible"/>
                                      </p:to>
                                    </p:set>
                                    <p:animEffect transition="in" filter="fade">
                                      <p:cBhvr>
                                        <p:cTn id="24" dur="500"/>
                                        <p:tgtEl>
                                          <p:spTgt spid="205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up)">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5" grpId="0"/>
      <p:bldP spid="6"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457200" y="152400"/>
            <a:ext cx="8229600" cy="990600"/>
          </a:xfrm>
        </p:spPr>
        <p:txBody>
          <a:bodyPr anchor="ctr"/>
          <a:lstStyle/>
          <a:p>
            <a:r>
              <a:rPr lang="en-US" altLang="ja-JP" dirty="0"/>
              <a:t>4.</a:t>
            </a:r>
            <a:r>
              <a:rPr lang="ja-JP" altLang="en-US" dirty="0"/>
              <a:t> </a:t>
            </a:r>
            <a:r>
              <a:rPr lang="en-US" altLang="ja-JP" dirty="0"/>
              <a:t>PPA</a:t>
            </a:r>
            <a:r>
              <a:rPr lang="ja-JP" altLang="en-US" dirty="0"/>
              <a:t>モデル（電力販売契約）とは</a:t>
            </a:r>
          </a:p>
        </p:txBody>
      </p:sp>
      <p:sp>
        <p:nvSpPr>
          <p:cNvPr id="2" name="コンテンツ プレースホルダー 1"/>
          <p:cNvSpPr>
            <a:spLocks noGrp="1"/>
          </p:cNvSpPr>
          <p:nvPr>
            <p:ph sz="quarter" idx="1"/>
          </p:nvPr>
        </p:nvSpPr>
        <p:spPr>
          <a:xfrm>
            <a:off x="457200" y="1219200"/>
            <a:ext cx="8229600" cy="4937760"/>
          </a:xfrm>
        </p:spPr>
        <p:txBody>
          <a:bodyPr>
            <a:normAutofit/>
          </a:bodyPr>
          <a:lstStyle/>
          <a:p>
            <a:r>
              <a:rPr lang="ja-JP" altLang="en-US" dirty="0"/>
              <a:t>オフサイト</a:t>
            </a:r>
            <a:r>
              <a:rPr lang="en-US" altLang="ja-JP" dirty="0"/>
              <a:t>PPA</a:t>
            </a:r>
            <a:r>
              <a:rPr lang="ja-JP" altLang="en-US" dirty="0"/>
              <a:t>とは？</a:t>
            </a:r>
            <a:r>
              <a:rPr lang="en-US" altLang="ja-JP" dirty="0"/>
              <a:t>(2)</a:t>
            </a:r>
            <a:endParaRPr lang="ja-JP" altLang="en-US" dirty="0"/>
          </a:p>
          <a:p>
            <a:endParaRPr lang="ja-JP" altLang="en-US" dirty="0"/>
          </a:p>
        </p:txBody>
      </p:sp>
      <p:sp>
        <p:nvSpPr>
          <p:cNvPr id="6" name="テキスト ボックス 5">
            <a:extLst>
              <a:ext uri="{FF2B5EF4-FFF2-40B4-BE49-F238E27FC236}">
                <a16:creationId xmlns:a16="http://schemas.microsoft.com/office/drawing/2014/main" id="{9158FCB3-D56E-7AE3-5782-144E0B0FBB4A}"/>
              </a:ext>
            </a:extLst>
          </p:cNvPr>
          <p:cNvSpPr txBox="1"/>
          <p:nvPr/>
        </p:nvSpPr>
        <p:spPr>
          <a:xfrm>
            <a:off x="192832" y="1821110"/>
            <a:ext cx="8758336" cy="1077218"/>
          </a:xfrm>
          <a:prstGeom prst="rect">
            <a:avLst/>
          </a:prstGeom>
          <a:solidFill>
            <a:schemeClr val="bg1"/>
          </a:solidFill>
        </p:spPr>
        <p:txBody>
          <a:bodyPr wrap="square">
            <a:spAutoFit/>
          </a:bodyPr>
          <a:lstStyle/>
          <a:p>
            <a:pPr algn="l" fontAlgn="base"/>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オフサイト</a:t>
            </a:r>
            <a:r>
              <a:rPr lang="en-US" altLang="ja-JP" sz="1600" b="0" i="0" dirty="0">
                <a:solidFill>
                  <a:srgbClr val="000000"/>
                </a:solidFill>
                <a:effectLst/>
                <a:latin typeface="HG丸ｺﾞｼｯｸM-PRO" panose="020F0600000000000000" pitchFamily="50" charset="-128"/>
                <a:ea typeface="HG丸ｺﾞｼｯｸM-PRO" panose="020F0600000000000000" pitchFamily="50" charset="-128"/>
              </a:rPr>
              <a:t>PPA</a:t>
            </a:r>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は、敷地内に発電所を置くスペースが十分確保できない企業におすすめです。初期費用とランニングコストをかけずに太陽光発電設備を利用できます。</a:t>
            </a:r>
            <a:endParaRPr lang="en-US" altLang="ja-JP" sz="1600" b="0" i="0" dirty="0">
              <a:solidFill>
                <a:srgbClr val="000000"/>
              </a:solidFill>
              <a:effectLst/>
              <a:latin typeface="HG丸ｺﾞｼｯｸM-PRO" panose="020F0600000000000000" pitchFamily="50" charset="-128"/>
              <a:ea typeface="HG丸ｺﾞｼｯｸM-PRO" panose="020F0600000000000000" pitchFamily="50" charset="-128"/>
            </a:endParaRPr>
          </a:p>
          <a:p>
            <a:pPr algn="l" fontAlgn="base"/>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例えば、設置スペースを確保しにくい都心部に複数の事業所があるような場合に、遠隔地の発電所から一般送電網を介して電力を確保できます。</a:t>
            </a:r>
          </a:p>
        </p:txBody>
      </p:sp>
      <p:sp>
        <p:nvSpPr>
          <p:cNvPr id="8" name="テキスト ボックス 7">
            <a:extLst>
              <a:ext uri="{FF2B5EF4-FFF2-40B4-BE49-F238E27FC236}">
                <a16:creationId xmlns:a16="http://schemas.microsoft.com/office/drawing/2014/main" id="{764DE670-0745-3F1F-6F16-12786F1C395B}"/>
              </a:ext>
            </a:extLst>
          </p:cNvPr>
          <p:cNvSpPr txBox="1"/>
          <p:nvPr/>
        </p:nvSpPr>
        <p:spPr>
          <a:xfrm>
            <a:off x="457200" y="4957749"/>
            <a:ext cx="8349354" cy="1569660"/>
          </a:xfrm>
          <a:prstGeom prst="rect">
            <a:avLst/>
          </a:prstGeom>
          <a:solidFill>
            <a:schemeClr val="bg1"/>
          </a:solidFill>
        </p:spPr>
        <p:txBody>
          <a:bodyPr wrap="square">
            <a:spAutoFit/>
          </a:bodyPr>
          <a:lstStyle/>
          <a:p>
            <a:pPr algn="l" fontAlgn="base"/>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電気を利用するまでの流れは以下のとおりです。</a:t>
            </a:r>
          </a:p>
          <a:p>
            <a:pPr marL="342900" indent="-342900" algn="l" fontAlgn="base">
              <a:buFont typeface="+mj-ea"/>
              <a:buAutoNum type="circleNumDbPlain"/>
            </a:pPr>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需要家と発電事業者が契約を結ぶ</a:t>
            </a:r>
          </a:p>
          <a:p>
            <a:pPr marL="342900" indent="-342900" algn="l" fontAlgn="base">
              <a:buFont typeface="+mj-ea"/>
              <a:buAutoNum type="circleNumDbPlain"/>
            </a:pPr>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発電事業者が太陽光発電設備で発電して小売電気事業者に送電</a:t>
            </a:r>
          </a:p>
          <a:p>
            <a:pPr marL="342900" indent="-342900" algn="l" fontAlgn="base">
              <a:buFont typeface="+mj-ea"/>
              <a:buAutoNum type="circleNumDbPlain"/>
            </a:pPr>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小売電気事業者が需要家に送電</a:t>
            </a:r>
          </a:p>
          <a:p>
            <a:pPr marL="342900" indent="-342900" algn="l" fontAlgn="base">
              <a:buFont typeface="+mj-ea"/>
              <a:buAutoNum type="circleNumDbPlain"/>
            </a:pPr>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需要家が電気を使う</a:t>
            </a:r>
          </a:p>
          <a:p>
            <a:pPr marL="342900" indent="-342900" algn="l" fontAlgn="base">
              <a:buFont typeface="+mj-ea"/>
              <a:buAutoNum type="circleNumDbPlain"/>
            </a:pPr>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利用した電気量に応じて需要家が発電事業者に料金を支払う</a:t>
            </a:r>
          </a:p>
        </p:txBody>
      </p:sp>
      <p:pic>
        <p:nvPicPr>
          <p:cNvPr id="5" name="図 4">
            <a:extLst>
              <a:ext uri="{FF2B5EF4-FFF2-40B4-BE49-F238E27FC236}">
                <a16:creationId xmlns:a16="http://schemas.microsoft.com/office/drawing/2014/main" id="{B72D1913-4659-31BA-9867-B8C0C8AAE5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3648" y="3004463"/>
            <a:ext cx="6182209" cy="1831003"/>
          </a:xfrm>
          <a:prstGeom prst="rect">
            <a:avLst/>
          </a:prstGeom>
        </p:spPr>
      </p:pic>
    </p:spTree>
    <p:extLst>
      <p:ext uri="{BB962C8B-B14F-4D97-AF65-F5344CB8AC3E}">
        <p14:creationId xmlns:p14="http://schemas.microsoft.com/office/powerpoint/2010/main" val="3849970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6" grpId="0" animBg="1"/>
      <p:bldP spid="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457200" y="152400"/>
            <a:ext cx="8229600" cy="990600"/>
          </a:xfrm>
        </p:spPr>
        <p:txBody>
          <a:bodyPr anchor="ctr"/>
          <a:lstStyle/>
          <a:p>
            <a:r>
              <a:rPr lang="en-US" altLang="ja-JP" dirty="0"/>
              <a:t>4.</a:t>
            </a:r>
            <a:r>
              <a:rPr lang="ja-JP" altLang="en-US" dirty="0"/>
              <a:t> </a:t>
            </a:r>
            <a:r>
              <a:rPr lang="en-US" altLang="ja-JP" dirty="0"/>
              <a:t>PPA</a:t>
            </a:r>
            <a:r>
              <a:rPr lang="ja-JP" altLang="en-US" dirty="0"/>
              <a:t>モデル（電力販売契約）とは</a:t>
            </a:r>
          </a:p>
        </p:txBody>
      </p:sp>
      <p:sp>
        <p:nvSpPr>
          <p:cNvPr id="2" name="コンテンツ プレースホルダー 1"/>
          <p:cNvSpPr>
            <a:spLocks noGrp="1"/>
          </p:cNvSpPr>
          <p:nvPr>
            <p:ph sz="quarter" idx="1"/>
          </p:nvPr>
        </p:nvSpPr>
        <p:spPr>
          <a:xfrm>
            <a:off x="457200" y="1219200"/>
            <a:ext cx="8229600" cy="4937760"/>
          </a:xfrm>
        </p:spPr>
        <p:txBody>
          <a:bodyPr>
            <a:normAutofit/>
          </a:bodyPr>
          <a:lstStyle/>
          <a:p>
            <a:r>
              <a:rPr lang="ja-JP" altLang="en-US" dirty="0"/>
              <a:t>オフサイト</a:t>
            </a:r>
            <a:r>
              <a:rPr lang="en-US" altLang="ja-JP" dirty="0"/>
              <a:t>PPA</a:t>
            </a:r>
            <a:r>
              <a:rPr lang="ja-JP" altLang="en-US" dirty="0"/>
              <a:t>における需要家のメリットは？</a:t>
            </a:r>
          </a:p>
          <a:p>
            <a:endParaRPr lang="ja-JP" altLang="en-US" dirty="0"/>
          </a:p>
        </p:txBody>
      </p:sp>
      <p:sp>
        <p:nvSpPr>
          <p:cNvPr id="8" name="テキスト ボックス 7">
            <a:extLst>
              <a:ext uri="{FF2B5EF4-FFF2-40B4-BE49-F238E27FC236}">
                <a16:creationId xmlns:a16="http://schemas.microsoft.com/office/drawing/2014/main" id="{764DE670-0745-3F1F-6F16-12786F1C395B}"/>
              </a:ext>
            </a:extLst>
          </p:cNvPr>
          <p:cNvSpPr txBox="1"/>
          <p:nvPr/>
        </p:nvSpPr>
        <p:spPr>
          <a:xfrm>
            <a:off x="240298" y="1772816"/>
            <a:ext cx="8663404" cy="4739759"/>
          </a:xfrm>
          <a:prstGeom prst="rect">
            <a:avLst/>
          </a:prstGeom>
          <a:solidFill>
            <a:schemeClr val="bg1"/>
          </a:solidFill>
        </p:spPr>
        <p:txBody>
          <a:bodyPr wrap="square">
            <a:spAutoFit/>
          </a:bodyPr>
          <a:lstStyle/>
          <a:p>
            <a:pPr fontAlgn="base"/>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オフサイト</a:t>
            </a:r>
            <a:r>
              <a:rPr lang="en-US" altLang="ja-JP" sz="1600" b="0" i="0" dirty="0">
                <a:solidFill>
                  <a:srgbClr val="000000"/>
                </a:solidFill>
                <a:effectLst/>
                <a:latin typeface="HG丸ｺﾞｼｯｸM-PRO" panose="020F0600000000000000" pitchFamily="50" charset="-128"/>
                <a:ea typeface="HG丸ｺﾞｼｯｸM-PRO" panose="020F0600000000000000" pitchFamily="50" charset="-128"/>
              </a:rPr>
              <a:t>PPA</a:t>
            </a:r>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の</a:t>
            </a:r>
            <a:r>
              <a:rPr lang="ja-JP" altLang="en-US" sz="1600" dirty="0">
                <a:solidFill>
                  <a:srgbClr val="000000"/>
                </a:solidFill>
                <a:latin typeface="HG丸ｺﾞｼｯｸM-PRO" panose="020F0600000000000000" pitchFamily="50" charset="-128"/>
                <a:ea typeface="HG丸ｺﾞｼｯｸM-PRO" panose="020F0600000000000000" pitchFamily="50" charset="-128"/>
              </a:rPr>
              <a:t>需要家の</a:t>
            </a:r>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メリットは、オンサイト</a:t>
            </a:r>
            <a:r>
              <a:rPr lang="en-US" altLang="ja-JP" sz="1600" b="0" i="0" dirty="0">
                <a:solidFill>
                  <a:srgbClr val="000000"/>
                </a:solidFill>
                <a:effectLst/>
                <a:latin typeface="HG丸ｺﾞｼｯｸM-PRO" panose="020F0600000000000000" pitchFamily="50" charset="-128"/>
                <a:ea typeface="HG丸ｺﾞｼｯｸM-PRO" panose="020F0600000000000000" pitchFamily="50" charset="-128"/>
              </a:rPr>
              <a:t>PPA</a:t>
            </a:r>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と同様で次のとおりです。</a:t>
            </a:r>
          </a:p>
          <a:p>
            <a:pPr marL="342900" indent="-342900" algn="l" fontAlgn="base">
              <a:buFont typeface="+mj-ea"/>
              <a:buAutoNum type="circleNumDbPlain"/>
            </a:pPr>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初期費用ゼロ</a:t>
            </a:r>
          </a:p>
          <a:p>
            <a:pPr marL="342900" indent="-342900" algn="l" fontAlgn="base">
              <a:spcAft>
                <a:spcPts val="1200"/>
              </a:spcAft>
              <a:buFont typeface="+mj-ea"/>
              <a:buAutoNum type="circleNumDbPlain"/>
            </a:pPr>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メンテナンス・管理費用も無料</a:t>
            </a:r>
            <a:endParaRPr lang="en-US" altLang="ja-JP" sz="1600" b="0" i="0" dirty="0">
              <a:solidFill>
                <a:srgbClr val="000000"/>
              </a:solidFill>
              <a:effectLst/>
              <a:latin typeface="HG丸ｺﾞｼｯｸM-PRO" panose="020F0600000000000000" pitchFamily="50" charset="-128"/>
              <a:ea typeface="HG丸ｺﾞｼｯｸM-PRO" panose="020F0600000000000000" pitchFamily="50" charset="-128"/>
            </a:endParaRPr>
          </a:p>
          <a:p>
            <a:pPr algn="l" fontAlgn="base">
              <a:spcAft>
                <a:spcPts val="1200"/>
              </a:spcAft>
            </a:pPr>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オフサイト</a:t>
            </a:r>
            <a:r>
              <a:rPr lang="en-US" altLang="ja-JP" sz="1600" b="0" i="0" dirty="0">
                <a:solidFill>
                  <a:srgbClr val="000000"/>
                </a:solidFill>
                <a:effectLst/>
                <a:latin typeface="HG丸ｺﾞｼｯｸM-PRO" panose="020F0600000000000000" pitchFamily="50" charset="-128"/>
                <a:ea typeface="HG丸ｺﾞｼｯｸM-PRO" panose="020F0600000000000000" pitchFamily="50" charset="-128"/>
              </a:rPr>
              <a:t>PPA</a:t>
            </a:r>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ならではのメリットは、複数の事業所に送電できることと、発電量を増やしやすいことです。それぞれ解説します。</a:t>
            </a:r>
          </a:p>
          <a:p>
            <a:pPr marL="342900" indent="-342900" algn="l" fontAlgn="base">
              <a:buFont typeface="+mj-ea"/>
              <a:buAutoNum type="circleNumDbPlain" startAt="3"/>
            </a:pPr>
            <a:r>
              <a:rPr lang="ja-JP" altLang="en-US" sz="1600" b="1" i="0" dirty="0">
                <a:solidFill>
                  <a:srgbClr val="000000"/>
                </a:solidFill>
                <a:effectLst/>
                <a:latin typeface="HG丸ｺﾞｼｯｸM-PRO" panose="020F0600000000000000" pitchFamily="50" charset="-128"/>
                <a:ea typeface="HG丸ｺﾞｼｯｸM-PRO" panose="020F0600000000000000" pitchFamily="50" charset="-128"/>
              </a:rPr>
              <a:t>複数の事業所に送電できる</a:t>
            </a:r>
          </a:p>
          <a:p>
            <a:pPr algn="l" fontAlgn="base">
              <a:spcAft>
                <a:spcPts val="1200"/>
              </a:spcAft>
            </a:pPr>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オフサイト</a:t>
            </a:r>
            <a:r>
              <a:rPr lang="en-US" altLang="ja-JP" sz="1600" b="0" i="0" dirty="0">
                <a:solidFill>
                  <a:srgbClr val="000000"/>
                </a:solidFill>
                <a:effectLst/>
                <a:latin typeface="HG丸ｺﾞｼｯｸM-PRO" panose="020F0600000000000000" pitchFamily="50" charset="-128"/>
                <a:ea typeface="HG丸ｺﾞｼｯｸM-PRO" panose="020F0600000000000000" pitchFamily="50" charset="-128"/>
              </a:rPr>
              <a:t>PPA</a:t>
            </a:r>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は小売電気事業者を経由しているため、太陽光発電した電気を複数の事業所に送れます。例えば、</a:t>
            </a:r>
            <a:r>
              <a:rPr lang="en-US" altLang="ja-JP" sz="1600" b="0" i="0" dirty="0">
                <a:solidFill>
                  <a:srgbClr val="000000"/>
                </a:solidFill>
                <a:effectLst/>
                <a:latin typeface="HG丸ｺﾞｼｯｸM-PRO" panose="020F0600000000000000" pitchFamily="50" charset="-128"/>
                <a:ea typeface="HG丸ｺﾞｼｯｸM-PRO" panose="020F0600000000000000" pitchFamily="50" charset="-128"/>
              </a:rPr>
              <a:t>1</a:t>
            </a:r>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つの発電所から「自社」「自社工場」「子会社」などへ送電できるわけです。ちなみにオフサイト</a:t>
            </a:r>
            <a:r>
              <a:rPr lang="en-US" altLang="ja-JP" sz="1600" b="0" i="0" dirty="0">
                <a:solidFill>
                  <a:srgbClr val="000000"/>
                </a:solidFill>
                <a:effectLst/>
                <a:latin typeface="HG丸ｺﾞｼｯｸM-PRO" panose="020F0600000000000000" pitchFamily="50" charset="-128"/>
                <a:ea typeface="HG丸ｺﾞｼｯｸM-PRO" panose="020F0600000000000000" pitchFamily="50" charset="-128"/>
              </a:rPr>
              <a:t>PPA</a:t>
            </a:r>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では、一度小売電気事業者に売電する形になりますので、低圧発電所も設置できます。</a:t>
            </a:r>
          </a:p>
          <a:p>
            <a:pPr marL="342900" indent="-342900" algn="l" fontAlgn="base">
              <a:buFont typeface="+mj-ea"/>
              <a:buAutoNum type="circleNumDbPlain" startAt="4"/>
            </a:pPr>
            <a:r>
              <a:rPr lang="ja-JP" altLang="en-US" sz="1600" b="1" i="0" dirty="0">
                <a:solidFill>
                  <a:srgbClr val="000000"/>
                </a:solidFill>
                <a:effectLst/>
                <a:latin typeface="HG丸ｺﾞｼｯｸM-PRO" panose="020F0600000000000000" pitchFamily="50" charset="-128"/>
                <a:ea typeface="HG丸ｺﾞｼｯｸM-PRO" panose="020F0600000000000000" pitchFamily="50" charset="-128"/>
              </a:rPr>
              <a:t>発電量を増やしやすい</a:t>
            </a:r>
          </a:p>
          <a:p>
            <a:pPr algn="l" fontAlgn="base"/>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オフサイト</a:t>
            </a:r>
            <a:r>
              <a:rPr lang="en-US" altLang="ja-JP" sz="1600" b="0" i="0" dirty="0">
                <a:solidFill>
                  <a:srgbClr val="000000"/>
                </a:solidFill>
                <a:effectLst/>
                <a:latin typeface="HG丸ｺﾞｼｯｸM-PRO" panose="020F0600000000000000" pitchFamily="50" charset="-128"/>
                <a:ea typeface="HG丸ｺﾞｼｯｸM-PRO" panose="020F0600000000000000" pitchFamily="50" charset="-128"/>
              </a:rPr>
              <a:t>PPA</a:t>
            </a:r>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は自社の敷地面積にとらわれる必要がないため、発電量を増やしやすい面があります。もちろん発電事業者と交渉する必要はありますが、オンサイト</a:t>
            </a:r>
            <a:r>
              <a:rPr lang="en-US" altLang="ja-JP" sz="1600" b="0" i="0" dirty="0">
                <a:solidFill>
                  <a:srgbClr val="000000"/>
                </a:solidFill>
                <a:effectLst/>
                <a:latin typeface="HG丸ｺﾞｼｯｸM-PRO" panose="020F0600000000000000" pitchFamily="50" charset="-128"/>
                <a:ea typeface="HG丸ｺﾞｼｯｸM-PRO" panose="020F0600000000000000" pitchFamily="50" charset="-128"/>
              </a:rPr>
              <a:t>PPA</a:t>
            </a:r>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より拡張性を持てるでしょう。</a:t>
            </a:r>
          </a:p>
          <a:p>
            <a:pPr algn="l" fontAlgn="base"/>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実際、事業で使用する電力をすべて再生可能エネルギーでまかなう目標を掲げる</a:t>
            </a:r>
            <a:r>
              <a:rPr lang="en-US" altLang="ja-JP" sz="1600" b="0" i="0" dirty="0">
                <a:solidFill>
                  <a:srgbClr val="000000"/>
                </a:solidFill>
                <a:effectLst/>
                <a:latin typeface="HG丸ｺﾞｼｯｸM-PRO" panose="020F0600000000000000" pitchFamily="50" charset="-128"/>
                <a:ea typeface="HG丸ｺﾞｼｯｸM-PRO" panose="020F0600000000000000" pitchFamily="50" charset="-128"/>
              </a:rPr>
              <a:t>RE100</a:t>
            </a:r>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加盟企業などが、オフサイト</a:t>
            </a:r>
            <a:r>
              <a:rPr lang="en-US" altLang="ja-JP" sz="1600" b="0" i="0" dirty="0">
                <a:solidFill>
                  <a:srgbClr val="000000"/>
                </a:solidFill>
                <a:effectLst/>
                <a:latin typeface="HG丸ｺﾞｼｯｸM-PRO" panose="020F0600000000000000" pitchFamily="50" charset="-128"/>
                <a:ea typeface="HG丸ｺﾞｼｯｸM-PRO" panose="020F0600000000000000" pitchFamily="50" charset="-128"/>
              </a:rPr>
              <a:t>PPA</a:t>
            </a:r>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を活用しています。自社の敷地だけでは限界があるため、オフサイト</a:t>
            </a:r>
            <a:r>
              <a:rPr lang="en-US" altLang="ja-JP" sz="1600" b="0" i="0" dirty="0">
                <a:solidFill>
                  <a:srgbClr val="000000"/>
                </a:solidFill>
                <a:effectLst/>
                <a:latin typeface="HG丸ｺﾞｼｯｸM-PRO" panose="020F0600000000000000" pitchFamily="50" charset="-128"/>
                <a:ea typeface="HG丸ｺﾞｼｯｸM-PRO" panose="020F0600000000000000" pitchFamily="50" charset="-128"/>
              </a:rPr>
              <a:t>PPA</a:t>
            </a:r>
            <a:r>
              <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rPr>
              <a:t>で発電量を増やすわけです。</a:t>
            </a:r>
          </a:p>
        </p:txBody>
      </p:sp>
    </p:spTree>
    <p:extLst>
      <p:ext uri="{BB962C8B-B14F-4D97-AF65-F5344CB8AC3E}">
        <p14:creationId xmlns:p14="http://schemas.microsoft.com/office/powerpoint/2010/main" val="3117799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457200" y="152400"/>
            <a:ext cx="8229600" cy="990600"/>
          </a:xfrm>
        </p:spPr>
        <p:txBody>
          <a:bodyPr anchor="ctr"/>
          <a:lstStyle/>
          <a:p>
            <a:r>
              <a:rPr lang="en-US" altLang="ja-JP" dirty="0"/>
              <a:t>4.</a:t>
            </a:r>
            <a:r>
              <a:rPr lang="ja-JP" altLang="en-US" dirty="0"/>
              <a:t> </a:t>
            </a:r>
            <a:r>
              <a:rPr lang="en-US" altLang="ja-JP" dirty="0"/>
              <a:t>PPA</a:t>
            </a:r>
            <a:r>
              <a:rPr lang="ja-JP" altLang="en-US" dirty="0"/>
              <a:t>モデル（電力販売契約）とは</a:t>
            </a:r>
          </a:p>
        </p:txBody>
      </p:sp>
      <p:sp>
        <p:nvSpPr>
          <p:cNvPr id="2" name="コンテンツ プレースホルダー 1"/>
          <p:cNvSpPr>
            <a:spLocks noGrp="1"/>
          </p:cNvSpPr>
          <p:nvPr>
            <p:ph sz="quarter" idx="1"/>
          </p:nvPr>
        </p:nvSpPr>
        <p:spPr>
          <a:xfrm>
            <a:off x="457200" y="1219200"/>
            <a:ext cx="8229600" cy="4937760"/>
          </a:xfrm>
        </p:spPr>
        <p:txBody>
          <a:bodyPr>
            <a:normAutofit/>
          </a:bodyPr>
          <a:lstStyle/>
          <a:p>
            <a:r>
              <a:rPr lang="ja-JP" altLang="en-US" dirty="0"/>
              <a:t>オフサイト</a:t>
            </a:r>
            <a:r>
              <a:rPr lang="en-US" altLang="ja-JP" dirty="0"/>
              <a:t>PPA</a:t>
            </a:r>
            <a:r>
              <a:rPr lang="ja-JP" altLang="en-US" dirty="0"/>
              <a:t>における需要家のデメリットは？</a:t>
            </a:r>
          </a:p>
          <a:p>
            <a:endParaRPr lang="ja-JP" altLang="en-US" dirty="0"/>
          </a:p>
        </p:txBody>
      </p:sp>
      <p:sp>
        <p:nvSpPr>
          <p:cNvPr id="8" name="テキスト ボックス 7">
            <a:extLst>
              <a:ext uri="{FF2B5EF4-FFF2-40B4-BE49-F238E27FC236}">
                <a16:creationId xmlns:a16="http://schemas.microsoft.com/office/drawing/2014/main" id="{764DE670-0745-3F1F-6F16-12786F1C395B}"/>
              </a:ext>
            </a:extLst>
          </p:cNvPr>
          <p:cNvSpPr txBox="1"/>
          <p:nvPr/>
        </p:nvSpPr>
        <p:spPr>
          <a:xfrm>
            <a:off x="107504" y="1844824"/>
            <a:ext cx="8844339" cy="4493538"/>
          </a:xfrm>
          <a:prstGeom prst="rect">
            <a:avLst/>
          </a:prstGeom>
          <a:solidFill>
            <a:schemeClr val="bg1"/>
          </a:solidFill>
        </p:spPr>
        <p:txBody>
          <a:bodyPr wrap="square">
            <a:spAutoFit/>
          </a:bodyPr>
          <a:lstStyle/>
          <a:p>
            <a:pPr fontAlgn="base"/>
            <a:r>
              <a:rPr lang="ja-JP" altLang="en-US" sz="1600" i="0" dirty="0">
                <a:solidFill>
                  <a:srgbClr val="000000"/>
                </a:solidFill>
                <a:effectLst/>
                <a:latin typeface="HG丸ｺﾞｼｯｸM-PRO" panose="020F0600000000000000" pitchFamily="50" charset="-128"/>
                <a:ea typeface="HG丸ｺﾞｼｯｸM-PRO" panose="020F0600000000000000" pitchFamily="50" charset="-128"/>
              </a:rPr>
              <a:t>オフサイト</a:t>
            </a:r>
            <a:r>
              <a:rPr lang="en-US" altLang="ja-JP" sz="1600" i="0" dirty="0">
                <a:solidFill>
                  <a:srgbClr val="000000"/>
                </a:solidFill>
                <a:effectLst/>
                <a:latin typeface="HG丸ｺﾞｼｯｸM-PRO" panose="020F0600000000000000" pitchFamily="50" charset="-128"/>
                <a:ea typeface="HG丸ｺﾞｼｯｸM-PRO" panose="020F0600000000000000" pitchFamily="50" charset="-128"/>
              </a:rPr>
              <a:t>PPA</a:t>
            </a:r>
            <a:r>
              <a:rPr lang="ja-JP" altLang="en-US" sz="1600" i="0" dirty="0">
                <a:solidFill>
                  <a:srgbClr val="000000"/>
                </a:solidFill>
                <a:effectLst/>
                <a:latin typeface="HG丸ｺﾞｼｯｸM-PRO" panose="020F0600000000000000" pitchFamily="50" charset="-128"/>
                <a:ea typeface="HG丸ｺﾞｼｯｸM-PRO" panose="020F0600000000000000" pitchFamily="50" charset="-128"/>
              </a:rPr>
              <a:t>の</a:t>
            </a:r>
            <a:r>
              <a:rPr lang="ja-JP" altLang="en-US" sz="1600" dirty="0">
                <a:solidFill>
                  <a:srgbClr val="000000"/>
                </a:solidFill>
                <a:latin typeface="HG丸ｺﾞｼｯｸM-PRO" panose="020F0600000000000000" pitchFamily="50" charset="-128"/>
                <a:ea typeface="HG丸ｺﾞｼｯｸM-PRO" panose="020F0600000000000000" pitchFamily="50" charset="-128"/>
              </a:rPr>
              <a:t>需要家のデ</a:t>
            </a:r>
            <a:r>
              <a:rPr lang="ja-JP" altLang="en-US" sz="1600" i="0" dirty="0">
                <a:solidFill>
                  <a:srgbClr val="000000"/>
                </a:solidFill>
                <a:effectLst/>
                <a:latin typeface="HG丸ｺﾞｼｯｸM-PRO" panose="020F0600000000000000" pitchFamily="50" charset="-128"/>
                <a:ea typeface="HG丸ｺﾞｼｯｸM-PRO" panose="020F0600000000000000" pitchFamily="50" charset="-128"/>
              </a:rPr>
              <a:t>メリットは、オンサイト</a:t>
            </a:r>
            <a:r>
              <a:rPr lang="en-US" altLang="ja-JP" sz="1600" i="0" dirty="0">
                <a:solidFill>
                  <a:srgbClr val="000000"/>
                </a:solidFill>
                <a:effectLst/>
                <a:latin typeface="HG丸ｺﾞｼｯｸM-PRO" panose="020F0600000000000000" pitchFamily="50" charset="-128"/>
                <a:ea typeface="HG丸ｺﾞｼｯｸM-PRO" panose="020F0600000000000000" pitchFamily="50" charset="-128"/>
              </a:rPr>
              <a:t>PPA</a:t>
            </a:r>
            <a:r>
              <a:rPr lang="ja-JP" altLang="en-US" sz="1600" i="0" dirty="0">
                <a:solidFill>
                  <a:srgbClr val="000000"/>
                </a:solidFill>
                <a:effectLst/>
                <a:latin typeface="HG丸ｺﾞｼｯｸM-PRO" panose="020F0600000000000000" pitchFamily="50" charset="-128"/>
                <a:ea typeface="HG丸ｺﾞｼｯｸM-PRO" panose="020F0600000000000000" pitchFamily="50" charset="-128"/>
              </a:rPr>
              <a:t>と同様で次のとおりです。</a:t>
            </a:r>
          </a:p>
          <a:p>
            <a:pPr marL="342900" indent="-342900" algn="l" fontAlgn="base">
              <a:buFont typeface="+mj-ea"/>
              <a:buAutoNum type="circleNumDbPlain"/>
            </a:pPr>
            <a:r>
              <a:rPr lang="ja-JP" altLang="en-US" sz="1600" i="0" dirty="0">
                <a:solidFill>
                  <a:srgbClr val="000000"/>
                </a:solidFill>
                <a:effectLst/>
                <a:latin typeface="HG丸ｺﾞｼｯｸM-PRO" panose="020F0600000000000000" pitchFamily="50" charset="-128"/>
                <a:ea typeface="HG丸ｺﾞｼｯｸM-PRO" panose="020F0600000000000000" pitchFamily="50" charset="-128"/>
              </a:rPr>
              <a:t>契約期間が長い</a:t>
            </a:r>
          </a:p>
          <a:p>
            <a:pPr marL="342900" indent="-342900" algn="l" fontAlgn="base">
              <a:spcAft>
                <a:spcPts val="1200"/>
              </a:spcAft>
              <a:buFont typeface="+mj-ea"/>
              <a:buAutoNum type="circleNumDbPlain"/>
            </a:pPr>
            <a:r>
              <a:rPr lang="ja-JP" altLang="en-US" sz="1600" i="0" dirty="0">
                <a:solidFill>
                  <a:srgbClr val="000000"/>
                </a:solidFill>
                <a:effectLst/>
                <a:latin typeface="HG丸ｺﾞｼｯｸM-PRO" panose="020F0600000000000000" pitchFamily="50" charset="-128"/>
                <a:ea typeface="HG丸ｺﾞｼｯｸM-PRO" panose="020F0600000000000000" pitchFamily="50" charset="-128"/>
              </a:rPr>
              <a:t>発電事業者からの審査が必要</a:t>
            </a:r>
          </a:p>
          <a:p>
            <a:pPr algn="l" fontAlgn="base"/>
            <a:r>
              <a:rPr lang="ja-JP" altLang="en-US" sz="1600" i="0" dirty="0">
                <a:solidFill>
                  <a:srgbClr val="000000"/>
                </a:solidFill>
                <a:effectLst/>
                <a:latin typeface="HG丸ｺﾞｼｯｸM-PRO" panose="020F0600000000000000" pitchFamily="50" charset="-128"/>
                <a:ea typeface="HG丸ｺﾞｼｯｸM-PRO" panose="020F0600000000000000" pitchFamily="50" charset="-128"/>
              </a:rPr>
              <a:t> オフサイト</a:t>
            </a:r>
            <a:r>
              <a:rPr lang="en-US" altLang="ja-JP" sz="1600" i="0" dirty="0">
                <a:solidFill>
                  <a:srgbClr val="000000"/>
                </a:solidFill>
                <a:effectLst/>
                <a:latin typeface="HG丸ｺﾞｼｯｸM-PRO" panose="020F0600000000000000" pitchFamily="50" charset="-128"/>
                <a:ea typeface="HG丸ｺﾞｼｯｸM-PRO" panose="020F0600000000000000" pitchFamily="50" charset="-128"/>
              </a:rPr>
              <a:t>PPA</a:t>
            </a:r>
            <a:r>
              <a:rPr lang="ja-JP" altLang="en-US" sz="1600" i="0" dirty="0">
                <a:solidFill>
                  <a:srgbClr val="000000"/>
                </a:solidFill>
                <a:effectLst/>
                <a:latin typeface="HG丸ｺﾞｼｯｸM-PRO" panose="020F0600000000000000" pitchFamily="50" charset="-128"/>
                <a:ea typeface="HG丸ｺﾞｼｯｸM-PRO" panose="020F0600000000000000" pitchFamily="50" charset="-128"/>
              </a:rPr>
              <a:t>に特有のデメリットは以下のようにやや多いため、導入の際は注意が必要です。</a:t>
            </a:r>
            <a:endParaRPr lang="en-US" altLang="ja-JP" sz="1600" i="0" dirty="0">
              <a:solidFill>
                <a:srgbClr val="000000"/>
              </a:solidFill>
              <a:effectLst/>
              <a:latin typeface="HG丸ｺﾞｼｯｸM-PRO" panose="020F0600000000000000" pitchFamily="50" charset="-128"/>
              <a:ea typeface="HG丸ｺﾞｼｯｸM-PRO" panose="020F0600000000000000" pitchFamily="50" charset="-128"/>
            </a:endParaRPr>
          </a:p>
          <a:p>
            <a:pPr algn="l" fontAlgn="base"/>
            <a:endParaRPr lang="ja-JP" altLang="en-US" sz="1600" i="0" dirty="0">
              <a:solidFill>
                <a:srgbClr val="000000"/>
              </a:solidFill>
              <a:effectLst/>
              <a:latin typeface="HG丸ｺﾞｼｯｸM-PRO" panose="020F0600000000000000" pitchFamily="50" charset="-128"/>
              <a:ea typeface="HG丸ｺﾞｼｯｸM-PRO" panose="020F0600000000000000" pitchFamily="50" charset="-128"/>
            </a:endParaRPr>
          </a:p>
          <a:p>
            <a:pPr marL="342900" indent="-342900" algn="l" fontAlgn="base">
              <a:buFont typeface="+mj-ea"/>
              <a:buAutoNum type="circleNumDbPlain" startAt="3"/>
            </a:pPr>
            <a:r>
              <a:rPr lang="ja-JP" altLang="en-US" sz="1600" i="0" dirty="0">
                <a:solidFill>
                  <a:srgbClr val="000000"/>
                </a:solidFill>
                <a:effectLst/>
                <a:latin typeface="HG丸ｺﾞｼｯｸM-PRO" panose="020F0600000000000000" pitchFamily="50" charset="-128"/>
                <a:ea typeface="HG丸ｺﾞｼｯｸM-PRO" panose="020F0600000000000000" pitchFamily="50" charset="-128"/>
              </a:rPr>
              <a:t>電気料金削減効果が低い</a:t>
            </a:r>
          </a:p>
          <a:p>
            <a:pPr marL="182563" lvl="1" fontAlgn="base">
              <a:spcAft>
                <a:spcPts val="1200"/>
              </a:spcAft>
            </a:pPr>
            <a:r>
              <a:rPr lang="ja-JP" altLang="en-US" sz="1600" i="0" dirty="0">
                <a:solidFill>
                  <a:srgbClr val="000000"/>
                </a:solidFill>
                <a:effectLst/>
                <a:latin typeface="HG丸ｺﾞｼｯｸM-PRO" panose="020F0600000000000000" pitchFamily="50" charset="-128"/>
                <a:ea typeface="HG丸ｺﾞｼｯｸM-PRO" panose="020F0600000000000000" pitchFamily="50" charset="-128"/>
              </a:rPr>
              <a:t>オフサイト</a:t>
            </a:r>
            <a:r>
              <a:rPr lang="en-US" altLang="ja-JP" sz="1600" i="0" dirty="0">
                <a:solidFill>
                  <a:srgbClr val="000000"/>
                </a:solidFill>
                <a:effectLst/>
                <a:latin typeface="HG丸ｺﾞｼｯｸM-PRO" panose="020F0600000000000000" pitchFamily="50" charset="-128"/>
                <a:ea typeface="HG丸ｺﾞｼｯｸM-PRO" panose="020F0600000000000000" pitchFamily="50" charset="-128"/>
              </a:rPr>
              <a:t>PPA</a:t>
            </a:r>
            <a:r>
              <a:rPr lang="ja-JP" altLang="en-US" sz="1600" i="0" dirty="0">
                <a:solidFill>
                  <a:srgbClr val="000000"/>
                </a:solidFill>
                <a:effectLst/>
                <a:latin typeface="HG丸ｺﾞｼｯｸM-PRO" panose="020F0600000000000000" pitchFamily="50" charset="-128"/>
                <a:ea typeface="HG丸ｺﾞｼｯｸM-PRO" panose="020F0600000000000000" pitchFamily="50" charset="-128"/>
              </a:rPr>
              <a:t>は発電事業者から電気を購入する点では、オンサイト</a:t>
            </a:r>
            <a:r>
              <a:rPr lang="en-US" altLang="ja-JP" sz="1600" i="0" dirty="0">
                <a:solidFill>
                  <a:srgbClr val="000000"/>
                </a:solidFill>
                <a:effectLst/>
                <a:latin typeface="HG丸ｺﾞｼｯｸM-PRO" panose="020F0600000000000000" pitchFamily="50" charset="-128"/>
                <a:ea typeface="HG丸ｺﾞｼｯｸM-PRO" panose="020F0600000000000000" pitchFamily="50" charset="-128"/>
              </a:rPr>
              <a:t>PPA</a:t>
            </a:r>
            <a:r>
              <a:rPr lang="ja-JP" altLang="en-US" sz="1600" i="0" dirty="0">
                <a:solidFill>
                  <a:srgbClr val="000000"/>
                </a:solidFill>
                <a:effectLst/>
                <a:latin typeface="HG丸ｺﾞｼｯｸM-PRO" panose="020F0600000000000000" pitchFamily="50" charset="-128"/>
                <a:ea typeface="HG丸ｺﾞｼｯｸM-PRO" panose="020F0600000000000000" pitchFamily="50" charset="-128"/>
              </a:rPr>
              <a:t>と同じですが、小売電気事業者に支払うグリッドコスト（託送料金）や需給調整の料金などが加算されます。したがって、オンサイト</a:t>
            </a:r>
            <a:r>
              <a:rPr lang="en-US" altLang="ja-JP" sz="1600" i="0" dirty="0">
                <a:solidFill>
                  <a:srgbClr val="000000"/>
                </a:solidFill>
                <a:effectLst/>
                <a:latin typeface="HG丸ｺﾞｼｯｸM-PRO" panose="020F0600000000000000" pitchFamily="50" charset="-128"/>
                <a:ea typeface="HG丸ｺﾞｼｯｸM-PRO" panose="020F0600000000000000" pitchFamily="50" charset="-128"/>
              </a:rPr>
              <a:t>PPA</a:t>
            </a:r>
            <a:r>
              <a:rPr lang="ja-JP" altLang="en-US" sz="1600" i="0" dirty="0">
                <a:solidFill>
                  <a:srgbClr val="000000"/>
                </a:solidFill>
                <a:effectLst/>
                <a:latin typeface="HG丸ｺﾞｼｯｸM-PRO" panose="020F0600000000000000" pitchFamily="50" charset="-128"/>
                <a:ea typeface="HG丸ｺﾞｼｯｸM-PRO" panose="020F0600000000000000" pitchFamily="50" charset="-128"/>
              </a:rPr>
              <a:t>と比較すると電気料金削減効果は低くなります。</a:t>
            </a:r>
          </a:p>
          <a:p>
            <a:pPr marL="342900" indent="-342900" algn="l" fontAlgn="base">
              <a:buFont typeface="+mj-ea"/>
              <a:buAutoNum type="circleNumDbPlain" startAt="4"/>
            </a:pPr>
            <a:r>
              <a:rPr lang="ja-JP" altLang="en-US" sz="1600" i="0" dirty="0">
                <a:solidFill>
                  <a:srgbClr val="000000"/>
                </a:solidFill>
                <a:effectLst/>
                <a:latin typeface="HG丸ｺﾞｼｯｸM-PRO" panose="020F0600000000000000" pitchFamily="50" charset="-128"/>
                <a:ea typeface="HG丸ｺﾞｼｯｸM-PRO" panose="020F0600000000000000" pitchFamily="50" charset="-128"/>
              </a:rPr>
              <a:t>再エネ賦課金がかかる</a:t>
            </a:r>
          </a:p>
          <a:p>
            <a:pPr marL="182563" algn="l" fontAlgn="base">
              <a:spcAft>
                <a:spcPts val="1200"/>
              </a:spcAft>
            </a:pPr>
            <a:r>
              <a:rPr lang="ja-JP" altLang="en-US" sz="1600" i="0" dirty="0">
                <a:solidFill>
                  <a:srgbClr val="000000"/>
                </a:solidFill>
                <a:effectLst/>
                <a:latin typeface="HG丸ｺﾞｼｯｸM-PRO" panose="020F0600000000000000" pitchFamily="50" charset="-128"/>
                <a:ea typeface="HG丸ｺﾞｼｯｸM-PRO" panose="020F0600000000000000" pitchFamily="50" charset="-128"/>
              </a:rPr>
              <a:t>オフサイト</a:t>
            </a:r>
            <a:r>
              <a:rPr lang="en-US" altLang="ja-JP" sz="1600" i="0" dirty="0">
                <a:solidFill>
                  <a:srgbClr val="000000"/>
                </a:solidFill>
                <a:effectLst/>
                <a:latin typeface="HG丸ｺﾞｼｯｸM-PRO" panose="020F0600000000000000" pitchFamily="50" charset="-128"/>
                <a:ea typeface="HG丸ｺﾞｼｯｸM-PRO" panose="020F0600000000000000" pitchFamily="50" charset="-128"/>
              </a:rPr>
              <a:t>PPA</a:t>
            </a:r>
            <a:r>
              <a:rPr lang="ja-JP" altLang="en-US" sz="1600" i="0" dirty="0">
                <a:solidFill>
                  <a:srgbClr val="000000"/>
                </a:solidFill>
                <a:effectLst/>
                <a:latin typeface="HG丸ｺﾞｼｯｸM-PRO" panose="020F0600000000000000" pitchFamily="50" charset="-128"/>
                <a:ea typeface="HG丸ｺﾞｼｯｸM-PRO" panose="020F0600000000000000" pitchFamily="50" charset="-128"/>
              </a:rPr>
              <a:t>では</a:t>
            </a:r>
            <a:r>
              <a:rPr lang="en-US" altLang="ja-JP" sz="1600" i="0" dirty="0">
                <a:solidFill>
                  <a:srgbClr val="000000"/>
                </a:solidFill>
                <a:effectLst/>
                <a:latin typeface="HG丸ｺﾞｼｯｸM-PRO" panose="020F0600000000000000" pitchFamily="50" charset="-128"/>
                <a:ea typeface="HG丸ｺﾞｼｯｸM-PRO" panose="020F0600000000000000" pitchFamily="50" charset="-128"/>
              </a:rPr>
              <a:t>PPA</a:t>
            </a:r>
            <a:r>
              <a:rPr lang="ja-JP" altLang="en-US" sz="1600" i="0" dirty="0">
                <a:solidFill>
                  <a:srgbClr val="000000"/>
                </a:solidFill>
                <a:effectLst/>
                <a:latin typeface="HG丸ｺﾞｼｯｸM-PRO" panose="020F0600000000000000" pitchFamily="50" charset="-128"/>
                <a:ea typeface="HG丸ｺﾞｼｯｸM-PRO" panose="020F0600000000000000" pitchFamily="50" charset="-128"/>
              </a:rPr>
              <a:t>モデルのなかで唯一 再エネ賦課金がかかります。これによって電気料金削減効果も低くなってしまいます。</a:t>
            </a:r>
          </a:p>
          <a:p>
            <a:pPr marL="342900" indent="-342900" algn="l" fontAlgn="base">
              <a:buFont typeface="+mj-ea"/>
              <a:buAutoNum type="circleNumDbPlain" startAt="5"/>
            </a:pPr>
            <a:r>
              <a:rPr lang="ja-JP" altLang="en-US" sz="1600" i="0" dirty="0">
                <a:solidFill>
                  <a:srgbClr val="000000"/>
                </a:solidFill>
                <a:effectLst/>
                <a:latin typeface="HG丸ｺﾞｼｯｸM-PRO" panose="020F0600000000000000" pitchFamily="50" charset="-128"/>
                <a:ea typeface="HG丸ｺﾞｼｯｸM-PRO" panose="020F0600000000000000" pitchFamily="50" charset="-128"/>
              </a:rPr>
              <a:t>非常用電源として活用できないリスクがある</a:t>
            </a:r>
          </a:p>
          <a:p>
            <a:pPr marL="182563" algn="l" fontAlgn="base"/>
            <a:r>
              <a:rPr lang="ja-JP" altLang="en-US" sz="1600" i="0" dirty="0">
                <a:solidFill>
                  <a:srgbClr val="000000"/>
                </a:solidFill>
                <a:effectLst/>
                <a:latin typeface="HG丸ｺﾞｼｯｸM-PRO" panose="020F0600000000000000" pitchFamily="50" charset="-128"/>
                <a:ea typeface="HG丸ｺﾞｼｯｸM-PRO" panose="020F0600000000000000" pitchFamily="50" charset="-128"/>
              </a:rPr>
              <a:t>オフサイト</a:t>
            </a:r>
            <a:r>
              <a:rPr lang="en-US" altLang="ja-JP" sz="1600" i="0" dirty="0">
                <a:solidFill>
                  <a:srgbClr val="000000"/>
                </a:solidFill>
                <a:effectLst/>
                <a:latin typeface="HG丸ｺﾞｼｯｸM-PRO" panose="020F0600000000000000" pitchFamily="50" charset="-128"/>
                <a:ea typeface="HG丸ｺﾞｼｯｸM-PRO" panose="020F0600000000000000" pitchFamily="50" charset="-128"/>
              </a:rPr>
              <a:t>PPA</a:t>
            </a:r>
            <a:r>
              <a:rPr lang="ja-JP" altLang="en-US" sz="1600" i="0" dirty="0">
                <a:solidFill>
                  <a:srgbClr val="000000"/>
                </a:solidFill>
                <a:effectLst/>
                <a:latin typeface="HG丸ｺﾞｼｯｸM-PRO" panose="020F0600000000000000" pitchFamily="50" charset="-128"/>
                <a:ea typeface="HG丸ｺﾞｼｯｸM-PRO" panose="020F0600000000000000" pitchFamily="50" charset="-128"/>
              </a:rPr>
              <a:t>では発電所と事業所の距離が離れているため、中継施設がダメージを受けた場合は、たとえ発電所が稼働していても非常用電源として活用できないリスクがあります。このため停電時の</a:t>
            </a:r>
            <a:r>
              <a:rPr lang="en-US" altLang="ja-JP" sz="1600" i="0" dirty="0">
                <a:solidFill>
                  <a:srgbClr val="000000"/>
                </a:solidFill>
                <a:effectLst/>
                <a:latin typeface="HG丸ｺﾞｼｯｸM-PRO" panose="020F0600000000000000" pitchFamily="50" charset="-128"/>
                <a:ea typeface="HG丸ｺﾞｼｯｸM-PRO" panose="020F0600000000000000" pitchFamily="50" charset="-128"/>
              </a:rPr>
              <a:t>BCP</a:t>
            </a:r>
            <a:r>
              <a:rPr lang="ja-JP" altLang="en-US" sz="1600" i="0" dirty="0">
                <a:solidFill>
                  <a:srgbClr val="000000"/>
                </a:solidFill>
                <a:effectLst/>
                <a:latin typeface="HG丸ｺﾞｼｯｸM-PRO" panose="020F0600000000000000" pitchFamily="50" charset="-128"/>
                <a:ea typeface="HG丸ｺﾞｼｯｸM-PRO" panose="020F0600000000000000" pitchFamily="50" charset="-128"/>
              </a:rPr>
              <a:t>（事業継続計画）を強化したい場合には、あまり向きません。</a:t>
            </a:r>
          </a:p>
        </p:txBody>
      </p:sp>
    </p:spTree>
    <p:extLst>
      <p:ext uri="{BB962C8B-B14F-4D97-AF65-F5344CB8AC3E}">
        <p14:creationId xmlns:p14="http://schemas.microsoft.com/office/powerpoint/2010/main" val="3592363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2"/>
          <p:cNvSpPr>
            <a:spLocks noGrp="1"/>
          </p:cNvSpPr>
          <p:nvPr>
            <p:ph type="title"/>
          </p:nvPr>
        </p:nvSpPr>
        <p:spPr/>
        <p:txBody>
          <a:bodyPr/>
          <a:lstStyle/>
          <a:p>
            <a:r>
              <a:rPr lang="en-US" altLang="ja-JP" dirty="0"/>
              <a:t>1.</a:t>
            </a:r>
            <a:r>
              <a:rPr lang="ja-JP" altLang="en-US" dirty="0"/>
              <a:t>再生可能エネルギーによる発電</a:t>
            </a:r>
          </a:p>
        </p:txBody>
      </p:sp>
      <p:sp>
        <p:nvSpPr>
          <p:cNvPr id="2" name="コンテンツ プレースホルダー 1"/>
          <p:cNvSpPr>
            <a:spLocks noGrp="1"/>
          </p:cNvSpPr>
          <p:nvPr>
            <p:ph sz="quarter" idx="1"/>
          </p:nvPr>
        </p:nvSpPr>
        <p:spPr/>
        <p:txBody>
          <a:bodyPr>
            <a:normAutofit/>
          </a:bodyPr>
          <a:lstStyle/>
          <a:p>
            <a:r>
              <a:rPr lang="ja-JP" altLang="en-US" dirty="0"/>
              <a:t>日本のエネルギー自給率</a:t>
            </a:r>
          </a:p>
        </p:txBody>
      </p:sp>
      <p:pic>
        <p:nvPicPr>
          <p:cNvPr id="2050" name="Picture 2" descr="一次エネルギー供給の内訳">
            <a:extLst>
              <a:ext uri="{FF2B5EF4-FFF2-40B4-BE49-F238E27FC236}">
                <a16:creationId xmlns:a16="http://schemas.microsoft.com/office/drawing/2014/main" id="{44D751EB-66B1-8854-18D0-4BAAE2EF42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5349" y="1910851"/>
            <a:ext cx="4889167" cy="3004358"/>
          </a:xfrm>
          <a:prstGeom prst="rect">
            <a:avLst/>
          </a:prstGeom>
          <a:noFill/>
          <a:extLst>
            <a:ext uri="{909E8E84-426E-40DD-AFC4-6F175D3DCCD1}">
              <a14:hiddenFill xmlns:a14="http://schemas.microsoft.com/office/drawing/2010/main">
                <a:solidFill>
                  <a:srgbClr val="FFFFFF"/>
                </a:solidFill>
              </a14:hiddenFill>
            </a:ext>
          </a:extLst>
        </p:spPr>
      </p:pic>
      <p:sp>
        <p:nvSpPr>
          <p:cNvPr id="5" name="正方形/長方形 4"/>
          <p:cNvSpPr/>
          <p:nvPr/>
        </p:nvSpPr>
        <p:spPr>
          <a:xfrm>
            <a:off x="5378635" y="2099741"/>
            <a:ext cx="3500016" cy="2800767"/>
          </a:xfrm>
          <a:prstGeom prst="rect">
            <a:avLst/>
          </a:prstGeom>
        </p:spPr>
        <p:txBody>
          <a:bodyPr wrap="square">
            <a:spAutoFit/>
          </a:bodyPr>
          <a:lstStyle/>
          <a:p>
            <a:r>
              <a:rPr lang="ja-JP" altLang="en-US" sz="1600" dirty="0">
                <a:latin typeface="HG丸ｺﾞｼｯｸM-PRO" panose="020F0600000000000000" pitchFamily="50" charset="-128"/>
                <a:ea typeface="HG丸ｺﾞｼｯｸM-PRO" panose="020F0600000000000000" pitchFamily="50" charset="-128"/>
              </a:rPr>
              <a:t>わたしたちの暮らしや経済は、石油や石炭、天然ガスなど化石燃料にその多くを頼っています。しかしこれらのエネルギーを消費する際には、どうしても</a:t>
            </a:r>
            <a:r>
              <a:rPr lang="en-US" altLang="ja-JP" sz="1600" dirty="0">
                <a:latin typeface="HG丸ｺﾞｼｯｸM-PRO" panose="020F0600000000000000" pitchFamily="50" charset="-128"/>
                <a:ea typeface="HG丸ｺﾞｼｯｸM-PRO" panose="020F0600000000000000" pitchFamily="50" charset="-128"/>
              </a:rPr>
              <a:t>CO2</a:t>
            </a:r>
            <a:r>
              <a:rPr lang="ja-JP" altLang="en-US" sz="1600" dirty="0">
                <a:latin typeface="HG丸ｺﾞｼｯｸM-PRO" panose="020F0600000000000000" pitchFamily="50" charset="-128"/>
                <a:ea typeface="HG丸ｺﾞｼｯｸM-PRO" panose="020F0600000000000000" pitchFamily="50" charset="-128"/>
              </a:rPr>
              <a:t>を発生してしまうことになり、地球温暖化につながります。</a:t>
            </a:r>
            <a:endParaRPr lang="en-US" altLang="ja-JP" sz="1600" dirty="0">
              <a:latin typeface="HG丸ｺﾞｼｯｸM-PRO" panose="020F0600000000000000" pitchFamily="50" charset="-128"/>
              <a:ea typeface="HG丸ｺﾞｼｯｸM-PRO" panose="020F0600000000000000" pitchFamily="50" charset="-128"/>
            </a:endParaRPr>
          </a:p>
          <a:p>
            <a:r>
              <a:rPr lang="ja-JP" altLang="en-US" sz="1600" dirty="0">
                <a:latin typeface="HG丸ｺﾞｼｯｸM-PRO" panose="020F0600000000000000" pitchFamily="50" charset="-128"/>
                <a:ea typeface="HG丸ｺﾞｼｯｸM-PRO" panose="020F0600000000000000" pitchFamily="50" charset="-128"/>
              </a:rPr>
              <a:t>また、原子力発電は</a:t>
            </a:r>
            <a:r>
              <a:rPr lang="en-US" altLang="ja-JP" sz="1600" dirty="0">
                <a:latin typeface="HG丸ｺﾞｼｯｸM-PRO" panose="020F0600000000000000" pitchFamily="50" charset="-128"/>
                <a:ea typeface="HG丸ｺﾞｼｯｸM-PRO" panose="020F0600000000000000" pitchFamily="50" charset="-128"/>
              </a:rPr>
              <a:t>CO2</a:t>
            </a:r>
            <a:r>
              <a:rPr lang="ja-JP" altLang="en-US" sz="1600" dirty="0">
                <a:latin typeface="HG丸ｺﾞｼｯｸM-PRO" panose="020F0600000000000000" pitchFamily="50" charset="-128"/>
                <a:ea typeface="HG丸ｺﾞｼｯｸM-PRO" panose="020F0600000000000000" pitchFamily="50" charset="-128"/>
              </a:rPr>
              <a:t>は発生しないのですが、放射能を扱うので、万一の事故が発生すると、極めて危険です。</a:t>
            </a:r>
          </a:p>
        </p:txBody>
      </p:sp>
      <p:sp>
        <p:nvSpPr>
          <p:cNvPr id="7" name="テキスト ボックス 6">
            <a:extLst>
              <a:ext uri="{FF2B5EF4-FFF2-40B4-BE49-F238E27FC236}">
                <a16:creationId xmlns:a16="http://schemas.microsoft.com/office/drawing/2014/main" id="{D498A687-7D33-C5B5-6707-60893F5EF5B3}"/>
              </a:ext>
            </a:extLst>
          </p:cNvPr>
          <p:cNvSpPr txBox="1"/>
          <p:nvPr/>
        </p:nvSpPr>
        <p:spPr>
          <a:xfrm>
            <a:off x="111863" y="4977080"/>
            <a:ext cx="8920273" cy="1323439"/>
          </a:xfrm>
          <a:prstGeom prst="rect">
            <a:avLst/>
          </a:prstGeom>
          <a:solidFill>
            <a:schemeClr val="bg1"/>
          </a:solidFill>
        </p:spPr>
        <p:txBody>
          <a:bodyPr wrap="square">
            <a:spAutoFit/>
          </a:bodyPr>
          <a:lstStyle/>
          <a:p>
            <a:r>
              <a:rPr lang="ja-JP" altLang="en-US" sz="1600" dirty="0">
                <a:latin typeface="HG丸ｺﾞｼｯｸM-PRO" panose="020F0600000000000000" pitchFamily="50" charset="-128"/>
                <a:ea typeface="HG丸ｺﾞｼｯｸM-PRO" panose="020F0600000000000000" pitchFamily="50" charset="-128"/>
              </a:rPr>
              <a:t>さらに世界のエネルギー需要は急速に増えている中で、</a:t>
            </a:r>
            <a:r>
              <a:rPr lang="en-US" altLang="ja-JP" sz="1600" dirty="0">
                <a:latin typeface="HG丸ｺﾞｼｯｸM-PRO" panose="020F0600000000000000" pitchFamily="50" charset="-128"/>
                <a:ea typeface="HG丸ｺﾞｼｯｸM-PRO" panose="020F0600000000000000" pitchFamily="50" charset="-128"/>
              </a:rPr>
              <a:t>2022</a:t>
            </a:r>
            <a:r>
              <a:rPr lang="ja-JP" altLang="en-US" sz="1600" dirty="0">
                <a:latin typeface="HG丸ｺﾞｼｯｸM-PRO" panose="020F0600000000000000" pitchFamily="50" charset="-128"/>
                <a:ea typeface="HG丸ｺﾞｼｯｸM-PRO" panose="020F0600000000000000" pitchFamily="50" charset="-128"/>
              </a:rPr>
              <a:t>年時点での日本のエネルギー自給率は、</a:t>
            </a:r>
            <a:r>
              <a:rPr lang="en-US" altLang="ja-JP" sz="1600" dirty="0">
                <a:latin typeface="HG丸ｺﾞｼｯｸM-PRO" panose="020F0600000000000000" pitchFamily="50" charset="-128"/>
                <a:ea typeface="HG丸ｺﾞｼｯｸM-PRO" panose="020F0600000000000000" pitchFamily="50" charset="-128"/>
              </a:rPr>
              <a:t>14.0%</a:t>
            </a:r>
            <a:r>
              <a:rPr lang="ja-JP" altLang="en-US" sz="1600" dirty="0">
                <a:latin typeface="HG丸ｺﾞｼｯｸM-PRO" panose="020F0600000000000000" pitchFamily="50" charset="-128"/>
                <a:ea typeface="HG丸ｺﾞｼｯｸM-PRO" panose="020F0600000000000000" pitchFamily="50" charset="-128"/>
              </a:rPr>
              <a:t>と低く、残り</a:t>
            </a:r>
            <a:r>
              <a:rPr lang="en-US" altLang="ja-JP" sz="1600" dirty="0">
                <a:latin typeface="HG丸ｺﾞｼｯｸM-PRO" panose="020F0600000000000000" pitchFamily="50" charset="-128"/>
                <a:ea typeface="HG丸ｺﾞｼｯｸM-PRO" panose="020F0600000000000000" pitchFamily="50" charset="-128"/>
              </a:rPr>
              <a:t>86.0</a:t>
            </a:r>
            <a:r>
              <a:rPr lang="ja-JP" altLang="en-US" sz="1600" dirty="0">
                <a:latin typeface="HG丸ｺﾞｼｯｸM-PRO" panose="020F0600000000000000" pitchFamily="50" charset="-128"/>
                <a:ea typeface="HG丸ｺﾞｼｯｸM-PRO" panose="020F0600000000000000" pitchFamily="50" charset="-128"/>
              </a:rPr>
              <a:t>％を海外からの輸入に頼っている日本にとっては、今後とも厳しい状況が続きます。</a:t>
            </a:r>
          </a:p>
          <a:p>
            <a:r>
              <a:rPr lang="ja-JP" altLang="en-US" sz="1600" dirty="0">
                <a:latin typeface="HG丸ｺﾞｼｯｸM-PRO" panose="020F0600000000000000" pitchFamily="50" charset="-128"/>
                <a:ea typeface="HG丸ｺﾞｼｯｸM-PRO" panose="020F0600000000000000" pitchFamily="50" charset="-128"/>
              </a:rPr>
              <a:t>つまり化石燃料に頼らない再生可能エネルギーによる発電の普及は、日本にとっても重大な問題といえます。</a:t>
            </a:r>
          </a:p>
        </p:txBody>
      </p:sp>
    </p:spTree>
    <p:extLst>
      <p:ext uri="{BB962C8B-B14F-4D97-AF65-F5344CB8AC3E}">
        <p14:creationId xmlns:p14="http://schemas.microsoft.com/office/powerpoint/2010/main" val="3162290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050"/>
                                        </p:tgtEl>
                                        <p:attrNameLst>
                                          <p:attrName>style.visibility</p:attrName>
                                        </p:attrNameLst>
                                      </p:cBhvr>
                                      <p:to>
                                        <p:strVal val="visible"/>
                                      </p:to>
                                    </p:set>
                                    <p:anim calcmode="lin" valueType="num">
                                      <p:cBhvr additive="base">
                                        <p:cTn id="17" dur="500" fill="hold"/>
                                        <p:tgtEl>
                                          <p:spTgt spid="2050"/>
                                        </p:tgtEl>
                                        <p:attrNameLst>
                                          <p:attrName>ppt_x</p:attrName>
                                        </p:attrNameLst>
                                      </p:cBhvr>
                                      <p:tavLst>
                                        <p:tav tm="0">
                                          <p:val>
                                            <p:strVal val="0-#ppt_w/2"/>
                                          </p:val>
                                        </p:tav>
                                        <p:tav tm="100000">
                                          <p:val>
                                            <p:strVal val="#ppt_x"/>
                                          </p:val>
                                        </p:tav>
                                      </p:tavLst>
                                    </p:anim>
                                    <p:anim calcmode="lin" valueType="num">
                                      <p:cBhvr additive="base">
                                        <p:cTn id="18" dur="500" fill="hold"/>
                                        <p:tgtEl>
                                          <p:spTgt spid="205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build="p"/>
      <p:bldP spid="5" grpId="0" uiExpand="1"/>
      <p:bldP spid="7"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タイトル 2"/>
          <p:cNvSpPr>
            <a:spLocks noGrp="1"/>
          </p:cNvSpPr>
          <p:nvPr>
            <p:ph type="title"/>
          </p:nvPr>
        </p:nvSpPr>
        <p:spPr>
          <a:xfrm>
            <a:off x="457200" y="152400"/>
            <a:ext cx="8229600" cy="990600"/>
          </a:xfrm>
        </p:spPr>
        <p:txBody>
          <a:bodyPr anchor="ctr"/>
          <a:lstStyle/>
          <a:p>
            <a:r>
              <a:rPr lang="en-US" altLang="ja-JP" dirty="0"/>
              <a:t>4.</a:t>
            </a:r>
            <a:r>
              <a:rPr lang="ja-JP" altLang="en-US" dirty="0"/>
              <a:t> </a:t>
            </a:r>
            <a:r>
              <a:rPr lang="en-US" altLang="ja-JP" dirty="0"/>
              <a:t>PPA</a:t>
            </a:r>
            <a:r>
              <a:rPr lang="ja-JP" altLang="en-US" dirty="0"/>
              <a:t>モデル（電力販売契約）とは</a:t>
            </a:r>
          </a:p>
        </p:txBody>
      </p:sp>
      <p:sp>
        <p:nvSpPr>
          <p:cNvPr id="2" name="コンテンツ プレースホルダー 1"/>
          <p:cNvSpPr>
            <a:spLocks noGrp="1"/>
          </p:cNvSpPr>
          <p:nvPr>
            <p:ph sz="quarter" idx="1"/>
          </p:nvPr>
        </p:nvSpPr>
        <p:spPr>
          <a:xfrm>
            <a:off x="457200" y="1219200"/>
            <a:ext cx="8229600" cy="4937760"/>
          </a:xfrm>
        </p:spPr>
        <p:txBody>
          <a:bodyPr>
            <a:normAutofit/>
          </a:bodyPr>
          <a:lstStyle/>
          <a:p>
            <a:r>
              <a:rPr lang="ja-JP" altLang="en-US" dirty="0"/>
              <a:t>オフサイト</a:t>
            </a:r>
            <a:r>
              <a:rPr lang="en-US" altLang="ja-JP" dirty="0"/>
              <a:t>PPA</a:t>
            </a:r>
            <a:r>
              <a:rPr lang="ja-JP" altLang="en-US" dirty="0"/>
              <a:t>と自己託送の関係は？</a:t>
            </a:r>
          </a:p>
          <a:p>
            <a:endParaRPr lang="ja-JP" altLang="en-US" dirty="0"/>
          </a:p>
        </p:txBody>
      </p:sp>
      <p:sp>
        <p:nvSpPr>
          <p:cNvPr id="5" name="テキスト ボックス 4">
            <a:extLst>
              <a:ext uri="{FF2B5EF4-FFF2-40B4-BE49-F238E27FC236}">
                <a16:creationId xmlns:a16="http://schemas.microsoft.com/office/drawing/2014/main" id="{44D84EEC-06DF-92FF-63E5-718FF0CBBCF2}"/>
              </a:ext>
            </a:extLst>
          </p:cNvPr>
          <p:cNvSpPr txBox="1"/>
          <p:nvPr/>
        </p:nvSpPr>
        <p:spPr>
          <a:xfrm>
            <a:off x="188829" y="1805915"/>
            <a:ext cx="8766341" cy="830997"/>
          </a:xfrm>
          <a:prstGeom prst="rect">
            <a:avLst/>
          </a:prstGeom>
          <a:noFill/>
        </p:spPr>
        <p:txBody>
          <a:bodyPr wrap="square">
            <a:spAutoFit/>
          </a:bodyPr>
          <a:lstStyle/>
          <a:p>
            <a:r>
              <a:rPr lang="en-US" altLang="ja-JP" sz="1600" dirty="0">
                <a:latin typeface="HG丸ｺﾞｼｯｸM-PRO" panose="020F0600000000000000" pitchFamily="50" charset="-128"/>
                <a:ea typeface="HG丸ｺﾞｼｯｸM-PRO" panose="020F0600000000000000" pitchFamily="50" charset="-128"/>
              </a:rPr>
              <a:t>2021</a:t>
            </a:r>
            <a:r>
              <a:rPr lang="ja-JP" altLang="en-US" sz="1600" dirty="0">
                <a:latin typeface="HG丸ｺﾞｼｯｸM-PRO" panose="020F0600000000000000" pitchFamily="50" charset="-128"/>
                <a:ea typeface="HG丸ｺﾞｼｯｸM-PRO" panose="020F0600000000000000" pitchFamily="50" charset="-128"/>
              </a:rPr>
              <a:t>年</a:t>
            </a:r>
            <a:r>
              <a:rPr lang="en-US" altLang="ja-JP" sz="1600" dirty="0">
                <a:latin typeface="HG丸ｺﾞｼｯｸM-PRO" panose="020F0600000000000000" pitchFamily="50" charset="-128"/>
                <a:ea typeface="HG丸ｺﾞｼｯｸM-PRO" panose="020F0600000000000000" pitchFamily="50" charset="-128"/>
              </a:rPr>
              <a:t>11</a:t>
            </a:r>
            <a:r>
              <a:rPr lang="ja-JP" altLang="en-US" sz="1600" dirty="0">
                <a:latin typeface="HG丸ｺﾞｼｯｸM-PRO" panose="020F0600000000000000" pitchFamily="50" charset="-128"/>
                <a:ea typeface="HG丸ｺﾞｼｯｸM-PRO" panose="020F0600000000000000" pitchFamily="50" charset="-128"/>
              </a:rPr>
              <a:t>月、自己託送制度が見直され、資本関係等がない第三者が保有する発電設備も一定の要件を満たせば自己託送の利用が可能となりました。この見直しにより、需要家が電力を調達する方法の選択肢が増えました</a:t>
            </a:r>
          </a:p>
        </p:txBody>
      </p:sp>
      <p:sp>
        <p:nvSpPr>
          <p:cNvPr id="7" name="テキスト ボックス 6">
            <a:extLst>
              <a:ext uri="{FF2B5EF4-FFF2-40B4-BE49-F238E27FC236}">
                <a16:creationId xmlns:a16="http://schemas.microsoft.com/office/drawing/2014/main" id="{08A65AF0-7CB9-1CEA-FAB2-8BE75EB95593}"/>
              </a:ext>
            </a:extLst>
          </p:cNvPr>
          <p:cNvSpPr txBox="1"/>
          <p:nvPr/>
        </p:nvSpPr>
        <p:spPr>
          <a:xfrm>
            <a:off x="156963" y="2636912"/>
            <a:ext cx="8766341" cy="1569660"/>
          </a:xfrm>
          <a:prstGeom prst="rect">
            <a:avLst/>
          </a:prstGeom>
          <a:noFill/>
        </p:spPr>
        <p:txBody>
          <a:bodyPr wrap="square">
            <a:spAutoFit/>
          </a:bodyPr>
          <a:lstStyle/>
          <a:p>
            <a:pPr algn="l" fontAlgn="base"/>
            <a:r>
              <a:rPr lang="ja-JP" altLang="en-US" sz="1600" b="1" i="0" dirty="0">
                <a:solidFill>
                  <a:srgbClr val="000C15"/>
                </a:solidFill>
                <a:effectLst/>
                <a:latin typeface="HG丸ｺﾞｼｯｸM-PRO" panose="020F0600000000000000" pitchFamily="50" charset="-128"/>
                <a:ea typeface="HG丸ｺﾞｼｯｸM-PRO" panose="020F0600000000000000" pitchFamily="50" charset="-128"/>
              </a:rPr>
              <a:t>自己託送とは</a:t>
            </a:r>
          </a:p>
          <a:p>
            <a:pPr marL="182563" algn="l" fontAlgn="base"/>
            <a:r>
              <a:rPr lang="ja-JP" altLang="en-US" sz="1600" b="0" i="0" dirty="0">
                <a:solidFill>
                  <a:srgbClr val="303030"/>
                </a:solidFill>
                <a:effectLst/>
                <a:latin typeface="HG丸ｺﾞｼｯｸM-PRO" panose="020F0600000000000000" pitchFamily="50" charset="-128"/>
                <a:ea typeface="HG丸ｺﾞｼｯｸM-PRO" panose="020F0600000000000000" pitchFamily="50" charset="-128"/>
              </a:rPr>
              <a:t>自己託送とは、遠隔地にある“自家用発電設備”で発電した電力を、別の場所にある工場などへ供給するために、電力系統を介して送電する一般送配電事業者が提供する送電サービスのことです。</a:t>
            </a:r>
            <a:br>
              <a:rPr lang="ja-JP" altLang="en-US" sz="1600" b="0" i="0" dirty="0">
                <a:solidFill>
                  <a:srgbClr val="303030"/>
                </a:solidFill>
                <a:effectLst/>
                <a:latin typeface="HG丸ｺﾞｼｯｸM-PRO" panose="020F0600000000000000" pitchFamily="50" charset="-128"/>
                <a:ea typeface="HG丸ｺﾞｼｯｸM-PRO" panose="020F0600000000000000" pitchFamily="50" charset="-128"/>
              </a:rPr>
            </a:br>
            <a:r>
              <a:rPr lang="ja-JP" altLang="en-US" sz="1600" b="0" i="0" dirty="0">
                <a:solidFill>
                  <a:srgbClr val="303030"/>
                </a:solidFill>
                <a:effectLst/>
                <a:latin typeface="HG丸ｺﾞｼｯｸM-PRO" panose="020F0600000000000000" pitchFamily="50" charset="-128"/>
                <a:ea typeface="HG丸ｺﾞｼｯｸM-PRO" panose="020F0600000000000000" pitchFamily="50" charset="-128"/>
              </a:rPr>
              <a:t>“自家用発電”なので、発電設備は自己所有、または資本関係があるグループ企業が所有するものであることなど、「密接な関係」であることが求められました。</a:t>
            </a:r>
          </a:p>
        </p:txBody>
      </p:sp>
      <p:pic>
        <p:nvPicPr>
          <p:cNvPr id="1026" name="Picture 2" descr="自己託送">
            <a:extLst>
              <a:ext uri="{FF2B5EF4-FFF2-40B4-BE49-F238E27FC236}">
                <a16:creationId xmlns:a16="http://schemas.microsoft.com/office/drawing/2014/main" id="{30E1EA0E-3023-7125-C1E3-78F3CA0959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38630" y="4406466"/>
            <a:ext cx="5266735" cy="23436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5992615"/>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up)">
                                      <p:cBhvr>
                                        <p:cTn id="24" dur="500"/>
                                        <p:tgtEl>
                                          <p:spTgt spid="7"/>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1026"/>
                                        </p:tgtEl>
                                        <p:attrNameLst>
                                          <p:attrName>style.visibility</p:attrName>
                                        </p:attrNameLst>
                                      </p:cBhvr>
                                      <p:to>
                                        <p:strVal val="visible"/>
                                      </p:to>
                                    </p:set>
                                    <p:animEffect transition="in" filter="fade">
                                      <p:cBhvr>
                                        <p:cTn id="28"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5" grpId="0"/>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タイトル 2"/>
          <p:cNvSpPr>
            <a:spLocks noGrp="1"/>
          </p:cNvSpPr>
          <p:nvPr>
            <p:ph type="title"/>
          </p:nvPr>
        </p:nvSpPr>
        <p:spPr>
          <a:xfrm>
            <a:off x="457200" y="152400"/>
            <a:ext cx="8229600" cy="990600"/>
          </a:xfrm>
        </p:spPr>
        <p:txBody>
          <a:bodyPr anchor="ctr"/>
          <a:lstStyle/>
          <a:p>
            <a:r>
              <a:rPr lang="en-US" altLang="ja-JP" dirty="0"/>
              <a:t>4.</a:t>
            </a:r>
            <a:r>
              <a:rPr lang="ja-JP" altLang="en-US" dirty="0"/>
              <a:t> </a:t>
            </a:r>
            <a:r>
              <a:rPr lang="en-US" altLang="ja-JP" dirty="0"/>
              <a:t>PPA</a:t>
            </a:r>
            <a:r>
              <a:rPr lang="ja-JP" altLang="en-US" dirty="0"/>
              <a:t>モデル（電力販売契約）とは</a:t>
            </a:r>
          </a:p>
        </p:txBody>
      </p:sp>
      <p:sp>
        <p:nvSpPr>
          <p:cNvPr id="2" name="コンテンツ プレースホルダー 1"/>
          <p:cNvSpPr>
            <a:spLocks noGrp="1"/>
          </p:cNvSpPr>
          <p:nvPr>
            <p:ph sz="quarter" idx="1"/>
          </p:nvPr>
        </p:nvSpPr>
        <p:spPr>
          <a:xfrm>
            <a:off x="457200" y="1219200"/>
            <a:ext cx="8229600" cy="4937760"/>
          </a:xfrm>
        </p:spPr>
        <p:txBody>
          <a:bodyPr>
            <a:normAutofit/>
          </a:bodyPr>
          <a:lstStyle/>
          <a:p>
            <a:r>
              <a:rPr lang="ja-JP" altLang="en-US" dirty="0"/>
              <a:t>オフサイト</a:t>
            </a:r>
            <a:r>
              <a:rPr lang="en-US" altLang="ja-JP" dirty="0"/>
              <a:t>PPA</a:t>
            </a:r>
            <a:r>
              <a:rPr lang="ja-JP" altLang="en-US" dirty="0"/>
              <a:t>と自己託送の関係は？</a:t>
            </a:r>
          </a:p>
          <a:p>
            <a:endParaRPr lang="ja-JP" altLang="en-US" dirty="0"/>
          </a:p>
        </p:txBody>
      </p:sp>
      <p:sp>
        <p:nvSpPr>
          <p:cNvPr id="7" name="テキスト ボックス 6">
            <a:extLst>
              <a:ext uri="{FF2B5EF4-FFF2-40B4-BE49-F238E27FC236}">
                <a16:creationId xmlns:a16="http://schemas.microsoft.com/office/drawing/2014/main" id="{08A65AF0-7CB9-1CEA-FAB2-8BE75EB95593}"/>
              </a:ext>
            </a:extLst>
          </p:cNvPr>
          <p:cNvSpPr txBox="1"/>
          <p:nvPr/>
        </p:nvSpPr>
        <p:spPr>
          <a:xfrm>
            <a:off x="233222" y="1779418"/>
            <a:ext cx="8705893" cy="1323439"/>
          </a:xfrm>
          <a:prstGeom prst="rect">
            <a:avLst/>
          </a:prstGeom>
          <a:noFill/>
        </p:spPr>
        <p:txBody>
          <a:bodyPr wrap="square">
            <a:spAutoFit/>
          </a:bodyPr>
          <a:lstStyle/>
          <a:p>
            <a:pPr marL="285750" indent="-285750" algn="l" fontAlgn="base">
              <a:buClr>
                <a:schemeClr val="accent1"/>
              </a:buClr>
              <a:buFont typeface="Wingdings" panose="05000000000000000000" pitchFamily="2" charset="2"/>
              <a:buChar char="p"/>
            </a:pPr>
            <a:r>
              <a:rPr lang="ja-JP" altLang="en-US" sz="1600" b="1" i="0" dirty="0">
                <a:solidFill>
                  <a:srgbClr val="000C15"/>
                </a:solidFill>
                <a:effectLst/>
                <a:latin typeface="HG丸ｺﾞｼｯｸM-PRO" panose="020F0600000000000000" pitchFamily="50" charset="-128"/>
                <a:ea typeface="HG丸ｺﾞｼｯｸM-PRO" panose="020F0600000000000000" pitchFamily="50" charset="-128"/>
              </a:rPr>
              <a:t>自己託送制度の見直し</a:t>
            </a:r>
          </a:p>
          <a:p>
            <a:pPr marL="268288" lvl="1" fontAlgn="base"/>
            <a:r>
              <a:rPr lang="ja-JP" altLang="en-US" sz="1600" b="0" i="0" dirty="0">
                <a:solidFill>
                  <a:srgbClr val="303030"/>
                </a:solidFill>
                <a:effectLst/>
                <a:latin typeface="HG丸ｺﾞｼｯｸM-PRO" panose="020F0600000000000000" pitchFamily="50" charset="-128"/>
                <a:ea typeface="HG丸ｺﾞｼｯｸM-PRO" panose="020F0600000000000000" pitchFamily="50" charset="-128"/>
              </a:rPr>
              <a:t>企業の脱炭素化への取り組みが広がり、需要家が“遠隔地の再エネ電気を直接調達したい”というニーズが高まりました。</a:t>
            </a:r>
            <a:br>
              <a:rPr lang="ja-JP" altLang="en-US" sz="1600" dirty="0">
                <a:latin typeface="HG丸ｺﾞｼｯｸM-PRO" panose="020F0600000000000000" pitchFamily="50" charset="-128"/>
                <a:ea typeface="HG丸ｺﾞｼｯｸM-PRO" panose="020F0600000000000000" pitchFamily="50" charset="-128"/>
              </a:rPr>
            </a:br>
            <a:r>
              <a:rPr lang="ja-JP" altLang="en-US" sz="1600" b="0" i="0" dirty="0">
                <a:solidFill>
                  <a:srgbClr val="303030"/>
                </a:solidFill>
                <a:effectLst/>
                <a:latin typeface="HG丸ｺﾞｼｯｸM-PRO" panose="020F0600000000000000" pitchFamily="50" charset="-128"/>
                <a:ea typeface="HG丸ｺﾞｼｯｸM-PRO" panose="020F0600000000000000" pitchFamily="50" charset="-128"/>
              </a:rPr>
              <a:t>そこで</a:t>
            </a:r>
            <a:r>
              <a:rPr lang="ja-JP" altLang="en-US" sz="1600" b="0" i="0" dirty="0">
                <a:solidFill>
                  <a:srgbClr val="000C15"/>
                </a:solidFill>
                <a:effectLst/>
                <a:latin typeface="HG丸ｺﾞｼｯｸM-PRO" panose="020F0600000000000000" pitchFamily="50" charset="-128"/>
                <a:ea typeface="HG丸ｺﾞｼｯｸM-PRO" panose="020F0600000000000000" pitchFamily="50" charset="-128"/>
              </a:rPr>
              <a:t>組合を設立し、一定の要件を満たすことで第三者の再エネ設備からの自己託送を可能にする</a:t>
            </a:r>
            <a:r>
              <a:rPr lang="ja-JP" altLang="en-US" sz="1600" b="0" i="0" dirty="0">
                <a:solidFill>
                  <a:srgbClr val="303030"/>
                </a:solidFill>
                <a:effectLst/>
                <a:latin typeface="HG丸ｺﾞｼｯｸM-PRO" panose="020F0600000000000000" pitchFamily="50" charset="-128"/>
                <a:ea typeface="HG丸ｺﾞｼｯｸM-PRO" panose="020F0600000000000000" pitchFamily="50" charset="-128"/>
              </a:rPr>
              <a:t>制度が開始されました。</a:t>
            </a:r>
          </a:p>
        </p:txBody>
      </p:sp>
      <p:pic>
        <p:nvPicPr>
          <p:cNvPr id="2050" name="Picture 2" descr="自己託送見直しイメージ">
            <a:extLst>
              <a:ext uri="{FF2B5EF4-FFF2-40B4-BE49-F238E27FC236}">
                <a16:creationId xmlns:a16="http://schemas.microsoft.com/office/drawing/2014/main" id="{8C80ED1D-1307-2C46-8340-9BFAEB1415E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47700"/>
          <a:stretch/>
        </p:blipFill>
        <p:spPr bwMode="auto">
          <a:xfrm>
            <a:off x="980596" y="2966602"/>
            <a:ext cx="7211144" cy="2292969"/>
          </a:xfrm>
          <a:prstGeom prst="rect">
            <a:avLst/>
          </a:prstGeom>
          <a:noFill/>
          <a:extLst>
            <a:ext uri="{909E8E84-426E-40DD-AFC4-6F175D3DCCD1}">
              <a14:hiddenFill xmlns:a14="http://schemas.microsoft.com/office/drawing/2010/main">
                <a:solidFill>
                  <a:srgbClr val="FFFFFF"/>
                </a:solidFill>
              </a14:hiddenFill>
            </a:ext>
          </a:extLst>
        </p:spPr>
      </p:pic>
      <p:sp>
        <p:nvSpPr>
          <p:cNvPr id="6" name="テキスト ボックス 5">
            <a:extLst>
              <a:ext uri="{FF2B5EF4-FFF2-40B4-BE49-F238E27FC236}">
                <a16:creationId xmlns:a16="http://schemas.microsoft.com/office/drawing/2014/main" id="{F53036AF-16AD-6C35-169D-5B872C9CD909}"/>
              </a:ext>
            </a:extLst>
          </p:cNvPr>
          <p:cNvSpPr txBox="1"/>
          <p:nvPr/>
        </p:nvSpPr>
        <p:spPr>
          <a:xfrm>
            <a:off x="255214" y="5369537"/>
            <a:ext cx="8633572" cy="1077218"/>
          </a:xfrm>
          <a:prstGeom prst="rect">
            <a:avLst/>
          </a:prstGeom>
          <a:solidFill>
            <a:schemeClr val="bg1"/>
          </a:solidFill>
        </p:spPr>
        <p:txBody>
          <a:bodyPr wrap="square">
            <a:spAutoFit/>
          </a:bodyPr>
          <a:lstStyle/>
          <a:p>
            <a:r>
              <a:rPr lang="ja-JP" altLang="en-US" sz="1600" b="0" i="0" dirty="0">
                <a:solidFill>
                  <a:srgbClr val="303030"/>
                </a:solidFill>
                <a:effectLst/>
                <a:latin typeface="HG丸ｺﾞｼｯｸM-PRO" panose="020F0600000000000000" pitchFamily="50" charset="-128"/>
                <a:ea typeface="HG丸ｺﾞｼｯｸM-PRO" panose="020F0600000000000000" pitchFamily="50" charset="-128"/>
              </a:rPr>
              <a:t>遠隔地にある第三者所有の設備から調達する自己託送が認められることになりましたが、それは需要家が発電事業者から電力を購入することになるので、「オフサイト</a:t>
            </a:r>
            <a:r>
              <a:rPr lang="en-US" altLang="ja-JP" sz="1600" b="0" i="0" dirty="0">
                <a:solidFill>
                  <a:srgbClr val="303030"/>
                </a:solidFill>
                <a:effectLst/>
                <a:latin typeface="HG丸ｺﾞｼｯｸM-PRO" panose="020F0600000000000000" pitchFamily="50" charset="-128"/>
                <a:ea typeface="HG丸ｺﾞｼｯｸM-PRO" panose="020F0600000000000000" pitchFamily="50" charset="-128"/>
              </a:rPr>
              <a:t>PPA</a:t>
            </a:r>
            <a:r>
              <a:rPr lang="ja-JP" altLang="en-US" sz="1600" b="0" i="0" dirty="0">
                <a:solidFill>
                  <a:srgbClr val="303030"/>
                </a:solidFill>
                <a:effectLst/>
                <a:latin typeface="HG丸ｺﾞｼｯｸM-PRO" panose="020F0600000000000000" pitchFamily="50" charset="-128"/>
                <a:ea typeface="HG丸ｺﾞｼｯｸM-PRO" panose="020F0600000000000000" pitchFamily="50" charset="-128"/>
              </a:rPr>
              <a:t>」となります。この場合は「オフサイト</a:t>
            </a:r>
            <a:r>
              <a:rPr lang="en-US" altLang="ja-JP" sz="1600" b="0" i="0" dirty="0">
                <a:solidFill>
                  <a:srgbClr val="303030"/>
                </a:solidFill>
                <a:effectLst/>
                <a:latin typeface="HG丸ｺﾞｼｯｸM-PRO" panose="020F0600000000000000" pitchFamily="50" charset="-128"/>
                <a:ea typeface="HG丸ｺﾞｼｯｸM-PRO" panose="020F0600000000000000" pitchFamily="50" charset="-128"/>
              </a:rPr>
              <a:t>PPA</a:t>
            </a:r>
            <a:r>
              <a:rPr lang="ja-JP" altLang="en-US" sz="1600" b="0" i="0" dirty="0">
                <a:solidFill>
                  <a:srgbClr val="303030"/>
                </a:solidFill>
                <a:effectLst/>
                <a:latin typeface="HG丸ｺﾞｼｯｸM-PRO" panose="020F0600000000000000" pitchFamily="50" charset="-128"/>
                <a:ea typeface="HG丸ｺﾞｼｯｸM-PRO" panose="020F0600000000000000" pitchFamily="50" charset="-128"/>
              </a:rPr>
              <a:t>（直接供給）」 と呼ばれます。これに対して小売電気事業者を介したオフサイト</a:t>
            </a:r>
            <a:r>
              <a:rPr lang="en-US" altLang="ja-JP" sz="1600" b="0" i="0" dirty="0">
                <a:solidFill>
                  <a:srgbClr val="303030"/>
                </a:solidFill>
                <a:effectLst/>
                <a:latin typeface="HG丸ｺﾞｼｯｸM-PRO" panose="020F0600000000000000" pitchFamily="50" charset="-128"/>
                <a:ea typeface="HG丸ｺﾞｼｯｸM-PRO" panose="020F0600000000000000" pitchFamily="50" charset="-128"/>
              </a:rPr>
              <a:t>PPA</a:t>
            </a:r>
            <a:r>
              <a:rPr lang="ja-JP" altLang="en-US" sz="1600" b="0" i="0" dirty="0">
                <a:solidFill>
                  <a:srgbClr val="303030"/>
                </a:solidFill>
                <a:effectLst/>
                <a:latin typeface="HG丸ｺﾞｼｯｸM-PRO" panose="020F0600000000000000" pitchFamily="50" charset="-128"/>
                <a:ea typeface="HG丸ｺﾞｼｯｸM-PRO" panose="020F0600000000000000" pitchFamily="50" charset="-128"/>
              </a:rPr>
              <a:t>は、「オフサイト</a:t>
            </a:r>
            <a:r>
              <a:rPr lang="en-US" altLang="ja-JP" sz="1600" b="0" i="0" dirty="0">
                <a:solidFill>
                  <a:srgbClr val="303030"/>
                </a:solidFill>
                <a:effectLst/>
                <a:latin typeface="HG丸ｺﾞｼｯｸM-PRO" panose="020F0600000000000000" pitchFamily="50" charset="-128"/>
                <a:ea typeface="HG丸ｺﾞｼｯｸM-PRO" panose="020F0600000000000000" pitchFamily="50" charset="-128"/>
              </a:rPr>
              <a:t>PPA</a:t>
            </a:r>
            <a:r>
              <a:rPr lang="ja-JP" altLang="en-US" sz="1600" b="0" i="0" dirty="0">
                <a:solidFill>
                  <a:srgbClr val="303030"/>
                </a:solidFill>
                <a:effectLst/>
                <a:latin typeface="HG丸ｺﾞｼｯｸM-PRO" panose="020F0600000000000000" pitchFamily="50" charset="-128"/>
                <a:ea typeface="HG丸ｺﾞｼｯｸM-PRO" panose="020F0600000000000000" pitchFamily="50" charset="-128"/>
              </a:rPr>
              <a:t>（間接供給）」 と呼びます。</a:t>
            </a:r>
            <a:endParaRPr lang="ja-JP" altLang="en-US" sz="1600" dirty="0">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171415209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up)">
                                      <p:cBhvr>
                                        <p:cTn id="19" dur="500"/>
                                        <p:tgtEl>
                                          <p:spTgt spid="7"/>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2050"/>
                                        </p:tgtEl>
                                        <p:attrNameLst>
                                          <p:attrName>style.visibility</p:attrName>
                                        </p:attrNameLst>
                                      </p:cBhvr>
                                      <p:to>
                                        <p:strVal val="visible"/>
                                      </p:to>
                                    </p:set>
                                    <p:animEffect transition="in" filter="fade">
                                      <p:cBhvr>
                                        <p:cTn id="23" dur="500"/>
                                        <p:tgtEl>
                                          <p:spTgt spid="205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up)">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7" grpId="0"/>
      <p:bldP spid="6"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タイトル 2"/>
          <p:cNvSpPr>
            <a:spLocks noGrp="1"/>
          </p:cNvSpPr>
          <p:nvPr>
            <p:ph type="title"/>
          </p:nvPr>
        </p:nvSpPr>
        <p:spPr>
          <a:xfrm>
            <a:off x="457200" y="152400"/>
            <a:ext cx="8229600" cy="990600"/>
          </a:xfrm>
        </p:spPr>
        <p:txBody>
          <a:bodyPr anchor="ctr"/>
          <a:lstStyle/>
          <a:p>
            <a:r>
              <a:rPr lang="en-US" altLang="ja-JP" dirty="0"/>
              <a:t>4.</a:t>
            </a:r>
            <a:r>
              <a:rPr lang="ja-JP" altLang="en-US" dirty="0"/>
              <a:t> </a:t>
            </a:r>
            <a:r>
              <a:rPr lang="en-US" altLang="ja-JP" dirty="0"/>
              <a:t>PPA</a:t>
            </a:r>
            <a:r>
              <a:rPr lang="ja-JP" altLang="en-US" dirty="0"/>
              <a:t>モデル（電力販売契約）とは</a:t>
            </a:r>
          </a:p>
        </p:txBody>
      </p:sp>
      <p:sp>
        <p:nvSpPr>
          <p:cNvPr id="2" name="コンテンツ プレースホルダー 1"/>
          <p:cNvSpPr>
            <a:spLocks noGrp="1"/>
          </p:cNvSpPr>
          <p:nvPr>
            <p:ph sz="quarter" idx="1"/>
          </p:nvPr>
        </p:nvSpPr>
        <p:spPr>
          <a:xfrm>
            <a:off x="457200" y="1219200"/>
            <a:ext cx="8229600" cy="4937760"/>
          </a:xfrm>
        </p:spPr>
        <p:txBody>
          <a:bodyPr>
            <a:normAutofit/>
          </a:bodyPr>
          <a:lstStyle/>
          <a:p>
            <a:r>
              <a:rPr lang="ja-JP" altLang="en-US" dirty="0"/>
              <a:t>非</a:t>
            </a:r>
            <a:r>
              <a:rPr lang="en-US" altLang="ja-JP" dirty="0"/>
              <a:t>FIT</a:t>
            </a:r>
            <a:r>
              <a:rPr lang="ja-JP" altLang="en-US" dirty="0"/>
              <a:t>・オフサイト太陽光発電　供給方法を比較しましょう</a:t>
            </a:r>
          </a:p>
        </p:txBody>
      </p:sp>
      <p:sp>
        <p:nvSpPr>
          <p:cNvPr id="5" name="テキスト ボックス 4">
            <a:extLst>
              <a:ext uri="{FF2B5EF4-FFF2-40B4-BE49-F238E27FC236}">
                <a16:creationId xmlns:a16="http://schemas.microsoft.com/office/drawing/2014/main" id="{D8D62FA0-7F0F-9E4D-7FB9-5D47502EAE32}"/>
              </a:ext>
            </a:extLst>
          </p:cNvPr>
          <p:cNvSpPr txBox="1"/>
          <p:nvPr/>
        </p:nvSpPr>
        <p:spPr>
          <a:xfrm>
            <a:off x="258075" y="1692097"/>
            <a:ext cx="8130349" cy="584775"/>
          </a:xfrm>
          <a:prstGeom prst="rect">
            <a:avLst/>
          </a:prstGeom>
          <a:noFill/>
        </p:spPr>
        <p:txBody>
          <a:bodyPr wrap="square">
            <a:spAutoFit/>
          </a:bodyPr>
          <a:lstStyle/>
          <a:p>
            <a:pPr marL="285750" indent="-285750" algn="l" fontAlgn="base">
              <a:buClr>
                <a:schemeClr val="accent1"/>
              </a:buClr>
              <a:buFont typeface="Wingdings" panose="05000000000000000000" pitchFamily="2" charset="2"/>
              <a:buChar char="p"/>
            </a:pPr>
            <a:r>
              <a:rPr lang="ja-JP" altLang="en-US" sz="1600" b="1" i="0" dirty="0">
                <a:solidFill>
                  <a:srgbClr val="000C15"/>
                </a:solidFill>
                <a:effectLst/>
                <a:latin typeface="HG丸ｺﾞｼｯｸM-PRO" panose="020F0600000000000000" pitchFamily="50" charset="-128"/>
                <a:ea typeface="HG丸ｺﾞｼｯｸM-PRO" panose="020F0600000000000000" pitchFamily="50" charset="-128"/>
              </a:rPr>
              <a:t>自己託送</a:t>
            </a:r>
          </a:p>
          <a:p>
            <a:pPr marL="182563" algn="l" fontAlgn="base">
              <a:tabLst>
                <a:tab pos="182563" algn="l"/>
              </a:tabLst>
            </a:pPr>
            <a:r>
              <a:rPr lang="ja-JP" altLang="en-US" sz="1600" b="0" i="0" dirty="0">
                <a:solidFill>
                  <a:srgbClr val="303030"/>
                </a:solidFill>
                <a:effectLst/>
                <a:latin typeface="HG丸ｺﾞｼｯｸM-PRO" panose="020F0600000000000000" pitchFamily="50" charset="-128"/>
                <a:ea typeface="HG丸ｺﾞｼｯｸM-PRO" panose="020F0600000000000000" pitchFamily="50" charset="-128"/>
              </a:rPr>
              <a:t>需要地外の自社所有またはグループ会社が所有する発電所から電気の供給を受ける。</a:t>
            </a:r>
          </a:p>
        </p:txBody>
      </p:sp>
      <p:pic>
        <p:nvPicPr>
          <p:cNvPr id="11" name="図 10">
            <a:extLst>
              <a:ext uri="{FF2B5EF4-FFF2-40B4-BE49-F238E27FC236}">
                <a16:creationId xmlns:a16="http://schemas.microsoft.com/office/drawing/2014/main" id="{6DDA678F-D98D-5B52-8936-876B3B6BEE6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40828" y="2311888"/>
            <a:ext cx="5040560" cy="973096"/>
          </a:xfrm>
          <a:prstGeom prst="rect">
            <a:avLst/>
          </a:prstGeom>
        </p:spPr>
      </p:pic>
      <p:sp>
        <p:nvSpPr>
          <p:cNvPr id="13" name="テキスト ボックス 12">
            <a:extLst>
              <a:ext uri="{FF2B5EF4-FFF2-40B4-BE49-F238E27FC236}">
                <a16:creationId xmlns:a16="http://schemas.microsoft.com/office/drawing/2014/main" id="{0F027965-D508-DA61-1DD7-73E33CB92059}"/>
              </a:ext>
            </a:extLst>
          </p:cNvPr>
          <p:cNvSpPr txBox="1"/>
          <p:nvPr/>
        </p:nvSpPr>
        <p:spPr>
          <a:xfrm>
            <a:off x="258074" y="3102059"/>
            <a:ext cx="8562397" cy="830997"/>
          </a:xfrm>
          <a:prstGeom prst="rect">
            <a:avLst/>
          </a:prstGeom>
          <a:noFill/>
        </p:spPr>
        <p:txBody>
          <a:bodyPr wrap="square">
            <a:spAutoFit/>
          </a:bodyPr>
          <a:lstStyle/>
          <a:p>
            <a:pPr marL="285750" indent="-285750" algn="l" fontAlgn="base">
              <a:buClr>
                <a:schemeClr val="accent1"/>
              </a:buClr>
              <a:buFont typeface="Wingdings" panose="05000000000000000000" pitchFamily="2" charset="2"/>
              <a:buChar char="p"/>
            </a:pPr>
            <a:r>
              <a:rPr lang="ja-JP" altLang="en-US" sz="1600" dirty="0">
                <a:latin typeface="HG丸ｺﾞｼｯｸM-PRO" panose="020F0600000000000000" pitchFamily="50" charset="-128"/>
                <a:ea typeface="HG丸ｺﾞｼｯｸM-PRO" panose="020F0600000000000000" pitchFamily="50" charset="-128"/>
              </a:rPr>
              <a:t>オフサイト</a:t>
            </a:r>
            <a:r>
              <a:rPr lang="en-US" altLang="ja-JP" sz="1600" dirty="0">
                <a:latin typeface="HG丸ｺﾞｼｯｸM-PRO" panose="020F0600000000000000" pitchFamily="50" charset="-128"/>
                <a:ea typeface="HG丸ｺﾞｼｯｸM-PRO" panose="020F0600000000000000" pitchFamily="50" charset="-128"/>
              </a:rPr>
              <a:t>PPA</a:t>
            </a:r>
            <a:r>
              <a:rPr lang="ja-JP" altLang="en-US" sz="1600" dirty="0">
                <a:latin typeface="HG丸ｺﾞｼｯｸM-PRO" panose="020F0600000000000000" pitchFamily="50" charset="-128"/>
                <a:ea typeface="HG丸ｺﾞｼｯｸM-PRO" panose="020F0600000000000000" pitchFamily="50" charset="-128"/>
              </a:rPr>
              <a:t>（直接供給）</a:t>
            </a:r>
          </a:p>
          <a:p>
            <a:pPr marL="182563" algn="l" fontAlgn="base"/>
            <a:r>
              <a:rPr lang="ja-JP" altLang="en-US" sz="1600" dirty="0">
                <a:latin typeface="HG丸ｺﾞｼｯｸM-PRO" panose="020F0600000000000000" pitchFamily="50" charset="-128"/>
                <a:ea typeface="HG丸ｺﾞｼｯｸM-PRO" panose="020F0600000000000000" pitchFamily="50" charset="-128"/>
              </a:rPr>
              <a:t>需要地外の発電設備を所有する発電事業者と需要家が組合を設立し、需要家へ直接電気を供給する売買契約を結ぶもの。（自己託送制度利用）</a:t>
            </a:r>
          </a:p>
        </p:txBody>
      </p:sp>
      <p:pic>
        <p:nvPicPr>
          <p:cNvPr id="15" name="図 14">
            <a:extLst>
              <a:ext uri="{FF2B5EF4-FFF2-40B4-BE49-F238E27FC236}">
                <a16:creationId xmlns:a16="http://schemas.microsoft.com/office/drawing/2014/main" id="{096EEC71-6411-2421-DFEC-2EADD78F557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16003" y="3997381"/>
            <a:ext cx="6264696" cy="1015795"/>
          </a:xfrm>
          <a:prstGeom prst="rect">
            <a:avLst/>
          </a:prstGeom>
        </p:spPr>
      </p:pic>
      <p:sp>
        <p:nvSpPr>
          <p:cNvPr id="16" name="Rectangle 5">
            <a:extLst>
              <a:ext uri="{FF2B5EF4-FFF2-40B4-BE49-F238E27FC236}">
                <a16:creationId xmlns:a16="http://schemas.microsoft.com/office/drawing/2014/main" id="{A49C2B25-7E17-7380-FED6-4A0B3201C92E}"/>
              </a:ext>
            </a:extLst>
          </p:cNvPr>
          <p:cNvSpPr>
            <a:spLocks noChangeArrowheads="1"/>
          </p:cNvSpPr>
          <p:nvPr/>
        </p:nvSpPr>
        <p:spPr bwMode="auto">
          <a:xfrm>
            <a:off x="377410" y="5138608"/>
            <a:ext cx="8443061" cy="738664"/>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285750" marR="0" lvl="0" indent="-285750" algn="l" defTabSz="914400" rtl="0" eaLnBrk="0" fontAlgn="base" latinLnBrk="0" hangingPunct="0">
              <a:lnSpc>
                <a:spcPct val="100000"/>
              </a:lnSpc>
              <a:spcBef>
                <a:spcPct val="0"/>
              </a:spcBef>
              <a:spcAft>
                <a:spcPct val="0"/>
              </a:spcAft>
              <a:buClr>
                <a:schemeClr val="accent1"/>
              </a:buClr>
              <a:buSzTx/>
              <a:buFont typeface="Wingdings" panose="05000000000000000000" pitchFamily="2" charset="2"/>
              <a:buChar char="p"/>
              <a:tabLst/>
            </a:pPr>
            <a:r>
              <a:rPr lang="ja-JP" altLang="ja-JP" sz="1600" dirty="0">
                <a:latin typeface="HG丸ｺﾞｼｯｸM-PRO" panose="020F0600000000000000" pitchFamily="50" charset="-128"/>
                <a:ea typeface="HG丸ｺﾞｼｯｸM-PRO" panose="020F0600000000000000" pitchFamily="50" charset="-128"/>
              </a:rPr>
              <a:t>オフサイトPPA（間接供給）</a:t>
            </a:r>
          </a:p>
          <a:p>
            <a:pPr marL="182563" marR="0" lvl="1" algn="l" defTabSz="914400" rtl="0" eaLnBrk="0" fontAlgn="base" latinLnBrk="0" hangingPunct="0">
              <a:lnSpc>
                <a:spcPct val="100000"/>
              </a:lnSpc>
              <a:spcBef>
                <a:spcPct val="0"/>
              </a:spcBef>
              <a:spcAft>
                <a:spcPct val="0"/>
              </a:spcAft>
              <a:buClrTx/>
              <a:buSzTx/>
              <a:buFontTx/>
              <a:buNone/>
              <a:tabLst/>
            </a:pPr>
            <a:r>
              <a:rPr lang="ja-JP" altLang="ja-JP" sz="1600" dirty="0">
                <a:latin typeface="HG丸ｺﾞｼｯｸM-PRO" panose="020F0600000000000000" pitchFamily="50" charset="-128"/>
                <a:ea typeface="HG丸ｺﾞｼｯｸM-PRO" panose="020F0600000000000000" pitchFamily="50" charset="-128"/>
              </a:rPr>
              <a:t>需要地外の発電設備を所有する発電事業者から、小売電気事業者を介して需要家へ電気を供給する売買契約を結ぶもの。</a:t>
            </a:r>
          </a:p>
        </p:txBody>
      </p:sp>
      <p:pic>
        <p:nvPicPr>
          <p:cNvPr id="18" name="図 17">
            <a:extLst>
              <a:ext uri="{FF2B5EF4-FFF2-40B4-BE49-F238E27FC236}">
                <a16:creationId xmlns:a16="http://schemas.microsoft.com/office/drawing/2014/main" id="{3512BFE3-6F55-75F1-B724-97F6B1298EA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25123" y="5903529"/>
            <a:ext cx="6246456" cy="909847"/>
          </a:xfrm>
          <a:prstGeom prst="rect">
            <a:avLst/>
          </a:prstGeom>
        </p:spPr>
      </p:pic>
    </p:spTree>
    <p:extLst>
      <p:ext uri="{BB962C8B-B14F-4D97-AF65-F5344CB8AC3E}">
        <p14:creationId xmlns:p14="http://schemas.microsoft.com/office/powerpoint/2010/main" val="309460052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childTnLst>
                          </p:cTn>
                        </p:par>
                        <p:par>
                          <p:cTn id="31" fill="hold">
                            <p:stCondLst>
                              <p:cond delay="500"/>
                            </p:stCondLst>
                            <p:childTnLst>
                              <p:par>
                                <p:cTn id="32" presetID="10" presetClass="entr" presetSubtype="0"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500" fill="hold"/>
                                        <p:tgtEl>
                                          <p:spTgt spid="16"/>
                                        </p:tgtEl>
                                        <p:attrNameLst>
                                          <p:attrName>ppt_x</p:attrName>
                                        </p:attrNameLst>
                                      </p:cBhvr>
                                      <p:tavLst>
                                        <p:tav tm="0">
                                          <p:val>
                                            <p:strVal val="0-#ppt_w/2"/>
                                          </p:val>
                                        </p:tav>
                                        <p:tav tm="100000">
                                          <p:val>
                                            <p:strVal val="#ppt_x"/>
                                          </p:val>
                                        </p:tav>
                                      </p:tavLst>
                                    </p:anim>
                                    <p:anim calcmode="lin" valueType="num">
                                      <p:cBhvr additive="base">
                                        <p:cTn id="40" dur="500" fill="hold"/>
                                        <p:tgtEl>
                                          <p:spTgt spid="16"/>
                                        </p:tgtEl>
                                        <p:attrNameLst>
                                          <p:attrName>ppt_y</p:attrName>
                                        </p:attrNameLst>
                                      </p:cBhvr>
                                      <p:tavLst>
                                        <p:tav tm="0">
                                          <p:val>
                                            <p:strVal val="#ppt_y"/>
                                          </p:val>
                                        </p:tav>
                                        <p:tav tm="100000">
                                          <p:val>
                                            <p:strVal val="#ppt_y"/>
                                          </p:val>
                                        </p:tav>
                                      </p:tavLst>
                                    </p:anim>
                                  </p:childTnLst>
                                </p:cTn>
                              </p:par>
                            </p:childTnLst>
                          </p:cTn>
                        </p:par>
                        <p:par>
                          <p:cTn id="41" fill="hold">
                            <p:stCondLst>
                              <p:cond delay="500"/>
                            </p:stCondLst>
                            <p:childTnLst>
                              <p:par>
                                <p:cTn id="42" presetID="10" presetClass="entr" presetSubtype="0"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5" grpId="0"/>
      <p:bldP spid="13" grpId="0"/>
      <p:bldP spid="16"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タイトル 2"/>
          <p:cNvSpPr>
            <a:spLocks noGrp="1"/>
          </p:cNvSpPr>
          <p:nvPr>
            <p:ph type="title"/>
          </p:nvPr>
        </p:nvSpPr>
        <p:spPr>
          <a:xfrm>
            <a:off x="457200" y="152400"/>
            <a:ext cx="8229600" cy="990600"/>
          </a:xfrm>
        </p:spPr>
        <p:txBody>
          <a:bodyPr anchor="ctr"/>
          <a:lstStyle/>
          <a:p>
            <a:r>
              <a:rPr lang="en-US" altLang="ja-JP" dirty="0"/>
              <a:t>4.</a:t>
            </a:r>
            <a:r>
              <a:rPr lang="ja-JP" altLang="en-US" dirty="0"/>
              <a:t> </a:t>
            </a:r>
            <a:r>
              <a:rPr lang="en-US" altLang="ja-JP" dirty="0"/>
              <a:t>PPA</a:t>
            </a:r>
            <a:r>
              <a:rPr lang="ja-JP" altLang="en-US" dirty="0"/>
              <a:t>モデル（電力販売契約）とは</a:t>
            </a:r>
          </a:p>
        </p:txBody>
      </p:sp>
      <p:sp>
        <p:nvSpPr>
          <p:cNvPr id="2" name="コンテンツ プレースホルダー 1"/>
          <p:cNvSpPr>
            <a:spLocks noGrp="1"/>
          </p:cNvSpPr>
          <p:nvPr>
            <p:ph sz="quarter" idx="1"/>
          </p:nvPr>
        </p:nvSpPr>
        <p:spPr>
          <a:xfrm>
            <a:off x="457200" y="1219200"/>
            <a:ext cx="8229600" cy="4937760"/>
          </a:xfrm>
        </p:spPr>
        <p:txBody>
          <a:bodyPr>
            <a:normAutofit/>
          </a:bodyPr>
          <a:lstStyle/>
          <a:p>
            <a:r>
              <a:rPr lang="ja-JP" altLang="en-US" dirty="0"/>
              <a:t>非</a:t>
            </a:r>
            <a:r>
              <a:rPr lang="en-US" altLang="ja-JP" dirty="0"/>
              <a:t>FIT</a:t>
            </a:r>
            <a:r>
              <a:rPr lang="ja-JP" altLang="en-US" dirty="0"/>
              <a:t>・オフサイト太陽光発電　供給方法を比較しましょう</a:t>
            </a:r>
          </a:p>
        </p:txBody>
      </p:sp>
      <p:graphicFrame>
        <p:nvGraphicFramePr>
          <p:cNvPr id="4" name="表 3">
            <a:extLst>
              <a:ext uri="{FF2B5EF4-FFF2-40B4-BE49-F238E27FC236}">
                <a16:creationId xmlns:a16="http://schemas.microsoft.com/office/drawing/2014/main" id="{0034C0CD-692E-38BB-CFEE-A1016CC6CC1D}"/>
              </a:ext>
            </a:extLst>
          </p:cNvPr>
          <p:cNvGraphicFramePr>
            <a:graphicFrameLocks noGrp="1"/>
          </p:cNvGraphicFramePr>
          <p:nvPr>
            <p:extLst>
              <p:ext uri="{D42A27DB-BD31-4B8C-83A1-F6EECF244321}">
                <p14:modId xmlns:p14="http://schemas.microsoft.com/office/powerpoint/2010/main" val="1171920582"/>
              </p:ext>
            </p:extLst>
          </p:nvPr>
        </p:nvGraphicFramePr>
        <p:xfrm>
          <a:off x="275409" y="1816341"/>
          <a:ext cx="8593181" cy="1818410"/>
        </p:xfrm>
        <a:graphic>
          <a:graphicData uri="http://schemas.openxmlformats.org/drawingml/2006/table">
            <a:tbl>
              <a:tblPr firstRow="1" firstCol="1" bandRow="1">
                <a:tableStyleId>{5C22544A-7EE6-4342-B048-85BDC9FD1C3A}</a:tableStyleId>
              </a:tblPr>
              <a:tblGrid>
                <a:gridCol w="1692712">
                  <a:extLst>
                    <a:ext uri="{9D8B030D-6E8A-4147-A177-3AD203B41FA5}">
                      <a16:colId xmlns:a16="http://schemas.microsoft.com/office/drawing/2014/main" val="1357323191"/>
                    </a:ext>
                  </a:extLst>
                </a:gridCol>
                <a:gridCol w="1955769">
                  <a:extLst>
                    <a:ext uri="{9D8B030D-6E8A-4147-A177-3AD203B41FA5}">
                      <a16:colId xmlns:a16="http://schemas.microsoft.com/office/drawing/2014/main" val="1200669973"/>
                    </a:ext>
                  </a:extLst>
                </a:gridCol>
                <a:gridCol w="2413258">
                  <a:extLst>
                    <a:ext uri="{9D8B030D-6E8A-4147-A177-3AD203B41FA5}">
                      <a16:colId xmlns:a16="http://schemas.microsoft.com/office/drawing/2014/main" val="993288185"/>
                    </a:ext>
                  </a:extLst>
                </a:gridCol>
                <a:gridCol w="2531442">
                  <a:extLst>
                    <a:ext uri="{9D8B030D-6E8A-4147-A177-3AD203B41FA5}">
                      <a16:colId xmlns:a16="http://schemas.microsoft.com/office/drawing/2014/main" val="696830753"/>
                    </a:ext>
                  </a:extLst>
                </a:gridCol>
              </a:tblGrid>
              <a:tr h="363682">
                <a:tc>
                  <a:txBody>
                    <a:bodyPr/>
                    <a:lstStyle/>
                    <a:p>
                      <a:pPr algn="ctr" fontAlgn="ctr"/>
                      <a:r>
                        <a:rPr lang="ja-JP" altLang="en-US" sz="1600" u="none" strike="noStrike" dirty="0">
                          <a:effectLst/>
                        </a:rPr>
                        <a:t>　</a:t>
                      </a:r>
                      <a:endParaRPr lang="ja-JP" altLang="en-US" sz="1600" b="1" i="0" u="none" strike="noStrike" dirty="0">
                        <a:solidFill>
                          <a:srgbClr val="303030"/>
                        </a:solidFill>
                        <a:effectLst/>
                        <a:latin typeface="メイリオ" panose="020B0604030504040204" pitchFamily="50" charset="-128"/>
                        <a:ea typeface="メイリオ" panose="020B0604030504040204" pitchFamily="50" charset="-128"/>
                      </a:endParaRPr>
                    </a:p>
                  </a:txBody>
                  <a:tcPr marL="9525" marR="9525" marT="9525" marB="0" anchor="ctr"/>
                </a:tc>
                <a:tc>
                  <a:txBody>
                    <a:bodyPr/>
                    <a:lstStyle/>
                    <a:p>
                      <a:pPr algn="ctr" fontAlgn="ctr"/>
                      <a:r>
                        <a:rPr lang="ja-JP" altLang="en-US" sz="1600" u="none" strike="noStrike" dirty="0">
                          <a:effectLst/>
                        </a:rPr>
                        <a:t>自己託送</a:t>
                      </a:r>
                      <a:endParaRPr lang="ja-JP" altLang="en-US" sz="1600" b="1" i="0" u="none" strike="noStrike" dirty="0">
                        <a:solidFill>
                          <a:srgbClr val="303030"/>
                        </a:solidFill>
                        <a:effectLst/>
                        <a:latin typeface="メイリオ" panose="020B0604030504040204" pitchFamily="50" charset="-128"/>
                        <a:ea typeface="メイリオ" panose="020B0604030504040204" pitchFamily="50" charset="-128"/>
                      </a:endParaRPr>
                    </a:p>
                  </a:txBody>
                  <a:tcPr marL="9525" marR="9525" marT="9525" marB="0" anchor="ctr"/>
                </a:tc>
                <a:tc>
                  <a:txBody>
                    <a:bodyPr/>
                    <a:lstStyle/>
                    <a:p>
                      <a:pPr algn="ctr" fontAlgn="ctr"/>
                      <a:r>
                        <a:rPr lang="ja-JP" altLang="en-US" sz="1600" u="none" strike="noStrike" dirty="0">
                          <a:effectLst/>
                        </a:rPr>
                        <a:t>オフサイト</a:t>
                      </a:r>
                      <a:r>
                        <a:rPr lang="en-US" altLang="ja-JP" sz="1600" u="none" strike="noStrike" dirty="0">
                          <a:effectLst/>
                        </a:rPr>
                        <a:t>PPA</a:t>
                      </a:r>
                      <a:r>
                        <a:rPr lang="ja-JP" altLang="en-US" sz="1600" u="none" strike="noStrike" dirty="0">
                          <a:effectLst/>
                        </a:rPr>
                        <a:t>（直接供給）</a:t>
                      </a:r>
                      <a:endParaRPr lang="ja-JP" altLang="en-US" sz="1600" b="1" i="0" u="none" strike="noStrike" dirty="0">
                        <a:solidFill>
                          <a:srgbClr val="303030"/>
                        </a:solidFill>
                        <a:effectLst/>
                        <a:latin typeface="メイリオ" panose="020B0604030504040204" pitchFamily="50" charset="-128"/>
                        <a:ea typeface="メイリオ" panose="020B0604030504040204" pitchFamily="50" charset="-128"/>
                      </a:endParaRPr>
                    </a:p>
                  </a:txBody>
                  <a:tcPr marL="9525" marR="9525" marT="9525" marB="0" anchor="ctr"/>
                </a:tc>
                <a:tc>
                  <a:txBody>
                    <a:bodyPr/>
                    <a:lstStyle/>
                    <a:p>
                      <a:pPr algn="ctr" fontAlgn="ctr"/>
                      <a:r>
                        <a:rPr lang="ja-JP" altLang="en-US" sz="1600" u="none" strike="noStrike" dirty="0">
                          <a:effectLst/>
                        </a:rPr>
                        <a:t>オフサイト</a:t>
                      </a:r>
                      <a:r>
                        <a:rPr lang="en-US" altLang="ja-JP" sz="1600" u="none" strike="noStrike" dirty="0">
                          <a:effectLst/>
                        </a:rPr>
                        <a:t>PPA</a:t>
                      </a:r>
                      <a:r>
                        <a:rPr lang="ja-JP" altLang="en-US" sz="1600" u="none" strike="noStrike" dirty="0">
                          <a:effectLst/>
                        </a:rPr>
                        <a:t>（間接供給）</a:t>
                      </a:r>
                      <a:endParaRPr lang="ja-JP" altLang="en-US" sz="1600" b="1" i="0" u="none" strike="noStrike" dirty="0">
                        <a:solidFill>
                          <a:srgbClr val="303030"/>
                        </a:solidFill>
                        <a:effectLst/>
                        <a:latin typeface="メイリオ" panose="020B0604030504040204" pitchFamily="50" charset="-128"/>
                        <a:ea typeface="メイリオ" panose="020B0604030504040204" pitchFamily="50" charset="-128"/>
                      </a:endParaRPr>
                    </a:p>
                  </a:txBody>
                  <a:tcPr marL="9525" marR="9525" marT="9525" marB="0" anchor="ctr"/>
                </a:tc>
                <a:extLst>
                  <a:ext uri="{0D108BD9-81ED-4DB2-BD59-A6C34878D82A}">
                    <a16:rowId xmlns:a16="http://schemas.microsoft.com/office/drawing/2014/main" val="3365791895"/>
                  </a:ext>
                </a:extLst>
              </a:tr>
              <a:tr h="363682">
                <a:tc>
                  <a:txBody>
                    <a:bodyPr/>
                    <a:lstStyle/>
                    <a:p>
                      <a:pPr algn="ctr" fontAlgn="ctr"/>
                      <a:r>
                        <a:rPr lang="ja-JP" altLang="en-US" sz="1600" u="none" strike="noStrike" dirty="0">
                          <a:effectLst/>
                        </a:rPr>
                        <a:t>発電所所有</a:t>
                      </a:r>
                      <a:endParaRPr lang="ja-JP" altLang="en-US" sz="1600" b="1" i="0" u="none" strike="noStrike" dirty="0">
                        <a:solidFill>
                          <a:srgbClr val="303030"/>
                        </a:solidFill>
                        <a:effectLst/>
                        <a:latin typeface="メイリオ" panose="020B0604030504040204" pitchFamily="50" charset="-128"/>
                        <a:ea typeface="メイリオ" panose="020B0604030504040204" pitchFamily="50" charset="-128"/>
                      </a:endParaRPr>
                    </a:p>
                  </a:txBody>
                  <a:tcPr marL="9525" marR="9525" marT="9525" marB="0" anchor="ctr"/>
                </a:tc>
                <a:tc>
                  <a:txBody>
                    <a:bodyPr/>
                    <a:lstStyle/>
                    <a:p>
                      <a:pPr algn="ctr" fontAlgn="ctr"/>
                      <a:r>
                        <a:rPr lang="ja-JP" altLang="en-US" sz="1600" u="none" strike="noStrike" dirty="0">
                          <a:effectLst/>
                        </a:rPr>
                        <a:t>自社・グループ企業</a:t>
                      </a:r>
                      <a:endParaRPr lang="ja-JP" altLang="en-US" sz="1600" b="0" i="0" u="none" strike="noStrike" dirty="0">
                        <a:solidFill>
                          <a:srgbClr val="303030"/>
                        </a:solidFill>
                        <a:effectLst/>
                        <a:latin typeface="メイリオ" panose="020B0604030504040204" pitchFamily="50" charset="-128"/>
                        <a:ea typeface="メイリオ" panose="020B0604030504040204" pitchFamily="50" charset="-128"/>
                      </a:endParaRPr>
                    </a:p>
                  </a:txBody>
                  <a:tcPr marL="9525" marR="9525" marT="9525" marB="0" anchor="ctr"/>
                </a:tc>
                <a:tc>
                  <a:txBody>
                    <a:bodyPr/>
                    <a:lstStyle/>
                    <a:p>
                      <a:pPr algn="ctr" fontAlgn="ctr"/>
                      <a:r>
                        <a:rPr lang="ja-JP" altLang="en-US" sz="1600" u="none" strike="noStrike">
                          <a:effectLst/>
                        </a:rPr>
                        <a:t>第三者</a:t>
                      </a:r>
                      <a:endParaRPr lang="ja-JP" altLang="en-US" sz="1600" b="0" i="0" u="none" strike="noStrike">
                        <a:solidFill>
                          <a:srgbClr val="303030"/>
                        </a:solidFill>
                        <a:effectLst/>
                        <a:latin typeface="メイリオ" panose="020B0604030504040204" pitchFamily="50" charset="-128"/>
                        <a:ea typeface="メイリオ" panose="020B0604030504040204" pitchFamily="50" charset="-128"/>
                      </a:endParaRPr>
                    </a:p>
                  </a:txBody>
                  <a:tcPr marL="9525" marR="9525" marT="9525" marB="0" anchor="ctr"/>
                </a:tc>
                <a:tc>
                  <a:txBody>
                    <a:bodyPr/>
                    <a:lstStyle/>
                    <a:p>
                      <a:pPr algn="ctr" fontAlgn="ctr"/>
                      <a:r>
                        <a:rPr lang="ja-JP" altLang="en-US" sz="1600" u="none" strike="noStrike" dirty="0">
                          <a:effectLst/>
                        </a:rPr>
                        <a:t>第三者</a:t>
                      </a:r>
                      <a:endParaRPr lang="ja-JP" altLang="en-US" sz="1600" b="0" i="0" u="none" strike="noStrike" dirty="0">
                        <a:solidFill>
                          <a:srgbClr val="303030"/>
                        </a:solidFill>
                        <a:effectLst/>
                        <a:latin typeface="メイリオ" panose="020B0604030504040204" pitchFamily="50" charset="-128"/>
                        <a:ea typeface="メイリオ" panose="020B0604030504040204" pitchFamily="50" charset="-128"/>
                      </a:endParaRPr>
                    </a:p>
                  </a:txBody>
                  <a:tcPr marL="9525" marR="9525" marT="9525" marB="0" anchor="ctr"/>
                </a:tc>
                <a:extLst>
                  <a:ext uri="{0D108BD9-81ED-4DB2-BD59-A6C34878D82A}">
                    <a16:rowId xmlns:a16="http://schemas.microsoft.com/office/drawing/2014/main" val="2020572019"/>
                  </a:ext>
                </a:extLst>
              </a:tr>
              <a:tr h="363682">
                <a:tc>
                  <a:txBody>
                    <a:bodyPr/>
                    <a:lstStyle/>
                    <a:p>
                      <a:pPr algn="ctr" fontAlgn="ctr"/>
                      <a:r>
                        <a:rPr lang="ja-JP" altLang="en-US" sz="1600" u="none" strike="noStrike">
                          <a:effectLst/>
                        </a:rPr>
                        <a:t>託送料金</a:t>
                      </a:r>
                      <a:endParaRPr lang="ja-JP" altLang="en-US" sz="1600" b="1" i="0" u="none" strike="noStrike">
                        <a:solidFill>
                          <a:srgbClr val="303030"/>
                        </a:solidFill>
                        <a:effectLst/>
                        <a:latin typeface="メイリオ" panose="020B0604030504040204" pitchFamily="50" charset="-128"/>
                        <a:ea typeface="メイリオ" panose="020B0604030504040204" pitchFamily="50" charset="-128"/>
                      </a:endParaRPr>
                    </a:p>
                  </a:txBody>
                  <a:tcPr marL="9525" marR="9525" marT="9525" marB="0" anchor="ctr"/>
                </a:tc>
                <a:tc>
                  <a:txBody>
                    <a:bodyPr/>
                    <a:lstStyle/>
                    <a:p>
                      <a:pPr algn="ctr" fontAlgn="ctr"/>
                      <a:r>
                        <a:rPr lang="ja-JP" altLang="en-US" sz="1600" u="none" strike="noStrike">
                          <a:effectLst/>
                        </a:rPr>
                        <a:t>要</a:t>
                      </a:r>
                      <a:endParaRPr lang="ja-JP" altLang="en-US" sz="1600" b="0" i="0" u="none" strike="noStrike">
                        <a:solidFill>
                          <a:srgbClr val="000C15"/>
                        </a:solidFill>
                        <a:effectLst/>
                        <a:latin typeface="メイリオ" panose="020B0604030504040204" pitchFamily="50" charset="-128"/>
                        <a:ea typeface="メイリオ" panose="020B0604030504040204" pitchFamily="50" charset="-128"/>
                      </a:endParaRPr>
                    </a:p>
                  </a:txBody>
                  <a:tcPr marL="9525" marR="9525" marT="9525" marB="0" anchor="ctr"/>
                </a:tc>
                <a:tc>
                  <a:txBody>
                    <a:bodyPr/>
                    <a:lstStyle/>
                    <a:p>
                      <a:pPr algn="ctr" fontAlgn="ctr"/>
                      <a:r>
                        <a:rPr lang="ja-JP" altLang="en-US" sz="1600" u="none" strike="noStrike">
                          <a:effectLst/>
                        </a:rPr>
                        <a:t>要</a:t>
                      </a:r>
                      <a:endParaRPr lang="ja-JP" altLang="en-US" sz="1600" b="0" i="0" u="none" strike="noStrike">
                        <a:solidFill>
                          <a:srgbClr val="000C15"/>
                        </a:solidFill>
                        <a:effectLst/>
                        <a:latin typeface="メイリオ" panose="020B0604030504040204" pitchFamily="50" charset="-128"/>
                        <a:ea typeface="メイリオ" panose="020B0604030504040204" pitchFamily="50" charset="-128"/>
                      </a:endParaRPr>
                    </a:p>
                  </a:txBody>
                  <a:tcPr marL="9525" marR="9525" marT="9525" marB="0" anchor="ctr"/>
                </a:tc>
                <a:tc>
                  <a:txBody>
                    <a:bodyPr/>
                    <a:lstStyle/>
                    <a:p>
                      <a:pPr algn="ctr" fontAlgn="ctr"/>
                      <a:r>
                        <a:rPr lang="ja-JP" altLang="en-US" sz="1600" u="none" strike="noStrike" dirty="0">
                          <a:effectLst/>
                        </a:rPr>
                        <a:t>要</a:t>
                      </a:r>
                      <a:endParaRPr lang="ja-JP" altLang="en-US" sz="1600" b="0" i="0" u="none" strike="noStrike" dirty="0">
                        <a:solidFill>
                          <a:srgbClr val="000C15"/>
                        </a:solidFill>
                        <a:effectLst/>
                        <a:latin typeface="メイリオ" panose="020B0604030504040204" pitchFamily="50" charset="-128"/>
                        <a:ea typeface="メイリオ" panose="020B0604030504040204" pitchFamily="50" charset="-128"/>
                      </a:endParaRPr>
                    </a:p>
                  </a:txBody>
                  <a:tcPr marL="9525" marR="9525" marT="9525" marB="0" anchor="ctr"/>
                </a:tc>
                <a:extLst>
                  <a:ext uri="{0D108BD9-81ED-4DB2-BD59-A6C34878D82A}">
                    <a16:rowId xmlns:a16="http://schemas.microsoft.com/office/drawing/2014/main" val="3044781457"/>
                  </a:ext>
                </a:extLst>
              </a:tr>
              <a:tr h="363682">
                <a:tc>
                  <a:txBody>
                    <a:bodyPr/>
                    <a:lstStyle/>
                    <a:p>
                      <a:pPr algn="ctr" fontAlgn="ctr"/>
                      <a:r>
                        <a:rPr lang="ja-JP" altLang="en-US" sz="1600" u="none" strike="noStrike" dirty="0">
                          <a:effectLst/>
                        </a:rPr>
                        <a:t>インバランスリスク</a:t>
                      </a:r>
                      <a:endParaRPr lang="ja-JP" altLang="en-US" sz="1600" b="1" i="0" u="none" strike="noStrike" dirty="0">
                        <a:solidFill>
                          <a:srgbClr val="303030"/>
                        </a:solidFill>
                        <a:effectLst/>
                        <a:latin typeface="メイリオ" panose="020B0604030504040204" pitchFamily="50" charset="-128"/>
                        <a:ea typeface="メイリオ" panose="020B0604030504040204" pitchFamily="50" charset="-128"/>
                      </a:endParaRPr>
                    </a:p>
                  </a:txBody>
                  <a:tcPr marL="9525" marR="9525" marT="9525" marB="0" anchor="ctr"/>
                </a:tc>
                <a:tc>
                  <a:txBody>
                    <a:bodyPr/>
                    <a:lstStyle/>
                    <a:p>
                      <a:pPr algn="ctr" fontAlgn="ctr"/>
                      <a:r>
                        <a:rPr lang="ja-JP" altLang="en-US" sz="1600" u="none" strike="noStrike">
                          <a:effectLst/>
                        </a:rPr>
                        <a:t>あり</a:t>
                      </a:r>
                      <a:endParaRPr lang="ja-JP" altLang="en-US" sz="1600" b="0" i="0" u="none" strike="noStrike">
                        <a:solidFill>
                          <a:srgbClr val="000C15"/>
                        </a:solidFill>
                        <a:effectLst/>
                        <a:latin typeface="メイリオ" panose="020B0604030504040204" pitchFamily="50" charset="-128"/>
                        <a:ea typeface="メイリオ" panose="020B0604030504040204" pitchFamily="50" charset="-128"/>
                      </a:endParaRPr>
                    </a:p>
                  </a:txBody>
                  <a:tcPr marL="9525" marR="9525" marT="9525" marB="0" anchor="ctr"/>
                </a:tc>
                <a:tc>
                  <a:txBody>
                    <a:bodyPr/>
                    <a:lstStyle/>
                    <a:p>
                      <a:pPr algn="ctr" fontAlgn="ctr"/>
                      <a:r>
                        <a:rPr lang="ja-JP" altLang="en-US" sz="1600" u="none" strike="noStrike">
                          <a:effectLst/>
                        </a:rPr>
                        <a:t>あり</a:t>
                      </a:r>
                      <a:endParaRPr lang="ja-JP" altLang="en-US" sz="1600" b="0" i="0" u="none" strike="noStrike">
                        <a:solidFill>
                          <a:srgbClr val="000C15"/>
                        </a:solidFill>
                        <a:effectLst/>
                        <a:latin typeface="メイリオ" panose="020B0604030504040204" pitchFamily="50" charset="-128"/>
                        <a:ea typeface="メイリオ" panose="020B0604030504040204" pitchFamily="50" charset="-128"/>
                      </a:endParaRPr>
                    </a:p>
                  </a:txBody>
                  <a:tcPr marL="9525" marR="9525" marT="9525" marB="0" anchor="ctr"/>
                </a:tc>
                <a:tc>
                  <a:txBody>
                    <a:bodyPr/>
                    <a:lstStyle/>
                    <a:p>
                      <a:pPr algn="ctr" fontAlgn="ctr"/>
                      <a:r>
                        <a:rPr lang="ja-JP" altLang="en-US" sz="1600" u="none" strike="noStrike" dirty="0">
                          <a:effectLst/>
                        </a:rPr>
                        <a:t>あり</a:t>
                      </a:r>
                      <a:endParaRPr lang="ja-JP" altLang="en-US" sz="1600" b="0" i="0" u="none" strike="noStrike" dirty="0">
                        <a:solidFill>
                          <a:srgbClr val="000C15"/>
                        </a:solidFill>
                        <a:effectLst/>
                        <a:latin typeface="メイリオ" panose="020B0604030504040204" pitchFamily="50" charset="-128"/>
                        <a:ea typeface="メイリオ" panose="020B0604030504040204" pitchFamily="50" charset="-128"/>
                      </a:endParaRPr>
                    </a:p>
                  </a:txBody>
                  <a:tcPr marL="9525" marR="9525" marT="9525" marB="0" anchor="ctr"/>
                </a:tc>
                <a:extLst>
                  <a:ext uri="{0D108BD9-81ED-4DB2-BD59-A6C34878D82A}">
                    <a16:rowId xmlns:a16="http://schemas.microsoft.com/office/drawing/2014/main" val="3229818397"/>
                  </a:ext>
                </a:extLst>
              </a:tr>
              <a:tr h="363682">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600" b="1" i="0" kern="1200" dirty="0">
                          <a:solidFill>
                            <a:schemeClr val="lt1"/>
                          </a:solidFill>
                          <a:effectLst/>
                          <a:latin typeface="+mn-lt"/>
                          <a:ea typeface="+mn-ea"/>
                          <a:cs typeface="+mn-cs"/>
                        </a:rPr>
                        <a:t>再エネ賦課金</a:t>
                      </a:r>
                      <a:endParaRPr lang="ja-JP" altLang="en-US" sz="1600" b="1" i="0" u="none" strike="noStrike" dirty="0">
                        <a:solidFill>
                          <a:srgbClr val="303030"/>
                        </a:solidFill>
                        <a:effectLst/>
                        <a:latin typeface="メイリオ" panose="020B0604030504040204" pitchFamily="50" charset="-128"/>
                        <a:ea typeface="メイリオ" panose="020B0604030504040204" pitchFamily="50" charset="-128"/>
                      </a:endParaRPr>
                    </a:p>
                  </a:txBody>
                  <a:tcPr marL="9525" marR="9525" marT="9525" marB="0" anchor="ctr"/>
                </a:tc>
                <a:tc>
                  <a:txBody>
                    <a:bodyPr/>
                    <a:lstStyle/>
                    <a:p>
                      <a:pPr algn="ctr" fontAlgn="ctr"/>
                      <a:r>
                        <a:rPr kumimoji="1" lang="ja-JP" altLang="en-US" sz="1600" b="0" i="0" kern="1200" dirty="0">
                          <a:solidFill>
                            <a:schemeClr val="dk1"/>
                          </a:solidFill>
                          <a:effectLst/>
                          <a:latin typeface="+mn-lt"/>
                          <a:ea typeface="+mn-ea"/>
                          <a:cs typeface="+mn-cs"/>
                        </a:rPr>
                        <a:t>不要</a:t>
                      </a:r>
                      <a:endParaRPr lang="ja-JP" altLang="en-US" sz="1600" b="0" i="0" u="none" strike="noStrike" dirty="0">
                        <a:solidFill>
                          <a:srgbClr val="000C15"/>
                        </a:solidFill>
                        <a:effectLst/>
                        <a:latin typeface="メイリオ" panose="020B0604030504040204" pitchFamily="50" charset="-128"/>
                        <a:ea typeface="メイリオ" panose="020B0604030504040204" pitchFamily="50" charset="-128"/>
                      </a:endParaRPr>
                    </a:p>
                  </a:txBody>
                  <a:tcPr marL="9525" marR="9525" marT="9525" marB="0" anchor="ctr"/>
                </a:tc>
                <a:tc>
                  <a:txBody>
                    <a:bodyPr/>
                    <a:lstStyle/>
                    <a:p>
                      <a:pPr algn="ctr" fontAlgn="ctr"/>
                      <a:r>
                        <a:rPr kumimoji="1" lang="ja-JP" altLang="en-US" sz="1600" b="0" i="0" kern="1200" dirty="0">
                          <a:solidFill>
                            <a:schemeClr val="dk1"/>
                          </a:solidFill>
                          <a:effectLst/>
                          <a:latin typeface="+mn-lt"/>
                          <a:ea typeface="+mn-ea"/>
                          <a:cs typeface="+mn-cs"/>
                        </a:rPr>
                        <a:t>不要</a:t>
                      </a:r>
                      <a:endParaRPr lang="ja-JP" altLang="en-US" sz="1600" b="0" i="0" u="none" strike="noStrike" dirty="0">
                        <a:solidFill>
                          <a:srgbClr val="000C15"/>
                        </a:solidFill>
                        <a:effectLst/>
                        <a:latin typeface="メイリオ" panose="020B0604030504040204" pitchFamily="50" charset="-128"/>
                        <a:ea typeface="メイリオ" panose="020B0604030504040204" pitchFamily="50" charset="-128"/>
                      </a:endParaRPr>
                    </a:p>
                  </a:txBody>
                  <a:tcPr marL="9525" marR="9525" marT="9525" marB="0" anchor="ctr"/>
                </a:tc>
                <a:tc>
                  <a:txBody>
                    <a:bodyPr/>
                    <a:lstStyle/>
                    <a:p>
                      <a:pPr algn="ctr" fontAlgn="ctr"/>
                      <a:r>
                        <a:rPr kumimoji="1" lang="ja-JP" altLang="en-US" sz="1600" b="0" i="0" kern="1200" dirty="0">
                          <a:solidFill>
                            <a:schemeClr val="dk1"/>
                          </a:solidFill>
                          <a:effectLst/>
                          <a:latin typeface="+mn-lt"/>
                          <a:ea typeface="+mn-ea"/>
                          <a:cs typeface="+mn-cs"/>
                        </a:rPr>
                        <a:t>要</a:t>
                      </a:r>
                      <a:endParaRPr lang="ja-JP" altLang="en-US" sz="1600" b="0" i="0" u="none" strike="noStrike" dirty="0">
                        <a:solidFill>
                          <a:srgbClr val="000C15"/>
                        </a:solidFill>
                        <a:effectLst/>
                        <a:latin typeface="メイリオ" panose="020B0604030504040204" pitchFamily="50" charset="-128"/>
                        <a:ea typeface="メイリオ" panose="020B0604030504040204" pitchFamily="50" charset="-128"/>
                      </a:endParaRPr>
                    </a:p>
                  </a:txBody>
                  <a:tcPr marL="9525" marR="9525" marT="9525" marB="0" anchor="ctr"/>
                </a:tc>
                <a:extLst>
                  <a:ext uri="{0D108BD9-81ED-4DB2-BD59-A6C34878D82A}">
                    <a16:rowId xmlns:a16="http://schemas.microsoft.com/office/drawing/2014/main" val="26280159"/>
                  </a:ext>
                </a:extLst>
              </a:tr>
            </a:tbl>
          </a:graphicData>
        </a:graphic>
      </p:graphicFrame>
      <p:sp>
        <p:nvSpPr>
          <p:cNvPr id="7" name="テキスト ボックス 6">
            <a:extLst>
              <a:ext uri="{FF2B5EF4-FFF2-40B4-BE49-F238E27FC236}">
                <a16:creationId xmlns:a16="http://schemas.microsoft.com/office/drawing/2014/main" id="{B801C20D-B724-31C3-2581-79B8CF7ACB5A}"/>
              </a:ext>
            </a:extLst>
          </p:cNvPr>
          <p:cNvSpPr txBox="1"/>
          <p:nvPr/>
        </p:nvSpPr>
        <p:spPr>
          <a:xfrm>
            <a:off x="275408" y="3789040"/>
            <a:ext cx="8593181" cy="2800767"/>
          </a:xfrm>
          <a:prstGeom prst="rect">
            <a:avLst/>
          </a:prstGeom>
          <a:solidFill>
            <a:schemeClr val="bg1"/>
          </a:solidFill>
        </p:spPr>
        <p:txBody>
          <a:bodyPr wrap="square">
            <a:spAutoFit/>
          </a:bodyPr>
          <a:lstStyle/>
          <a:p>
            <a:pPr algn="just"/>
            <a:r>
              <a:rPr lang="ja-JP" altLang="en-US" sz="1600" dirty="0">
                <a:latin typeface="HG丸ｺﾞｼｯｸM-PRO" panose="020F0600000000000000" pitchFamily="50" charset="-128"/>
                <a:ea typeface="HG丸ｺﾞｼｯｸM-PRO" panose="020F0600000000000000" pitchFamily="50" charset="-128"/>
              </a:rPr>
              <a:t>いずれもオフサイト（需要地外）の発電所から需要家へ、電力系統を使って供給するため、託送料金（送配電網の利用料金）を一般送配電事業者へ支払うことが必要です。</a:t>
            </a:r>
            <a:br>
              <a:rPr lang="en-US" altLang="ja-JP" sz="1600" dirty="0">
                <a:latin typeface="HG丸ｺﾞｼｯｸM-PRO" panose="020F0600000000000000" pitchFamily="50" charset="-128"/>
                <a:ea typeface="HG丸ｺﾞｼｯｸM-PRO" panose="020F0600000000000000" pitchFamily="50" charset="-128"/>
              </a:rPr>
            </a:br>
            <a:r>
              <a:rPr lang="ja-JP" altLang="en-US" sz="1600" dirty="0">
                <a:latin typeface="HG丸ｺﾞｼｯｸM-PRO" panose="020F0600000000000000" pitchFamily="50" charset="-128"/>
                <a:ea typeface="HG丸ｺﾞｼｯｸM-PRO" panose="020F0600000000000000" pitchFamily="50" charset="-128"/>
              </a:rPr>
              <a:t>また電力系統を使うため、</a:t>
            </a:r>
            <a:r>
              <a:rPr lang="en-US" altLang="ja-JP" sz="1600" dirty="0">
                <a:latin typeface="HG丸ｺﾞｼｯｸM-PRO" panose="020F0600000000000000" pitchFamily="50" charset="-128"/>
                <a:ea typeface="HG丸ｺﾞｼｯｸM-PRO" panose="020F0600000000000000" pitchFamily="50" charset="-128"/>
              </a:rPr>
              <a:t>30</a:t>
            </a:r>
            <a:r>
              <a:rPr lang="ja-JP" altLang="en-US" sz="1600" dirty="0">
                <a:latin typeface="HG丸ｺﾞｼｯｸM-PRO" panose="020F0600000000000000" pitchFamily="50" charset="-128"/>
                <a:ea typeface="HG丸ｺﾞｼｯｸM-PRO" panose="020F0600000000000000" pitchFamily="50" charset="-128"/>
              </a:rPr>
              <a:t>分単位の「送電量計画」を立てる必要があります。</a:t>
            </a:r>
            <a:br>
              <a:rPr lang="en-US" altLang="ja-JP" sz="1600" dirty="0">
                <a:latin typeface="HG丸ｺﾞｼｯｸM-PRO" panose="020F0600000000000000" pitchFamily="50" charset="-128"/>
                <a:ea typeface="HG丸ｺﾞｼｯｸM-PRO" panose="020F0600000000000000" pitchFamily="50" charset="-128"/>
              </a:rPr>
            </a:br>
            <a:r>
              <a:rPr lang="ja-JP" altLang="en-US" sz="1600" dirty="0">
                <a:latin typeface="HG丸ｺﾞｼｯｸM-PRO" panose="020F0600000000000000" pitchFamily="50" charset="-128"/>
                <a:ea typeface="HG丸ｺﾞｼｯｸM-PRO" panose="020F0600000000000000" pitchFamily="50" charset="-128"/>
              </a:rPr>
              <a:t>再エネ発電量は天候に左右されるため正確な予測が難しいですが、計画と実績にズレが生じた場合にはインバランス料金というペナルティが課せられます。</a:t>
            </a:r>
            <a:endParaRPr lang="en-US" altLang="ja-JP" sz="1600" dirty="0">
              <a:latin typeface="HG丸ｺﾞｼｯｸM-PRO" panose="020F0600000000000000" pitchFamily="50" charset="-128"/>
              <a:ea typeface="HG丸ｺﾞｼｯｸM-PRO" panose="020F0600000000000000" pitchFamily="50" charset="-128"/>
            </a:endParaRPr>
          </a:p>
          <a:p>
            <a:pPr algn="just"/>
            <a:r>
              <a:rPr lang="ja-JP" altLang="en-US" sz="1600" b="0" i="0" dirty="0">
                <a:solidFill>
                  <a:srgbClr val="303030"/>
                </a:solidFill>
                <a:effectLst/>
                <a:latin typeface="HG丸ｺﾞｼｯｸM-PRO" panose="020F0600000000000000" pitchFamily="50" charset="-128"/>
                <a:ea typeface="HG丸ｺﾞｼｯｸM-PRO" panose="020F0600000000000000" pitchFamily="50" charset="-128"/>
              </a:rPr>
              <a:t>自己託送のしくみを活用する「オフサイト</a:t>
            </a:r>
            <a:r>
              <a:rPr lang="en-US" altLang="ja-JP" sz="1600" b="0" i="0" dirty="0">
                <a:solidFill>
                  <a:srgbClr val="303030"/>
                </a:solidFill>
                <a:effectLst/>
                <a:latin typeface="HG丸ｺﾞｼｯｸM-PRO" panose="020F0600000000000000" pitchFamily="50" charset="-128"/>
                <a:ea typeface="HG丸ｺﾞｼｯｸM-PRO" panose="020F0600000000000000" pitchFamily="50" charset="-128"/>
              </a:rPr>
              <a:t>PPA</a:t>
            </a:r>
            <a:r>
              <a:rPr lang="ja-JP" altLang="en-US" sz="1600" b="0" i="0" dirty="0">
                <a:solidFill>
                  <a:srgbClr val="303030"/>
                </a:solidFill>
                <a:effectLst/>
                <a:latin typeface="HG丸ｺﾞｼｯｸM-PRO" panose="020F0600000000000000" pitchFamily="50" charset="-128"/>
                <a:ea typeface="HG丸ｺﾞｼｯｸM-PRO" panose="020F0600000000000000" pitchFamily="50" charset="-128"/>
              </a:rPr>
              <a:t>（直接供給）」は、オフサイトの発電設備からの電力を自家消費するとみなされ、再エネ賦課金の支払い対象外となります。</a:t>
            </a:r>
            <a:br>
              <a:rPr lang="ja-JP" altLang="en-US" sz="1600" dirty="0">
                <a:latin typeface="HG丸ｺﾞｼｯｸM-PRO" panose="020F0600000000000000" pitchFamily="50" charset="-128"/>
                <a:ea typeface="HG丸ｺﾞｼｯｸM-PRO" panose="020F0600000000000000" pitchFamily="50" charset="-128"/>
              </a:rPr>
            </a:br>
            <a:r>
              <a:rPr lang="ja-JP" altLang="en-US" sz="1600" b="0" i="0" dirty="0">
                <a:solidFill>
                  <a:srgbClr val="303030"/>
                </a:solidFill>
                <a:effectLst/>
                <a:latin typeface="HG丸ｺﾞｼｯｸM-PRO" panose="020F0600000000000000" pitchFamily="50" charset="-128"/>
                <a:ea typeface="HG丸ｺﾞｼｯｸM-PRO" panose="020F0600000000000000" pitchFamily="50" charset="-128"/>
              </a:rPr>
              <a:t>一方「オフサイト</a:t>
            </a:r>
            <a:r>
              <a:rPr lang="en-US" altLang="ja-JP" sz="1600" b="0" i="0" dirty="0">
                <a:solidFill>
                  <a:srgbClr val="303030"/>
                </a:solidFill>
                <a:effectLst/>
                <a:latin typeface="HG丸ｺﾞｼｯｸM-PRO" panose="020F0600000000000000" pitchFamily="50" charset="-128"/>
                <a:ea typeface="HG丸ｺﾞｼｯｸM-PRO" panose="020F0600000000000000" pitchFamily="50" charset="-128"/>
              </a:rPr>
              <a:t>PPA</a:t>
            </a:r>
            <a:r>
              <a:rPr lang="ja-JP" altLang="en-US" sz="1600" b="0" i="0" dirty="0">
                <a:solidFill>
                  <a:srgbClr val="303030"/>
                </a:solidFill>
                <a:effectLst/>
                <a:latin typeface="HG丸ｺﾞｼｯｸM-PRO" panose="020F0600000000000000" pitchFamily="50" charset="-128"/>
                <a:ea typeface="HG丸ｺﾞｼｯｸM-PRO" panose="020F0600000000000000" pitchFamily="50" charset="-128"/>
              </a:rPr>
              <a:t>（間接供給）」は通常電力会社から電気を買うのと同様に再エネ賦課金の支払いが必要となり、需要家が支払う</a:t>
            </a:r>
            <a:r>
              <a:rPr lang="en-US" altLang="ja-JP" sz="1600" b="0" i="0" dirty="0">
                <a:solidFill>
                  <a:srgbClr val="303030"/>
                </a:solidFill>
                <a:effectLst/>
                <a:latin typeface="HG丸ｺﾞｼｯｸM-PRO" panose="020F0600000000000000" pitchFamily="50" charset="-128"/>
                <a:ea typeface="HG丸ｺﾞｼｯｸM-PRO" panose="020F0600000000000000" pitchFamily="50" charset="-128"/>
              </a:rPr>
              <a:t>1kWh</a:t>
            </a:r>
            <a:r>
              <a:rPr lang="ja-JP" altLang="en-US" sz="1600" b="0" i="0" dirty="0">
                <a:solidFill>
                  <a:srgbClr val="303030"/>
                </a:solidFill>
                <a:effectLst/>
                <a:latin typeface="HG丸ｺﾞｼｯｸM-PRO" panose="020F0600000000000000" pitchFamily="50" charset="-128"/>
                <a:ea typeface="HG丸ｺﾞｼｯｸM-PRO" panose="020F0600000000000000" pitchFamily="50" charset="-128"/>
              </a:rPr>
              <a:t>あたりの料金に上乗せされます。</a:t>
            </a:r>
            <a:br>
              <a:rPr lang="ja-JP" altLang="en-US" sz="1600" dirty="0">
                <a:latin typeface="HG丸ｺﾞｼｯｸM-PRO" panose="020F0600000000000000" pitchFamily="50" charset="-128"/>
                <a:ea typeface="HG丸ｺﾞｼｯｸM-PRO" panose="020F0600000000000000" pitchFamily="50" charset="-128"/>
              </a:rPr>
            </a:br>
            <a:r>
              <a:rPr lang="ja-JP" altLang="en-US" sz="1600" b="0" i="0" dirty="0">
                <a:solidFill>
                  <a:srgbClr val="303030"/>
                </a:solidFill>
                <a:effectLst/>
                <a:latin typeface="HG丸ｺﾞｼｯｸM-PRO" panose="020F0600000000000000" pitchFamily="50" charset="-128"/>
                <a:ea typeface="HG丸ｺﾞｼｯｸM-PRO" panose="020F0600000000000000" pitchFamily="50" charset="-128"/>
              </a:rPr>
              <a:t>オフサイト</a:t>
            </a:r>
            <a:r>
              <a:rPr lang="en-US" altLang="ja-JP" sz="1600" b="0" i="0" dirty="0">
                <a:solidFill>
                  <a:srgbClr val="303030"/>
                </a:solidFill>
                <a:effectLst/>
                <a:latin typeface="HG丸ｺﾞｼｯｸM-PRO" panose="020F0600000000000000" pitchFamily="50" charset="-128"/>
                <a:ea typeface="HG丸ｺﾞｼｯｸM-PRO" panose="020F0600000000000000" pitchFamily="50" charset="-128"/>
              </a:rPr>
              <a:t>PPA</a:t>
            </a:r>
            <a:r>
              <a:rPr lang="ja-JP" altLang="en-US" sz="1600" b="0" i="0" dirty="0">
                <a:solidFill>
                  <a:srgbClr val="303030"/>
                </a:solidFill>
                <a:effectLst/>
                <a:latin typeface="HG丸ｺﾞｼｯｸM-PRO" panose="020F0600000000000000" pitchFamily="50" charset="-128"/>
                <a:ea typeface="HG丸ｺﾞｼｯｸM-PRO" panose="020F0600000000000000" pitchFamily="50" charset="-128"/>
              </a:rPr>
              <a:t>（直接供給）は小売電気事業者介在も不要で、この条件</a:t>
            </a:r>
            <a:r>
              <a:rPr lang="ja-JP" altLang="en-US" sz="1600" dirty="0">
                <a:solidFill>
                  <a:srgbClr val="303030"/>
                </a:solidFill>
                <a:latin typeface="HG丸ｺﾞｼｯｸM-PRO" panose="020F0600000000000000" pitchFamily="50" charset="-128"/>
                <a:ea typeface="HG丸ｺﾞｼｯｸM-PRO" panose="020F0600000000000000" pitchFamily="50" charset="-128"/>
              </a:rPr>
              <a:t>について言えば</a:t>
            </a:r>
            <a:r>
              <a:rPr lang="ja-JP" altLang="en-US" sz="1600" b="0" i="0" dirty="0">
                <a:solidFill>
                  <a:srgbClr val="303030"/>
                </a:solidFill>
                <a:effectLst/>
                <a:latin typeface="HG丸ｺﾞｼｯｸM-PRO" panose="020F0600000000000000" pitchFamily="50" charset="-128"/>
                <a:ea typeface="HG丸ｺﾞｼｯｸM-PRO" panose="020F0600000000000000" pitchFamily="50" charset="-128"/>
              </a:rPr>
              <a:t>、オフサイト</a:t>
            </a:r>
            <a:r>
              <a:rPr lang="en-US" altLang="ja-JP" sz="1600" b="0" i="0" dirty="0">
                <a:solidFill>
                  <a:srgbClr val="303030"/>
                </a:solidFill>
                <a:effectLst/>
                <a:latin typeface="HG丸ｺﾞｼｯｸM-PRO" panose="020F0600000000000000" pitchFamily="50" charset="-128"/>
                <a:ea typeface="HG丸ｺﾞｼｯｸM-PRO" panose="020F0600000000000000" pitchFamily="50" charset="-128"/>
              </a:rPr>
              <a:t>PPA</a:t>
            </a:r>
            <a:r>
              <a:rPr lang="ja-JP" altLang="en-US" sz="1600" b="0" i="0" dirty="0">
                <a:solidFill>
                  <a:srgbClr val="303030"/>
                </a:solidFill>
                <a:effectLst/>
                <a:latin typeface="HG丸ｺﾞｼｯｸM-PRO" panose="020F0600000000000000" pitchFamily="50" charset="-128"/>
                <a:ea typeface="HG丸ｺﾞｼｯｸM-PRO" panose="020F0600000000000000" pitchFamily="50" charset="-128"/>
              </a:rPr>
              <a:t>（直接供給）の方が有利と考えられます。</a:t>
            </a:r>
            <a:endParaRPr lang="en-US" altLang="ja-JP" sz="1600" dirty="0">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59218667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7">
                                            <p:txEl>
                                              <p:pRg st="0" end="0"/>
                                            </p:txEl>
                                          </p:spTgt>
                                        </p:tgtEl>
                                        <p:attrNameLst>
                                          <p:attrName>style.visibility</p:attrName>
                                        </p:attrNameLst>
                                      </p:cBhvr>
                                      <p:to>
                                        <p:strVal val="visible"/>
                                      </p:to>
                                    </p:set>
                                    <p:animEffect transition="in" filter="wipe(up)">
                                      <p:cBhvr>
                                        <p:cTn id="24" dur="500"/>
                                        <p:tgtEl>
                                          <p:spTgt spid="7">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7">
                                            <p:txEl>
                                              <p:pRg st="1" end="1"/>
                                            </p:txEl>
                                          </p:spTgt>
                                        </p:tgtEl>
                                        <p:attrNameLst>
                                          <p:attrName>style.visibility</p:attrName>
                                        </p:attrNameLst>
                                      </p:cBhvr>
                                      <p:to>
                                        <p:strVal val="visible"/>
                                      </p:to>
                                    </p:set>
                                    <p:animEffect transition="in" filter="wipe(up)">
                                      <p:cBhvr>
                                        <p:cTn id="29"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7" grpId="0" uiExpand="1" build="p"/>
    </p:bldLst>
  </p:timing>
</p:sld>
</file>

<file path=ppt/slides/slide4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タイトル 2"/>
          <p:cNvSpPr>
            <a:spLocks noGrp="1"/>
          </p:cNvSpPr>
          <p:nvPr>
            <p:ph type="title"/>
          </p:nvPr>
        </p:nvSpPr>
        <p:spPr>
          <a:xfrm>
            <a:off x="457200" y="152400"/>
            <a:ext cx="8229600" cy="990600"/>
          </a:xfrm>
        </p:spPr>
        <p:txBody>
          <a:bodyPr anchor="ctr"/>
          <a:lstStyle/>
          <a:p>
            <a:r>
              <a:rPr lang="en-US" altLang="ja-JP" dirty="0"/>
              <a:t>4.</a:t>
            </a:r>
            <a:r>
              <a:rPr lang="ja-JP" altLang="en-US" dirty="0"/>
              <a:t> </a:t>
            </a:r>
            <a:r>
              <a:rPr lang="en-US" altLang="ja-JP" dirty="0"/>
              <a:t>PPA</a:t>
            </a:r>
            <a:r>
              <a:rPr lang="ja-JP" altLang="en-US" dirty="0"/>
              <a:t>モデル（電力販売契約）とは</a:t>
            </a:r>
          </a:p>
        </p:txBody>
      </p:sp>
      <p:sp>
        <p:nvSpPr>
          <p:cNvPr id="2" name="コンテンツ プレースホルダー 1"/>
          <p:cNvSpPr>
            <a:spLocks noGrp="1"/>
          </p:cNvSpPr>
          <p:nvPr>
            <p:ph sz="quarter" idx="1"/>
          </p:nvPr>
        </p:nvSpPr>
        <p:spPr>
          <a:xfrm>
            <a:off x="457200" y="1219200"/>
            <a:ext cx="8229600" cy="4937760"/>
          </a:xfrm>
        </p:spPr>
        <p:txBody>
          <a:bodyPr>
            <a:normAutofit/>
          </a:bodyPr>
          <a:lstStyle/>
          <a:p>
            <a:r>
              <a:rPr lang="ja-JP" altLang="en-US" dirty="0"/>
              <a:t>非</a:t>
            </a:r>
            <a:r>
              <a:rPr lang="en-US" altLang="ja-JP" dirty="0"/>
              <a:t>FIT</a:t>
            </a:r>
            <a:r>
              <a:rPr lang="ja-JP" altLang="en-US" dirty="0"/>
              <a:t>・オフサイト太陽光発電　供給方法を比較しましょう</a:t>
            </a:r>
          </a:p>
        </p:txBody>
      </p:sp>
      <p:graphicFrame>
        <p:nvGraphicFramePr>
          <p:cNvPr id="4" name="表 3">
            <a:extLst>
              <a:ext uri="{FF2B5EF4-FFF2-40B4-BE49-F238E27FC236}">
                <a16:creationId xmlns:a16="http://schemas.microsoft.com/office/drawing/2014/main" id="{0034C0CD-692E-38BB-CFEE-A1016CC6CC1D}"/>
              </a:ext>
            </a:extLst>
          </p:cNvPr>
          <p:cNvGraphicFramePr>
            <a:graphicFrameLocks noGrp="1"/>
          </p:cNvGraphicFramePr>
          <p:nvPr>
            <p:extLst>
              <p:ext uri="{D42A27DB-BD31-4B8C-83A1-F6EECF244321}">
                <p14:modId xmlns:p14="http://schemas.microsoft.com/office/powerpoint/2010/main" val="723606508"/>
              </p:ext>
            </p:extLst>
          </p:nvPr>
        </p:nvGraphicFramePr>
        <p:xfrm>
          <a:off x="755575" y="1777390"/>
          <a:ext cx="7632847" cy="1529530"/>
        </p:xfrm>
        <a:graphic>
          <a:graphicData uri="http://schemas.openxmlformats.org/drawingml/2006/table">
            <a:tbl>
              <a:tblPr firstRow="1" firstCol="1" bandRow="1">
                <a:tableStyleId>{5C22544A-7EE6-4342-B048-85BDC9FD1C3A}</a:tableStyleId>
              </a:tblPr>
              <a:tblGrid>
                <a:gridCol w="2170123">
                  <a:extLst>
                    <a:ext uri="{9D8B030D-6E8A-4147-A177-3AD203B41FA5}">
                      <a16:colId xmlns:a16="http://schemas.microsoft.com/office/drawing/2014/main" val="1357323191"/>
                    </a:ext>
                  </a:extLst>
                </a:gridCol>
                <a:gridCol w="2768778">
                  <a:extLst>
                    <a:ext uri="{9D8B030D-6E8A-4147-A177-3AD203B41FA5}">
                      <a16:colId xmlns:a16="http://schemas.microsoft.com/office/drawing/2014/main" val="993288185"/>
                    </a:ext>
                  </a:extLst>
                </a:gridCol>
                <a:gridCol w="2693946">
                  <a:extLst>
                    <a:ext uri="{9D8B030D-6E8A-4147-A177-3AD203B41FA5}">
                      <a16:colId xmlns:a16="http://schemas.microsoft.com/office/drawing/2014/main" val="696830753"/>
                    </a:ext>
                  </a:extLst>
                </a:gridCol>
              </a:tblGrid>
              <a:tr h="305906">
                <a:tc>
                  <a:txBody>
                    <a:bodyPr/>
                    <a:lstStyle/>
                    <a:p>
                      <a:pPr algn="ctr" fontAlgn="ctr"/>
                      <a:r>
                        <a:rPr lang="ja-JP" altLang="en-US" sz="1600" u="none" strike="noStrike" dirty="0">
                          <a:effectLst/>
                        </a:rPr>
                        <a:t>　</a:t>
                      </a:r>
                      <a:endParaRPr lang="ja-JP" altLang="en-US" sz="1600" b="1" i="0" u="none" strike="noStrike" dirty="0">
                        <a:solidFill>
                          <a:srgbClr val="303030"/>
                        </a:solidFill>
                        <a:effectLst/>
                        <a:latin typeface="メイリオ" panose="020B0604030504040204" pitchFamily="50" charset="-128"/>
                        <a:ea typeface="メイリオ" panose="020B0604030504040204" pitchFamily="50" charset="-128"/>
                      </a:endParaRPr>
                    </a:p>
                  </a:txBody>
                  <a:tcPr marL="9525" marR="9525" marT="9525" marB="0" anchor="ctr"/>
                </a:tc>
                <a:tc>
                  <a:txBody>
                    <a:bodyPr/>
                    <a:lstStyle/>
                    <a:p>
                      <a:pPr algn="ctr" fontAlgn="ctr"/>
                      <a:r>
                        <a:rPr lang="ja-JP" altLang="en-US" sz="1600" u="none" strike="noStrike" dirty="0">
                          <a:effectLst/>
                        </a:rPr>
                        <a:t>オフサイト</a:t>
                      </a:r>
                      <a:r>
                        <a:rPr lang="en-US" altLang="ja-JP" sz="1600" u="none" strike="noStrike" dirty="0">
                          <a:effectLst/>
                        </a:rPr>
                        <a:t>PPA</a:t>
                      </a:r>
                      <a:r>
                        <a:rPr lang="ja-JP" altLang="en-US" sz="1600" u="none" strike="noStrike" dirty="0">
                          <a:effectLst/>
                        </a:rPr>
                        <a:t>（直接供給）</a:t>
                      </a:r>
                      <a:endParaRPr lang="ja-JP" altLang="en-US" sz="1600" b="1" i="0" u="none" strike="noStrike" dirty="0">
                        <a:solidFill>
                          <a:srgbClr val="303030"/>
                        </a:solidFill>
                        <a:effectLst/>
                        <a:latin typeface="メイリオ" panose="020B0604030504040204" pitchFamily="50" charset="-128"/>
                        <a:ea typeface="メイリオ" panose="020B0604030504040204" pitchFamily="50" charset="-128"/>
                      </a:endParaRPr>
                    </a:p>
                  </a:txBody>
                  <a:tcPr marL="9525" marR="9525" marT="9525" marB="0" anchor="ctr"/>
                </a:tc>
                <a:tc>
                  <a:txBody>
                    <a:bodyPr/>
                    <a:lstStyle/>
                    <a:p>
                      <a:pPr algn="ctr" fontAlgn="ctr"/>
                      <a:r>
                        <a:rPr lang="ja-JP" altLang="en-US" sz="1600" u="none" strike="noStrike" dirty="0">
                          <a:effectLst/>
                        </a:rPr>
                        <a:t>オフサイト</a:t>
                      </a:r>
                      <a:r>
                        <a:rPr lang="en-US" altLang="ja-JP" sz="1600" u="none" strike="noStrike" dirty="0">
                          <a:effectLst/>
                        </a:rPr>
                        <a:t>PPA</a:t>
                      </a:r>
                      <a:r>
                        <a:rPr lang="ja-JP" altLang="en-US" sz="1600" u="none" strike="noStrike" dirty="0">
                          <a:effectLst/>
                        </a:rPr>
                        <a:t>（間接供給）</a:t>
                      </a:r>
                      <a:endParaRPr lang="ja-JP" altLang="en-US" sz="1600" b="1" i="0" u="none" strike="noStrike" dirty="0">
                        <a:solidFill>
                          <a:srgbClr val="303030"/>
                        </a:solidFill>
                        <a:effectLst/>
                        <a:latin typeface="メイリオ" panose="020B0604030504040204" pitchFamily="50" charset="-128"/>
                        <a:ea typeface="メイリオ" panose="020B0604030504040204" pitchFamily="50" charset="-128"/>
                      </a:endParaRPr>
                    </a:p>
                  </a:txBody>
                  <a:tcPr marL="9525" marR="9525" marT="9525" marB="0" anchor="ctr"/>
                </a:tc>
                <a:extLst>
                  <a:ext uri="{0D108BD9-81ED-4DB2-BD59-A6C34878D82A}">
                    <a16:rowId xmlns:a16="http://schemas.microsoft.com/office/drawing/2014/main" val="3365791895"/>
                  </a:ext>
                </a:extLst>
              </a:tr>
              <a:tr h="305906">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600" b="1" i="0" kern="1200" dirty="0">
                          <a:solidFill>
                            <a:schemeClr val="lt1"/>
                          </a:solidFill>
                          <a:effectLst/>
                          <a:latin typeface="+mn-lt"/>
                          <a:ea typeface="+mn-ea"/>
                          <a:cs typeface="+mn-cs"/>
                        </a:rPr>
                        <a:t>FIP</a:t>
                      </a:r>
                      <a:r>
                        <a:rPr kumimoji="1" lang="ja-JP" altLang="en-US" sz="1600" b="1" i="0" kern="1200" dirty="0">
                          <a:solidFill>
                            <a:schemeClr val="lt1"/>
                          </a:solidFill>
                          <a:effectLst/>
                          <a:latin typeface="+mn-lt"/>
                          <a:ea typeface="+mn-ea"/>
                          <a:cs typeface="+mn-cs"/>
                        </a:rPr>
                        <a:t>制度活用</a:t>
                      </a:r>
                      <a:endParaRPr lang="ja-JP" altLang="en-US" sz="1600" b="0" i="0" u="none" strike="noStrike" dirty="0">
                        <a:solidFill>
                          <a:srgbClr val="303030"/>
                        </a:solidFill>
                        <a:effectLst/>
                        <a:latin typeface="メイリオ" panose="020B0604030504040204" pitchFamily="50" charset="-128"/>
                        <a:ea typeface="メイリオ" panose="020B0604030504040204" pitchFamily="50" charset="-128"/>
                      </a:endParaRPr>
                    </a:p>
                  </a:txBody>
                  <a:tcPr marL="9525" marR="9525" marT="9525" marB="0" anchor="ctr"/>
                </a:tc>
                <a:tc>
                  <a:txBody>
                    <a:bodyPr/>
                    <a:lstStyle/>
                    <a:p>
                      <a:pPr algn="ctr" fontAlgn="ctr"/>
                      <a:r>
                        <a:rPr kumimoji="1" lang="ja-JP" altLang="en-US" sz="1600" b="0" i="0" kern="1200" dirty="0">
                          <a:solidFill>
                            <a:schemeClr val="dk1"/>
                          </a:solidFill>
                          <a:effectLst/>
                          <a:latin typeface="+mn-lt"/>
                          <a:ea typeface="+mn-ea"/>
                          <a:cs typeface="+mn-cs"/>
                        </a:rPr>
                        <a:t>不可</a:t>
                      </a:r>
                      <a:endParaRPr lang="ja-JP" altLang="en-US" sz="1600" b="0" i="0" u="none" strike="noStrike" dirty="0">
                        <a:solidFill>
                          <a:srgbClr val="000C15"/>
                        </a:solidFill>
                        <a:effectLst/>
                        <a:latin typeface="メイリオ" panose="020B0604030504040204" pitchFamily="50" charset="-128"/>
                        <a:ea typeface="メイリオ" panose="020B0604030504040204" pitchFamily="50" charset="-128"/>
                      </a:endParaRPr>
                    </a:p>
                  </a:txBody>
                  <a:tcPr marL="9525" marR="9525" marT="9525" marB="0" anchor="ctr"/>
                </a:tc>
                <a:tc>
                  <a:txBody>
                    <a:bodyPr/>
                    <a:lstStyle/>
                    <a:p>
                      <a:pPr algn="ctr" fontAlgn="ctr"/>
                      <a:r>
                        <a:rPr kumimoji="1" lang="ja-JP" altLang="en-US" sz="1600" b="0" i="0" kern="1200" dirty="0">
                          <a:solidFill>
                            <a:schemeClr val="dk1"/>
                          </a:solidFill>
                          <a:effectLst/>
                          <a:latin typeface="+mn-lt"/>
                          <a:ea typeface="+mn-ea"/>
                          <a:cs typeface="+mn-cs"/>
                        </a:rPr>
                        <a:t>可</a:t>
                      </a:r>
                      <a:endParaRPr lang="ja-JP" altLang="en-US" sz="1600" b="0" i="0" u="none" strike="noStrike" dirty="0">
                        <a:solidFill>
                          <a:srgbClr val="000C15"/>
                        </a:solidFill>
                        <a:effectLst/>
                        <a:latin typeface="メイリオ" panose="020B0604030504040204" pitchFamily="50" charset="-128"/>
                        <a:ea typeface="メイリオ" panose="020B0604030504040204" pitchFamily="50" charset="-128"/>
                      </a:endParaRPr>
                    </a:p>
                  </a:txBody>
                  <a:tcPr marL="9525" marR="9525" marT="9525" marB="0" anchor="ctr"/>
                </a:tc>
                <a:extLst>
                  <a:ext uri="{0D108BD9-81ED-4DB2-BD59-A6C34878D82A}">
                    <a16:rowId xmlns:a16="http://schemas.microsoft.com/office/drawing/2014/main" val="3548940929"/>
                  </a:ext>
                </a:extLst>
              </a:tr>
              <a:tr h="305906">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600" b="1" i="0" kern="1200" dirty="0">
                          <a:solidFill>
                            <a:schemeClr val="lt1"/>
                          </a:solidFill>
                          <a:effectLst/>
                          <a:latin typeface="+mn-lt"/>
                          <a:ea typeface="+mn-ea"/>
                          <a:cs typeface="+mn-cs"/>
                        </a:rPr>
                        <a:t>補助金活用</a:t>
                      </a:r>
                      <a:endParaRPr lang="ja-JP" altLang="en-US" sz="1600" b="1" i="0" u="none" strike="noStrike" dirty="0">
                        <a:solidFill>
                          <a:srgbClr val="303030"/>
                        </a:solidFill>
                        <a:effectLst/>
                        <a:latin typeface="メイリオ" panose="020B0604030504040204" pitchFamily="50" charset="-128"/>
                        <a:ea typeface="メイリオ" panose="020B0604030504040204" pitchFamily="50" charset="-128"/>
                      </a:endParaRPr>
                    </a:p>
                  </a:txBody>
                  <a:tcPr marL="9525" marR="9525" marT="9525" marB="0" anchor="ctr"/>
                </a:tc>
                <a:tc>
                  <a:txBody>
                    <a:bodyPr/>
                    <a:lstStyle/>
                    <a:p>
                      <a:pPr algn="ctr" fontAlgn="ctr"/>
                      <a:r>
                        <a:rPr kumimoji="1" lang="ja-JP" altLang="en-US" sz="1600" b="0" i="0" kern="1200" dirty="0">
                          <a:solidFill>
                            <a:schemeClr val="dk1"/>
                          </a:solidFill>
                          <a:effectLst/>
                          <a:latin typeface="+mn-lt"/>
                          <a:ea typeface="+mn-ea"/>
                          <a:cs typeface="+mn-cs"/>
                        </a:rPr>
                        <a:t>難しい</a:t>
                      </a:r>
                      <a:endParaRPr lang="ja-JP" altLang="en-US" sz="1600" b="0" i="0" u="none" strike="noStrike" dirty="0">
                        <a:solidFill>
                          <a:srgbClr val="000C15"/>
                        </a:solidFill>
                        <a:effectLst/>
                        <a:latin typeface="メイリオ" panose="020B0604030504040204" pitchFamily="50" charset="-128"/>
                        <a:ea typeface="メイリオ" panose="020B0604030504040204" pitchFamily="50" charset="-128"/>
                      </a:endParaRPr>
                    </a:p>
                  </a:txBody>
                  <a:tcPr marL="9525" marR="9525" marT="9525" marB="0" anchor="ctr"/>
                </a:tc>
                <a:tc>
                  <a:txBody>
                    <a:bodyPr/>
                    <a:lstStyle/>
                    <a:p>
                      <a:pPr algn="ctr" fontAlgn="ctr"/>
                      <a:r>
                        <a:rPr kumimoji="1" lang="ja-JP" altLang="en-US" sz="1600" b="0" i="0" kern="1200" dirty="0">
                          <a:solidFill>
                            <a:schemeClr val="dk1"/>
                          </a:solidFill>
                          <a:effectLst/>
                          <a:latin typeface="+mn-lt"/>
                          <a:ea typeface="+mn-ea"/>
                          <a:cs typeface="+mn-cs"/>
                        </a:rPr>
                        <a:t>活用しやすい</a:t>
                      </a:r>
                      <a:endParaRPr lang="ja-JP" altLang="en-US" sz="1600" b="0" i="0" u="none" strike="noStrike" dirty="0">
                        <a:solidFill>
                          <a:srgbClr val="000C15"/>
                        </a:solidFill>
                        <a:effectLst/>
                        <a:latin typeface="メイリオ" panose="020B0604030504040204" pitchFamily="50" charset="-128"/>
                        <a:ea typeface="メイリオ" panose="020B0604030504040204" pitchFamily="50" charset="-128"/>
                      </a:endParaRPr>
                    </a:p>
                  </a:txBody>
                  <a:tcPr marL="9525" marR="9525" marT="9525" marB="0" anchor="ctr"/>
                </a:tc>
                <a:extLst>
                  <a:ext uri="{0D108BD9-81ED-4DB2-BD59-A6C34878D82A}">
                    <a16:rowId xmlns:a16="http://schemas.microsoft.com/office/drawing/2014/main" val="3092754552"/>
                  </a:ext>
                </a:extLst>
              </a:tr>
              <a:tr h="305906">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600" b="1" i="0" kern="1200" dirty="0">
                          <a:solidFill>
                            <a:schemeClr val="lt1"/>
                          </a:solidFill>
                          <a:effectLst/>
                          <a:latin typeface="+mn-lt"/>
                          <a:ea typeface="+mn-ea"/>
                          <a:cs typeface="+mn-cs"/>
                        </a:rPr>
                        <a:t>新設かどうか</a:t>
                      </a:r>
                      <a:endParaRPr lang="ja-JP" altLang="en-US" sz="1600" b="1" i="0" u="none" strike="noStrike" dirty="0">
                        <a:solidFill>
                          <a:srgbClr val="303030"/>
                        </a:solidFill>
                        <a:effectLst/>
                        <a:latin typeface="メイリオ" panose="020B0604030504040204" pitchFamily="50" charset="-128"/>
                        <a:ea typeface="メイリオ" panose="020B0604030504040204" pitchFamily="50" charset="-128"/>
                      </a:endParaRPr>
                    </a:p>
                  </a:txBody>
                  <a:tcPr marL="9525" marR="9525" marT="9525" marB="0" anchor="ctr"/>
                </a:tc>
                <a:tc>
                  <a:txBody>
                    <a:bodyPr/>
                    <a:lstStyle/>
                    <a:p>
                      <a:pPr algn="ctr" fontAlgn="ctr"/>
                      <a:r>
                        <a:rPr kumimoji="1" lang="ja-JP" altLang="en-US" sz="1600" b="0" i="0" kern="1200" dirty="0">
                          <a:solidFill>
                            <a:schemeClr val="dk1"/>
                          </a:solidFill>
                          <a:effectLst/>
                          <a:latin typeface="+mn-lt"/>
                          <a:ea typeface="+mn-ea"/>
                          <a:cs typeface="+mn-cs"/>
                        </a:rPr>
                        <a:t>新設のみ</a:t>
                      </a:r>
                      <a:endParaRPr lang="ja-JP" altLang="en-US" sz="1600" b="0" i="0" u="none" strike="noStrike" dirty="0">
                        <a:solidFill>
                          <a:srgbClr val="000C15"/>
                        </a:solidFill>
                        <a:effectLst/>
                        <a:latin typeface="メイリオ" panose="020B0604030504040204" pitchFamily="50" charset="-128"/>
                        <a:ea typeface="メイリオ" panose="020B0604030504040204" pitchFamily="50" charset="-128"/>
                      </a:endParaRPr>
                    </a:p>
                  </a:txBody>
                  <a:tcPr marL="9525" marR="9525" marT="9525" marB="0" anchor="ctr"/>
                </a:tc>
                <a:tc>
                  <a:txBody>
                    <a:bodyPr/>
                    <a:lstStyle/>
                    <a:p>
                      <a:pPr algn="ctr" fontAlgn="ctr"/>
                      <a:r>
                        <a:rPr kumimoji="1" lang="ja-JP" altLang="en-US" sz="1600" b="0" i="0" kern="1200" dirty="0">
                          <a:solidFill>
                            <a:schemeClr val="dk1"/>
                          </a:solidFill>
                          <a:effectLst/>
                          <a:latin typeface="+mn-lt"/>
                          <a:ea typeface="+mn-ea"/>
                          <a:cs typeface="+mn-cs"/>
                        </a:rPr>
                        <a:t>新設、既設　いずれも可</a:t>
                      </a:r>
                      <a:endParaRPr lang="ja-JP" altLang="en-US" sz="1600" b="0" i="0" u="none" strike="noStrike" dirty="0">
                        <a:solidFill>
                          <a:srgbClr val="000C15"/>
                        </a:solidFill>
                        <a:effectLst/>
                        <a:latin typeface="メイリオ" panose="020B0604030504040204" pitchFamily="50" charset="-128"/>
                        <a:ea typeface="メイリオ" panose="020B0604030504040204" pitchFamily="50" charset="-128"/>
                      </a:endParaRPr>
                    </a:p>
                  </a:txBody>
                  <a:tcPr marL="9525" marR="9525" marT="9525" marB="0" anchor="ctr"/>
                </a:tc>
                <a:extLst>
                  <a:ext uri="{0D108BD9-81ED-4DB2-BD59-A6C34878D82A}">
                    <a16:rowId xmlns:a16="http://schemas.microsoft.com/office/drawing/2014/main" val="1747271847"/>
                  </a:ext>
                </a:extLst>
              </a:tr>
              <a:tr h="305906">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ja-JP" altLang="en-US" sz="1600" b="1" i="0" kern="1200" dirty="0">
                          <a:solidFill>
                            <a:schemeClr val="lt1"/>
                          </a:solidFill>
                          <a:effectLst/>
                          <a:latin typeface="+mn-lt"/>
                          <a:ea typeface="+mn-ea"/>
                          <a:cs typeface="+mn-cs"/>
                        </a:rPr>
                        <a:t>複数需要地への供給</a:t>
                      </a:r>
                      <a:endParaRPr lang="ja-JP" altLang="en-US" sz="1600" b="1" i="0" u="none" strike="noStrike" dirty="0">
                        <a:solidFill>
                          <a:srgbClr val="303030"/>
                        </a:solidFill>
                        <a:effectLst/>
                        <a:latin typeface="メイリオ" panose="020B0604030504040204" pitchFamily="50" charset="-128"/>
                        <a:ea typeface="メイリオ" panose="020B0604030504040204" pitchFamily="50" charset="-128"/>
                      </a:endParaRPr>
                    </a:p>
                  </a:txBody>
                  <a:tcPr marL="9525" marR="9525" marT="9525" marB="0" anchor="ctr"/>
                </a:tc>
                <a:tc>
                  <a:txBody>
                    <a:bodyPr/>
                    <a:lstStyle/>
                    <a:p>
                      <a:pPr algn="ctr" fontAlgn="ctr"/>
                      <a:r>
                        <a:rPr kumimoji="1" lang="ja-JP" altLang="en-US" sz="1600" b="0" i="0" kern="1200" dirty="0">
                          <a:solidFill>
                            <a:schemeClr val="dk1"/>
                          </a:solidFill>
                          <a:effectLst/>
                          <a:latin typeface="+mn-lt"/>
                          <a:ea typeface="+mn-ea"/>
                          <a:cs typeface="+mn-cs"/>
                        </a:rPr>
                        <a:t>難しい</a:t>
                      </a:r>
                      <a:endParaRPr lang="ja-JP" altLang="en-US" sz="1600" b="0" i="0" u="none" strike="noStrike" dirty="0">
                        <a:solidFill>
                          <a:srgbClr val="000C15"/>
                        </a:solidFill>
                        <a:effectLst/>
                        <a:latin typeface="メイリオ" panose="020B0604030504040204" pitchFamily="50" charset="-128"/>
                        <a:ea typeface="メイリオ" panose="020B0604030504040204" pitchFamily="50" charset="-128"/>
                      </a:endParaRPr>
                    </a:p>
                  </a:txBody>
                  <a:tcPr marL="9525" marR="9525" marT="9525" marB="0" anchor="ctr"/>
                </a:tc>
                <a:tc>
                  <a:txBody>
                    <a:bodyPr/>
                    <a:lstStyle/>
                    <a:p>
                      <a:pPr algn="ctr" fontAlgn="ctr"/>
                      <a:r>
                        <a:rPr kumimoji="1" lang="ja-JP" altLang="en-US" sz="1600" b="0" i="0" kern="1200" dirty="0">
                          <a:solidFill>
                            <a:schemeClr val="dk1"/>
                          </a:solidFill>
                          <a:effectLst/>
                          <a:latin typeface="+mn-lt"/>
                          <a:ea typeface="+mn-ea"/>
                          <a:cs typeface="+mn-cs"/>
                        </a:rPr>
                        <a:t>可</a:t>
                      </a:r>
                      <a:endParaRPr lang="ja-JP" altLang="en-US" sz="1600" b="0" i="0" u="none" strike="noStrike" dirty="0">
                        <a:solidFill>
                          <a:srgbClr val="000C15"/>
                        </a:solidFill>
                        <a:effectLst/>
                        <a:latin typeface="メイリオ" panose="020B0604030504040204" pitchFamily="50" charset="-128"/>
                        <a:ea typeface="メイリオ" panose="020B0604030504040204" pitchFamily="50" charset="-128"/>
                      </a:endParaRPr>
                    </a:p>
                  </a:txBody>
                  <a:tcPr marL="9525" marR="9525" marT="9525" marB="0" anchor="ctr"/>
                </a:tc>
                <a:extLst>
                  <a:ext uri="{0D108BD9-81ED-4DB2-BD59-A6C34878D82A}">
                    <a16:rowId xmlns:a16="http://schemas.microsoft.com/office/drawing/2014/main" val="2365138747"/>
                  </a:ext>
                </a:extLst>
              </a:tr>
            </a:tbl>
          </a:graphicData>
        </a:graphic>
      </p:graphicFrame>
      <p:sp>
        <p:nvSpPr>
          <p:cNvPr id="7" name="テキスト ボックス 6">
            <a:extLst>
              <a:ext uri="{FF2B5EF4-FFF2-40B4-BE49-F238E27FC236}">
                <a16:creationId xmlns:a16="http://schemas.microsoft.com/office/drawing/2014/main" id="{B801C20D-B724-31C3-2581-79B8CF7ACB5A}"/>
              </a:ext>
            </a:extLst>
          </p:cNvPr>
          <p:cNvSpPr txBox="1"/>
          <p:nvPr/>
        </p:nvSpPr>
        <p:spPr>
          <a:xfrm>
            <a:off x="275407" y="3356992"/>
            <a:ext cx="8593181" cy="3447098"/>
          </a:xfrm>
          <a:prstGeom prst="rect">
            <a:avLst/>
          </a:prstGeom>
          <a:solidFill>
            <a:schemeClr val="bg1"/>
          </a:solidFill>
        </p:spPr>
        <p:txBody>
          <a:bodyPr wrap="square">
            <a:spAutoFit/>
          </a:bodyPr>
          <a:lstStyle/>
          <a:p>
            <a:pPr algn="just">
              <a:spcAft>
                <a:spcPts val="1200"/>
              </a:spcAft>
            </a:pPr>
            <a:r>
              <a:rPr lang="ja-JP" altLang="en-US" sz="1600" b="0" i="0" dirty="0">
                <a:solidFill>
                  <a:srgbClr val="303030"/>
                </a:solidFill>
                <a:effectLst/>
                <a:latin typeface="HG丸ｺﾞｼｯｸM-PRO" panose="020F0600000000000000" pitchFamily="50" charset="-128"/>
                <a:ea typeface="HG丸ｺﾞｼｯｸM-PRO" panose="020F0600000000000000" pitchFamily="50" charset="-128"/>
              </a:rPr>
              <a:t>オフサイト</a:t>
            </a:r>
            <a:r>
              <a:rPr lang="en-US" altLang="ja-JP" sz="1600" b="0" i="0" dirty="0">
                <a:solidFill>
                  <a:srgbClr val="303030"/>
                </a:solidFill>
                <a:effectLst/>
                <a:latin typeface="HG丸ｺﾞｼｯｸM-PRO" panose="020F0600000000000000" pitchFamily="50" charset="-128"/>
                <a:ea typeface="HG丸ｺﾞｼｯｸM-PRO" panose="020F0600000000000000" pitchFamily="50" charset="-128"/>
              </a:rPr>
              <a:t>PPA</a:t>
            </a:r>
            <a:r>
              <a:rPr lang="ja-JP" altLang="en-US" sz="1600" b="0" i="0" dirty="0">
                <a:solidFill>
                  <a:srgbClr val="303030"/>
                </a:solidFill>
                <a:effectLst/>
                <a:latin typeface="HG丸ｺﾞｼｯｸM-PRO" panose="020F0600000000000000" pitchFamily="50" charset="-128"/>
                <a:ea typeface="HG丸ｺﾞｼｯｸM-PRO" panose="020F0600000000000000" pitchFamily="50" charset="-128"/>
              </a:rPr>
              <a:t>（直接供給）は</a:t>
            </a:r>
            <a:r>
              <a:rPr lang="en-US" altLang="ja-JP" sz="1600" b="0" i="0" dirty="0">
                <a:solidFill>
                  <a:srgbClr val="303030"/>
                </a:solidFill>
                <a:effectLst/>
                <a:latin typeface="HG丸ｺﾞｼｯｸM-PRO" panose="020F0600000000000000" pitchFamily="50" charset="-128"/>
                <a:ea typeface="HG丸ｺﾞｼｯｸM-PRO" panose="020F0600000000000000" pitchFamily="50" charset="-128"/>
              </a:rPr>
              <a:t>FIP</a:t>
            </a:r>
            <a:r>
              <a:rPr lang="ja-JP" altLang="en-US" sz="1600" b="0" i="0" dirty="0">
                <a:solidFill>
                  <a:srgbClr val="303030"/>
                </a:solidFill>
                <a:effectLst/>
                <a:latin typeface="HG丸ｺﾞｼｯｸM-PRO" panose="020F0600000000000000" pitchFamily="50" charset="-128"/>
                <a:ea typeface="HG丸ｺﾞｼｯｸM-PRO" panose="020F0600000000000000" pitchFamily="50" charset="-128"/>
              </a:rPr>
              <a:t>制度を活用することはできませんが、オフサイト</a:t>
            </a:r>
            <a:r>
              <a:rPr lang="en-US" altLang="ja-JP" sz="1600" b="0" i="0" dirty="0">
                <a:solidFill>
                  <a:srgbClr val="303030"/>
                </a:solidFill>
                <a:effectLst/>
                <a:latin typeface="HG丸ｺﾞｼｯｸM-PRO" panose="020F0600000000000000" pitchFamily="50" charset="-128"/>
                <a:ea typeface="HG丸ｺﾞｼｯｸM-PRO" panose="020F0600000000000000" pitchFamily="50" charset="-128"/>
              </a:rPr>
              <a:t>PPA</a:t>
            </a:r>
            <a:r>
              <a:rPr lang="ja-JP" altLang="en-US" sz="1600" b="0" i="0" dirty="0">
                <a:solidFill>
                  <a:srgbClr val="303030"/>
                </a:solidFill>
                <a:effectLst/>
                <a:latin typeface="HG丸ｺﾞｼｯｸM-PRO" panose="020F0600000000000000" pitchFamily="50" charset="-128"/>
                <a:ea typeface="HG丸ｺﾞｼｯｸM-PRO" panose="020F0600000000000000" pitchFamily="50" charset="-128"/>
              </a:rPr>
              <a:t>（間接供給）は</a:t>
            </a:r>
            <a:r>
              <a:rPr lang="en-US" altLang="ja-JP" sz="1600" b="0" i="0" dirty="0">
                <a:solidFill>
                  <a:srgbClr val="303030"/>
                </a:solidFill>
                <a:effectLst/>
                <a:latin typeface="HG丸ｺﾞｼｯｸM-PRO" panose="020F0600000000000000" pitchFamily="50" charset="-128"/>
                <a:ea typeface="HG丸ｺﾞｼｯｸM-PRO" panose="020F0600000000000000" pitchFamily="50" charset="-128"/>
              </a:rPr>
              <a:t>FIP</a:t>
            </a:r>
            <a:r>
              <a:rPr lang="ja-JP" altLang="en-US" sz="1600" b="0" i="0" dirty="0">
                <a:solidFill>
                  <a:srgbClr val="303030"/>
                </a:solidFill>
                <a:effectLst/>
                <a:latin typeface="HG丸ｺﾞｼｯｸM-PRO" panose="020F0600000000000000" pitchFamily="50" charset="-128"/>
                <a:ea typeface="HG丸ｺﾞｼｯｸM-PRO" panose="020F0600000000000000" pitchFamily="50" charset="-128"/>
              </a:rPr>
              <a:t>制度を活用できるため、プレミアムを受け取ることができます。</a:t>
            </a:r>
            <a:br>
              <a:rPr lang="ja-JP" altLang="en-US" sz="1600" dirty="0">
                <a:latin typeface="HG丸ｺﾞｼｯｸM-PRO" panose="020F0600000000000000" pitchFamily="50" charset="-128"/>
                <a:ea typeface="HG丸ｺﾞｼｯｸM-PRO" panose="020F0600000000000000" pitchFamily="50" charset="-128"/>
              </a:rPr>
            </a:br>
            <a:r>
              <a:rPr lang="ja-JP" altLang="en-US" sz="1600" b="0" i="0" dirty="0">
                <a:solidFill>
                  <a:srgbClr val="303030"/>
                </a:solidFill>
                <a:effectLst/>
                <a:latin typeface="HG丸ｺﾞｼｯｸM-PRO" panose="020F0600000000000000" pitchFamily="50" charset="-128"/>
                <a:ea typeface="HG丸ｺﾞｼｯｸM-PRO" panose="020F0600000000000000" pitchFamily="50" charset="-128"/>
              </a:rPr>
              <a:t>また「需要家主導による太陽光発電導入促進補助金」等のオフサイト太陽光発電を支援する補助金は、「自己託送、</a:t>
            </a:r>
            <a:r>
              <a:rPr lang="en-US" altLang="ja-JP" sz="1600" b="0" i="0" dirty="0">
                <a:solidFill>
                  <a:srgbClr val="303030"/>
                </a:solidFill>
                <a:effectLst/>
                <a:latin typeface="HG丸ｺﾞｼｯｸM-PRO" panose="020F0600000000000000" pitchFamily="50" charset="-128"/>
                <a:ea typeface="HG丸ｺﾞｼｯｸM-PRO" panose="020F0600000000000000" pitchFamily="50" charset="-128"/>
              </a:rPr>
              <a:t>FIT</a:t>
            </a:r>
            <a:r>
              <a:rPr lang="ja-JP" altLang="en-US" sz="1600" b="0" i="0" dirty="0">
                <a:solidFill>
                  <a:srgbClr val="303030"/>
                </a:solidFill>
                <a:effectLst/>
                <a:latin typeface="HG丸ｺﾞｼｯｸM-PRO" panose="020F0600000000000000" pitchFamily="50" charset="-128"/>
                <a:ea typeface="HG丸ｺﾞｼｯｸM-PRO" panose="020F0600000000000000" pitchFamily="50" charset="-128"/>
              </a:rPr>
              <a:t>／</a:t>
            </a:r>
            <a:r>
              <a:rPr lang="en-US" altLang="ja-JP" sz="1600" b="0" i="0" dirty="0">
                <a:solidFill>
                  <a:srgbClr val="303030"/>
                </a:solidFill>
                <a:effectLst/>
                <a:latin typeface="HG丸ｺﾞｼｯｸM-PRO" panose="020F0600000000000000" pitchFamily="50" charset="-128"/>
                <a:ea typeface="HG丸ｺﾞｼｯｸM-PRO" panose="020F0600000000000000" pitchFamily="50" charset="-128"/>
              </a:rPr>
              <a:t>FIP</a:t>
            </a:r>
            <a:r>
              <a:rPr lang="ja-JP" altLang="en-US" sz="1600" b="0" i="0" dirty="0">
                <a:solidFill>
                  <a:srgbClr val="303030"/>
                </a:solidFill>
                <a:effectLst/>
                <a:latin typeface="HG丸ｺﾞｼｯｸM-PRO" panose="020F0600000000000000" pitchFamily="50" charset="-128"/>
                <a:ea typeface="HG丸ｺﾞｼｯｸM-PRO" panose="020F0600000000000000" pitchFamily="50" charset="-128"/>
              </a:rPr>
              <a:t>を活用しない」という条件であることが多いため、</a:t>
            </a:r>
            <a:r>
              <a:rPr lang="en-US" altLang="ja-JP" sz="1600" b="0" i="0" dirty="0">
                <a:solidFill>
                  <a:srgbClr val="303030"/>
                </a:solidFill>
                <a:effectLst/>
                <a:latin typeface="HG丸ｺﾞｼｯｸM-PRO" panose="020F0600000000000000" pitchFamily="50" charset="-128"/>
                <a:ea typeface="HG丸ｺﾞｼｯｸM-PRO" panose="020F0600000000000000" pitchFamily="50" charset="-128"/>
              </a:rPr>
              <a:t>FIP</a:t>
            </a:r>
            <a:r>
              <a:rPr lang="ja-JP" altLang="en-US" sz="1600" b="0" i="0" dirty="0">
                <a:solidFill>
                  <a:srgbClr val="303030"/>
                </a:solidFill>
                <a:effectLst/>
                <a:latin typeface="HG丸ｺﾞｼｯｸM-PRO" panose="020F0600000000000000" pitchFamily="50" charset="-128"/>
                <a:ea typeface="HG丸ｺﾞｼｯｸM-PRO" panose="020F0600000000000000" pitchFamily="50" charset="-128"/>
              </a:rPr>
              <a:t>制度との併用はできませんが、オフサイト</a:t>
            </a:r>
            <a:r>
              <a:rPr lang="en-US" altLang="ja-JP" sz="1600" b="0" i="0" dirty="0">
                <a:solidFill>
                  <a:srgbClr val="303030"/>
                </a:solidFill>
                <a:effectLst/>
                <a:latin typeface="HG丸ｺﾞｼｯｸM-PRO" panose="020F0600000000000000" pitchFamily="50" charset="-128"/>
                <a:ea typeface="HG丸ｺﾞｼｯｸM-PRO" panose="020F0600000000000000" pitchFamily="50" charset="-128"/>
              </a:rPr>
              <a:t>PPA</a:t>
            </a:r>
            <a:r>
              <a:rPr lang="ja-JP" altLang="en-US" sz="1600" b="0" i="0" dirty="0">
                <a:solidFill>
                  <a:srgbClr val="303030"/>
                </a:solidFill>
                <a:effectLst/>
                <a:latin typeface="HG丸ｺﾞｼｯｸM-PRO" panose="020F0600000000000000" pitchFamily="50" charset="-128"/>
                <a:ea typeface="HG丸ｺﾞｼｯｸM-PRO" panose="020F0600000000000000" pitchFamily="50" charset="-128"/>
              </a:rPr>
              <a:t>（間接供給）のほうが補助金を活用しやすいと言えるでしょう。</a:t>
            </a:r>
            <a:r>
              <a:rPr lang="ja-JP" altLang="en-US" sz="1600" dirty="0">
                <a:solidFill>
                  <a:srgbClr val="303030"/>
                </a:solidFill>
                <a:latin typeface="HG丸ｺﾞｼｯｸM-PRO" panose="020F0600000000000000" pitchFamily="50" charset="-128"/>
                <a:ea typeface="HG丸ｺﾞｼｯｸM-PRO" panose="020F0600000000000000" pitchFamily="50" charset="-128"/>
              </a:rPr>
              <a:t>オフサイト</a:t>
            </a:r>
            <a:r>
              <a:rPr lang="en-US" altLang="ja-JP" sz="1600" dirty="0">
                <a:solidFill>
                  <a:srgbClr val="303030"/>
                </a:solidFill>
                <a:latin typeface="HG丸ｺﾞｼｯｸM-PRO" panose="020F0600000000000000" pitchFamily="50" charset="-128"/>
                <a:ea typeface="HG丸ｺﾞｼｯｸM-PRO" panose="020F0600000000000000" pitchFamily="50" charset="-128"/>
              </a:rPr>
              <a:t>PPA</a:t>
            </a:r>
            <a:r>
              <a:rPr lang="ja-JP" altLang="en-US" sz="1600" dirty="0">
                <a:solidFill>
                  <a:srgbClr val="303030"/>
                </a:solidFill>
                <a:latin typeface="HG丸ｺﾞｼｯｸM-PRO" panose="020F0600000000000000" pitchFamily="50" charset="-128"/>
                <a:ea typeface="HG丸ｺﾞｼｯｸM-PRO" panose="020F0600000000000000" pitchFamily="50" charset="-128"/>
              </a:rPr>
              <a:t>（直接供給）では、新たに設置する設備が対象です。</a:t>
            </a:r>
            <a:br>
              <a:rPr lang="en-US" altLang="ja-JP" sz="1600" dirty="0">
                <a:solidFill>
                  <a:srgbClr val="303030"/>
                </a:solidFill>
                <a:latin typeface="HG丸ｺﾞｼｯｸM-PRO" panose="020F0600000000000000" pitchFamily="50" charset="-128"/>
                <a:ea typeface="HG丸ｺﾞｼｯｸM-PRO" panose="020F0600000000000000" pitchFamily="50" charset="-128"/>
              </a:rPr>
            </a:br>
            <a:r>
              <a:rPr lang="ja-JP" altLang="en-US" sz="1600" dirty="0">
                <a:solidFill>
                  <a:srgbClr val="303030"/>
                </a:solidFill>
                <a:latin typeface="HG丸ｺﾞｼｯｸM-PRO" panose="020F0600000000000000" pitchFamily="50" charset="-128"/>
                <a:ea typeface="HG丸ｺﾞｼｯｸM-PRO" panose="020F0600000000000000" pitchFamily="50" charset="-128"/>
              </a:rPr>
              <a:t>当該組合の組合員の需要に応ずるための専用の設備として新たに設置するものに限る。</a:t>
            </a:r>
            <a:br>
              <a:rPr lang="en-US" altLang="ja-JP" sz="1600" dirty="0">
                <a:solidFill>
                  <a:srgbClr val="303030"/>
                </a:solidFill>
                <a:latin typeface="HG丸ｺﾞｼｯｸM-PRO" panose="020F0600000000000000" pitchFamily="50" charset="-128"/>
                <a:ea typeface="HG丸ｺﾞｼｯｸM-PRO" panose="020F0600000000000000" pitchFamily="50" charset="-128"/>
              </a:rPr>
            </a:br>
            <a:r>
              <a:rPr lang="ja-JP" altLang="en-US" sz="1600" dirty="0">
                <a:solidFill>
                  <a:srgbClr val="303030"/>
                </a:solidFill>
                <a:latin typeface="HG丸ｺﾞｼｯｸM-PRO" panose="020F0600000000000000" pitchFamily="50" charset="-128"/>
                <a:ea typeface="HG丸ｺﾞｼｯｸM-PRO" panose="020F0600000000000000" pitchFamily="50" charset="-128"/>
              </a:rPr>
              <a:t>オフサイト</a:t>
            </a:r>
            <a:r>
              <a:rPr lang="en-US" altLang="ja-JP" sz="1600" dirty="0">
                <a:solidFill>
                  <a:srgbClr val="303030"/>
                </a:solidFill>
                <a:latin typeface="HG丸ｺﾞｼｯｸM-PRO" panose="020F0600000000000000" pitchFamily="50" charset="-128"/>
                <a:ea typeface="HG丸ｺﾞｼｯｸM-PRO" panose="020F0600000000000000" pitchFamily="50" charset="-128"/>
              </a:rPr>
              <a:t>PPA</a:t>
            </a:r>
            <a:r>
              <a:rPr lang="ja-JP" altLang="en-US" sz="1600" dirty="0">
                <a:solidFill>
                  <a:srgbClr val="303030"/>
                </a:solidFill>
                <a:latin typeface="HG丸ｺﾞｼｯｸM-PRO" panose="020F0600000000000000" pitchFamily="50" charset="-128"/>
                <a:ea typeface="HG丸ｺﾞｼｯｸM-PRO" panose="020F0600000000000000" pitchFamily="50" charset="-128"/>
              </a:rPr>
              <a:t>（間接供給）では新設かどうかの規制はありません。</a:t>
            </a:r>
            <a:endParaRPr lang="en-US" altLang="ja-JP" sz="1600" dirty="0">
              <a:solidFill>
                <a:srgbClr val="303030"/>
              </a:solidFill>
              <a:latin typeface="HG丸ｺﾞｼｯｸM-PRO" panose="020F0600000000000000" pitchFamily="50" charset="-128"/>
              <a:ea typeface="HG丸ｺﾞｼｯｸM-PRO" panose="020F0600000000000000" pitchFamily="50" charset="-128"/>
            </a:endParaRPr>
          </a:p>
          <a:p>
            <a:pPr algn="just">
              <a:spcAft>
                <a:spcPts val="1200"/>
              </a:spcAft>
            </a:pPr>
            <a:r>
              <a:rPr lang="ja-JP" altLang="en-US" sz="1600" dirty="0">
                <a:solidFill>
                  <a:srgbClr val="303030"/>
                </a:solidFill>
                <a:latin typeface="HG丸ｺﾞｼｯｸM-PRO" panose="020F0600000000000000" pitchFamily="50" charset="-128"/>
                <a:ea typeface="HG丸ｺﾞｼｯｸM-PRO" panose="020F0600000000000000" pitchFamily="50" charset="-128"/>
              </a:rPr>
              <a:t>今後増加が見込まれる</a:t>
            </a:r>
            <a:r>
              <a:rPr lang="en-US" altLang="ja-JP" sz="1600" dirty="0">
                <a:solidFill>
                  <a:srgbClr val="303030"/>
                </a:solidFill>
                <a:latin typeface="HG丸ｺﾞｼｯｸM-PRO" panose="020F0600000000000000" pitchFamily="50" charset="-128"/>
                <a:ea typeface="HG丸ｺﾞｼｯｸM-PRO" panose="020F0600000000000000" pitchFamily="50" charset="-128"/>
              </a:rPr>
              <a:t>FIT</a:t>
            </a:r>
            <a:r>
              <a:rPr lang="ja-JP" altLang="en-US" sz="1600" dirty="0">
                <a:solidFill>
                  <a:srgbClr val="303030"/>
                </a:solidFill>
                <a:latin typeface="HG丸ｺﾞｼｯｸM-PRO" panose="020F0600000000000000" pitchFamily="50" charset="-128"/>
                <a:ea typeface="HG丸ｺﾞｼｯｸM-PRO" panose="020F0600000000000000" pitchFamily="50" charset="-128"/>
              </a:rPr>
              <a:t>制度による買取期間が満了した発電設備等も利用できます。</a:t>
            </a:r>
            <a:r>
              <a:rPr lang="ja-JP" altLang="en-US" sz="1600" b="0" i="0" dirty="0">
                <a:solidFill>
                  <a:srgbClr val="303030"/>
                </a:solidFill>
                <a:effectLst/>
                <a:latin typeface="HG丸ｺﾞｼｯｸM-PRO" panose="020F0600000000000000" pitchFamily="50" charset="-128"/>
                <a:ea typeface="HG丸ｺﾞｼｯｸM-PRO" panose="020F0600000000000000" pitchFamily="50" charset="-128"/>
              </a:rPr>
              <a:t>自己託送のしくみを活用するオフサイト</a:t>
            </a:r>
            <a:r>
              <a:rPr lang="en-US" altLang="ja-JP" sz="1600" b="0" i="0" dirty="0">
                <a:solidFill>
                  <a:srgbClr val="303030"/>
                </a:solidFill>
                <a:effectLst/>
                <a:latin typeface="HG丸ｺﾞｼｯｸM-PRO" panose="020F0600000000000000" pitchFamily="50" charset="-128"/>
                <a:ea typeface="HG丸ｺﾞｼｯｸM-PRO" panose="020F0600000000000000" pitchFamily="50" charset="-128"/>
              </a:rPr>
              <a:t>PPA</a:t>
            </a:r>
            <a:r>
              <a:rPr lang="ja-JP" altLang="en-US" sz="1600" b="0" i="0" dirty="0">
                <a:solidFill>
                  <a:srgbClr val="303030"/>
                </a:solidFill>
                <a:effectLst/>
                <a:latin typeface="HG丸ｺﾞｼｯｸM-PRO" panose="020F0600000000000000" pitchFamily="50" charset="-128"/>
                <a:ea typeface="HG丸ｺﾞｼｯｸM-PRO" panose="020F0600000000000000" pitchFamily="50" charset="-128"/>
              </a:rPr>
              <a:t>（直接供給）は、１つ以上の建物に供給する場合、「特定供給」の許可を取得しなければならないケースがあり、許可を取得する必要があるかどうか確認することが必要です。</a:t>
            </a:r>
            <a:r>
              <a:rPr lang="ja-JP" altLang="en-US" sz="1600" u="none" strike="noStrike" dirty="0">
                <a:effectLst/>
                <a:latin typeface="HG丸ｺﾞｼｯｸM-PRO" panose="020F0600000000000000" pitchFamily="50" charset="-128"/>
                <a:ea typeface="HG丸ｺﾞｼｯｸM-PRO" panose="020F0600000000000000" pitchFamily="50" charset="-128"/>
              </a:rPr>
              <a:t>オフサイト</a:t>
            </a:r>
            <a:r>
              <a:rPr lang="en-US" altLang="ja-JP" sz="1600" u="none" strike="noStrike" dirty="0">
                <a:effectLst/>
                <a:latin typeface="HG丸ｺﾞｼｯｸM-PRO" panose="020F0600000000000000" pitchFamily="50" charset="-128"/>
                <a:ea typeface="HG丸ｺﾞｼｯｸM-PRO" panose="020F0600000000000000" pitchFamily="50" charset="-128"/>
              </a:rPr>
              <a:t>PPA</a:t>
            </a:r>
            <a:r>
              <a:rPr lang="ja-JP" altLang="en-US" sz="1600" u="none" strike="noStrike" dirty="0">
                <a:effectLst/>
                <a:latin typeface="HG丸ｺﾞｼｯｸM-PRO" panose="020F0600000000000000" pitchFamily="50" charset="-128"/>
                <a:ea typeface="HG丸ｺﾞｼｯｸM-PRO" panose="020F0600000000000000" pitchFamily="50" charset="-128"/>
              </a:rPr>
              <a:t>（間接供給）ではそのような制約はありません。</a:t>
            </a:r>
            <a:endParaRPr lang="en-US" altLang="ja-JP" sz="1600" dirty="0">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354478827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7">
                                            <p:txEl>
                                              <p:pRg st="0" end="0"/>
                                            </p:txEl>
                                          </p:spTgt>
                                        </p:tgtEl>
                                        <p:attrNameLst>
                                          <p:attrName>style.visibility</p:attrName>
                                        </p:attrNameLst>
                                      </p:cBhvr>
                                      <p:to>
                                        <p:strVal val="visible"/>
                                      </p:to>
                                    </p:set>
                                    <p:animEffect transition="in" filter="wipe(up)">
                                      <p:cBhvr>
                                        <p:cTn id="24" dur="500"/>
                                        <p:tgtEl>
                                          <p:spTgt spid="7">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7">
                                            <p:txEl>
                                              <p:pRg st="1" end="1"/>
                                            </p:txEl>
                                          </p:spTgt>
                                        </p:tgtEl>
                                        <p:attrNameLst>
                                          <p:attrName>style.visibility</p:attrName>
                                        </p:attrNameLst>
                                      </p:cBhvr>
                                      <p:to>
                                        <p:strVal val="visible"/>
                                      </p:to>
                                    </p:set>
                                    <p:animEffect transition="in" filter="wipe(up)">
                                      <p:cBhvr>
                                        <p:cTn id="29"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7" grpId="0" uiExpand="1" build="p"/>
    </p:bldLst>
  </p:timing>
</p:sld>
</file>

<file path=ppt/slides/slide4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タイトル 2"/>
          <p:cNvSpPr>
            <a:spLocks noGrp="1"/>
          </p:cNvSpPr>
          <p:nvPr>
            <p:ph type="title"/>
          </p:nvPr>
        </p:nvSpPr>
        <p:spPr>
          <a:xfrm>
            <a:off x="457200" y="152400"/>
            <a:ext cx="8229600" cy="990600"/>
          </a:xfrm>
        </p:spPr>
        <p:txBody>
          <a:bodyPr anchor="ctr"/>
          <a:lstStyle/>
          <a:p>
            <a:r>
              <a:rPr lang="en-US" altLang="ja-JP" dirty="0"/>
              <a:t>4.</a:t>
            </a:r>
            <a:r>
              <a:rPr lang="ja-JP" altLang="en-US" dirty="0"/>
              <a:t> </a:t>
            </a:r>
            <a:r>
              <a:rPr lang="en-US" altLang="ja-JP" dirty="0"/>
              <a:t>PPA</a:t>
            </a:r>
            <a:r>
              <a:rPr lang="ja-JP" altLang="en-US" dirty="0"/>
              <a:t>モデル（電力販売契約）とは</a:t>
            </a:r>
          </a:p>
        </p:txBody>
      </p:sp>
      <p:sp>
        <p:nvSpPr>
          <p:cNvPr id="2" name="コンテンツ プレースホルダー 1"/>
          <p:cNvSpPr>
            <a:spLocks noGrp="1"/>
          </p:cNvSpPr>
          <p:nvPr>
            <p:ph sz="quarter" idx="1"/>
          </p:nvPr>
        </p:nvSpPr>
        <p:spPr>
          <a:xfrm>
            <a:off x="457200" y="1219200"/>
            <a:ext cx="8229600" cy="4937760"/>
          </a:xfrm>
        </p:spPr>
        <p:txBody>
          <a:bodyPr vert="horz">
            <a:normAutofit/>
          </a:bodyPr>
          <a:lstStyle/>
          <a:p>
            <a:r>
              <a:rPr lang="en-US" altLang="ja-JP" dirty="0"/>
              <a:t>PPA</a:t>
            </a:r>
            <a:r>
              <a:rPr lang="ja-JP" altLang="en-US" dirty="0"/>
              <a:t>補助金は？</a:t>
            </a:r>
          </a:p>
        </p:txBody>
      </p:sp>
      <p:sp>
        <p:nvSpPr>
          <p:cNvPr id="8" name="テキスト ボックス 7">
            <a:extLst>
              <a:ext uri="{FF2B5EF4-FFF2-40B4-BE49-F238E27FC236}">
                <a16:creationId xmlns:a16="http://schemas.microsoft.com/office/drawing/2014/main" id="{764DE670-0745-3F1F-6F16-12786F1C395B}"/>
              </a:ext>
            </a:extLst>
          </p:cNvPr>
          <p:cNvSpPr txBox="1"/>
          <p:nvPr/>
        </p:nvSpPr>
        <p:spPr>
          <a:xfrm>
            <a:off x="240297" y="1700808"/>
            <a:ext cx="8663404" cy="2800767"/>
          </a:xfrm>
          <a:prstGeom prst="rect">
            <a:avLst/>
          </a:prstGeom>
          <a:solidFill>
            <a:schemeClr val="bg1"/>
          </a:solidFill>
        </p:spPr>
        <p:txBody>
          <a:bodyPr wrap="square">
            <a:spAutoFit/>
          </a:bodyPr>
          <a:lstStyle/>
          <a:p>
            <a:r>
              <a:rPr lang="ja-JP" altLang="en-US" sz="1600" b="1" dirty="0">
                <a:latin typeface="HG丸ｺﾞｼｯｸM-PRO" panose="020F0600000000000000" pitchFamily="50" charset="-128"/>
                <a:ea typeface="HG丸ｺﾞｼｯｸM-PRO" panose="020F0600000000000000" pitchFamily="50" charset="-128"/>
              </a:rPr>
              <a:t>①需要家主導型太陽光発電導入促進事業</a:t>
            </a:r>
            <a:br>
              <a:rPr lang="ja-JP" altLang="en-US" sz="1600" dirty="0">
                <a:latin typeface="HG丸ｺﾞｼｯｸM-PRO" panose="020F0600000000000000" pitchFamily="50" charset="-128"/>
                <a:ea typeface="HG丸ｺﾞｼｯｸM-PRO" panose="020F0600000000000000" pitchFamily="50" charset="-128"/>
              </a:rPr>
            </a:br>
            <a:r>
              <a:rPr lang="ja-JP" altLang="en-US" sz="1600" dirty="0">
                <a:latin typeface="HG丸ｺﾞｼｯｸM-PRO" panose="020F0600000000000000" pitchFamily="50" charset="-128"/>
                <a:ea typeface="HG丸ｺﾞｼｯｸM-PRO" panose="020F0600000000000000" pitchFamily="50" charset="-128"/>
              </a:rPr>
              <a:t>発電事業者と小売電気事業者、そして需要家の</a:t>
            </a:r>
            <a:r>
              <a:rPr lang="en-US" altLang="ja-JP" sz="1600" dirty="0">
                <a:latin typeface="HG丸ｺﾞｼｯｸM-PRO" panose="020F0600000000000000" pitchFamily="50" charset="-128"/>
                <a:ea typeface="HG丸ｺﾞｼｯｸM-PRO" panose="020F0600000000000000" pitchFamily="50" charset="-128"/>
              </a:rPr>
              <a:t>3</a:t>
            </a:r>
            <a:r>
              <a:rPr lang="ja-JP" altLang="en-US" sz="1600" dirty="0">
                <a:latin typeface="HG丸ｺﾞｼｯｸM-PRO" panose="020F0600000000000000" pitchFamily="50" charset="-128"/>
                <a:ea typeface="HG丸ｺﾞｼｯｸM-PRO" panose="020F0600000000000000" pitchFamily="50" charset="-128"/>
              </a:rPr>
              <a:t>者による大規模な太陽光発電の導入を補助する補助事業で、発電事業者と需要家が別事業体となるオフサイトコーポレート</a:t>
            </a:r>
            <a:r>
              <a:rPr lang="en-US" altLang="ja-JP" sz="1600" dirty="0">
                <a:latin typeface="HG丸ｺﾞｼｯｸM-PRO" panose="020F0600000000000000" pitchFamily="50" charset="-128"/>
                <a:ea typeface="HG丸ｺﾞｼｯｸM-PRO" panose="020F0600000000000000" pitchFamily="50" charset="-128"/>
              </a:rPr>
              <a:t>PPA</a:t>
            </a:r>
            <a:r>
              <a:rPr lang="ja-JP" altLang="en-US" sz="1600" dirty="0">
                <a:latin typeface="HG丸ｺﾞｼｯｸM-PRO" panose="020F0600000000000000" pitchFamily="50" charset="-128"/>
                <a:ea typeface="HG丸ｺﾞｼｯｸM-PRO" panose="020F0600000000000000" pitchFamily="50" charset="-128"/>
              </a:rPr>
              <a:t>の普及を目的としています。ただ、</a:t>
            </a:r>
            <a:r>
              <a:rPr lang="en-US" altLang="ja-JP" sz="1600" dirty="0">
                <a:latin typeface="HG丸ｺﾞｼｯｸM-PRO" panose="020F0600000000000000" pitchFamily="50" charset="-128"/>
                <a:ea typeface="HG丸ｺﾞｼｯｸM-PRO" panose="020F0600000000000000" pitchFamily="50" charset="-128"/>
              </a:rPr>
              <a:t>3</a:t>
            </a:r>
            <a:r>
              <a:rPr lang="ja-JP" altLang="en-US" sz="1600" dirty="0">
                <a:latin typeface="HG丸ｺﾞｼｯｸM-PRO" panose="020F0600000000000000" pitchFamily="50" charset="-128"/>
                <a:ea typeface="HG丸ｺﾞｼｯｸM-PRO" panose="020F0600000000000000" pitchFamily="50" charset="-128"/>
              </a:rPr>
              <a:t>者のうちの一部または</a:t>
            </a:r>
            <a:r>
              <a:rPr lang="en-US" altLang="ja-JP" sz="1600" dirty="0">
                <a:latin typeface="HG丸ｺﾞｼｯｸM-PRO" panose="020F0600000000000000" pitchFamily="50" charset="-128"/>
                <a:ea typeface="HG丸ｺﾞｼｯｸM-PRO" panose="020F0600000000000000" pitchFamily="50" charset="-128"/>
              </a:rPr>
              <a:t>3</a:t>
            </a:r>
            <a:r>
              <a:rPr lang="ja-JP" altLang="en-US" sz="1600" dirty="0">
                <a:latin typeface="HG丸ｺﾞｼｯｸM-PRO" panose="020F0600000000000000" pitchFamily="50" charset="-128"/>
                <a:ea typeface="HG丸ｺﾞｼｯｸM-PRO" panose="020F0600000000000000" pitchFamily="50" charset="-128"/>
              </a:rPr>
              <a:t>者すべてが同一の事業者であっても問題ありません。</a:t>
            </a:r>
          </a:p>
          <a:p>
            <a:r>
              <a:rPr lang="ja-JP" altLang="en-US" sz="1600" dirty="0">
                <a:latin typeface="HG丸ｺﾞｼｯｸM-PRO" panose="020F0600000000000000" pitchFamily="50" charset="-128"/>
                <a:ea typeface="HG丸ｺﾞｼｯｸM-PRO" panose="020F0600000000000000" pitchFamily="50" charset="-128"/>
              </a:rPr>
              <a:t>最大で</a:t>
            </a:r>
            <a:r>
              <a:rPr lang="en-US" altLang="ja-JP" sz="1600" dirty="0">
                <a:latin typeface="HG丸ｺﾞｼｯｸM-PRO" panose="020F0600000000000000" pitchFamily="50" charset="-128"/>
                <a:ea typeface="HG丸ｺﾞｼｯｸM-PRO" panose="020F0600000000000000" pitchFamily="50" charset="-128"/>
              </a:rPr>
              <a:t>3</a:t>
            </a:r>
            <a:r>
              <a:rPr lang="ja-JP" altLang="en-US" sz="1600" dirty="0">
                <a:latin typeface="HG丸ｺﾞｼｯｸM-PRO" panose="020F0600000000000000" pitchFamily="50" charset="-128"/>
                <a:ea typeface="HG丸ｺﾞｼｯｸM-PRO" panose="020F0600000000000000" pitchFamily="50" charset="-128"/>
              </a:rPr>
              <a:t>分の</a:t>
            </a:r>
            <a:r>
              <a:rPr lang="en-US" altLang="ja-JP" sz="1600" dirty="0">
                <a:latin typeface="HG丸ｺﾞｼｯｸM-PRO" panose="020F0600000000000000" pitchFamily="50" charset="-128"/>
                <a:ea typeface="HG丸ｺﾞｼｯｸM-PRO" panose="020F0600000000000000" pitchFamily="50" charset="-128"/>
              </a:rPr>
              <a:t>2</a:t>
            </a:r>
            <a:r>
              <a:rPr lang="ja-JP" altLang="en-US" sz="1600" dirty="0">
                <a:latin typeface="HG丸ｺﾞｼｯｸM-PRO" panose="020F0600000000000000" pitchFamily="50" charset="-128"/>
                <a:ea typeface="HG丸ｺﾞｼｯｸM-PRO" panose="020F0600000000000000" pitchFamily="50" charset="-128"/>
              </a:rPr>
              <a:t>の補助が受けられ上限もありません。対象経費は太陽光発電パネルやパワーコンディショナなどの太陽光発電システムの構成器機類に加え、工事費、接続費も含まれます。既存の太陽光発電設備には活用できず、</a:t>
            </a:r>
            <a:r>
              <a:rPr lang="en-US" altLang="ja-JP" sz="1600" dirty="0">
                <a:latin typeface="HG丸ｺﾞｼｯｸM-PRO" panose="020F0600000000000000" pitchFamily="50" charset="-128"/>
                <a:ea typeface="HG丸ｺﾞｼｯｸM-PRO" panose="020F0600000000000000" pitchFamily="50" charset="-128"/>
              </a:rPr>
              <a:t>FIT/FIP</a:t>
            </a:r>
            <a:r>
              <a:rPr lang="ja-JP" altLang="en-US" sz="1600" dirty="0">
                <a:latin typeface="HG丸ｺﾞｼｯｸM-PRO" panose="020F0600000000000000" pitchFamily="50" charset="-128"/>
                <a:ea typeface="HG丸ｺﾞｼｯｸM-PRO" panose="020F0600000000000000" pitchFamily="50" charset="-128"/>
              </a:rPr>
              <a:t>および自己託送ではない新設に限ります。</a:t>
            </a:r>
          </a:p>
          <a:p>
            <a:r>
              <a:rPr lang="en-US" altLang="ja-JP" sz="1600" dirty="0">
                <a:latin typeface="HG丸ｺﾞｼｯｸM-PRO" panose="020F0600000000000000" pitchFamily="50" charset="-128"/>
                <a:ea typeface="HG丸ｺﾞｼｯｸM-PRO" panose="020F0600000000000000" pitchFamily="50" charset="-128"/>
              </a:rPr>
              <a:t>2023</a:t>
            </a:r>
            <a:r>
              <a:rPr lang="ja-JP" altLang="en-US" sz="1600" dirty="0">
                <a:latin typeface="HG丸ｺﾞｼｯｸM-PRO" panose="020F0600000000000000" pitchFamily="50" charset="-128"/>
                <a:ea typeface="HG丸ｺﾞｼｯｸM-PRO" panose="020F0600000000000000" pitchFamily="50" charset="-128"/>
              </a:rPr>
              <a:t>年度（令和</a:t>
            </a:r>
            <a:r>
              <a:rPr lang="en-US" altLang="ja-JP" sz="1600" dirty="0">
                <a:latin typeface="HG丸ｺﾞｼｯｸM-PRO" panose="020F0600000000000000" pitchFamily="50" charset="-128"/>
                <a:ea typeface="HG丸ｺﾞｼｯｸM-PRO" panose="020F0600000000000000" pitchFamily="50" charset="-128"/>
              </a:rPr>
              <a:t>5</a:t>
            </a:r>
            <a:r>
              <a:rPr lang="ja-JP" altLang="en-US" sz="1600" dirty="0">
                <a:latin typeface="HG丸ｺﾞｼｯｸM-PRO" panose="020F0600000000000000" pitchFamily="50" charset="-128"/>
                <a:ea typeface="HG丸ｺﾞｼｯｸM-PRO" panose="020F0600000000000000" pitchFamily="50" charset="-128"/>
              </a:rPr>
              <a:t>年度）からは蓄電池併設型の区分が新設され、</a:t>
            </a:r>
            <a:r>
              <a:rPr lang="en-US" altLang="ja-JP" sz="1600" dirty="0">
                <a:latin typeface="HG丸ｺﾞｼｯｸM-PRO" panose="020F0600000000000000" pitchFamily="50" charset="-128"/>
                <a:ea typeface="HG丸ｺﾞｼｯｸM-PRO" panose="020F0600000000000000" pitchFamily="50" charset="-128"/>
              </a:rPr>
              <a:t>2024</a:t>
            </a:r>
            <a:r>
              <a:rPr lang="ja-JP" altLang="en-US" sz="1600" dirty="0">
                <a:latin typeface="HG丸ｺﾞｼｯｸM-PRO" panose="020F0600000000000000" pitchFamily="50" charset="-128"/>
                <a:ea typeface="HG丸ｺﾞｼｯｸM-PRO" panose="020F0600000000000000" pitchFamily="50" charset="-128"/>
              </a:rPr>
              <a:t>年度（令和</a:t>
            </a:r>
            <a:r>
              <a:rPr lang="en-US" altLang="ja-JP" sz="1600" dirty="0">
                <a:latin typeface="HG丸ｺﾞｼｯｸM-PRO" panose="020F0600000000000000" pitchFamily="50" charset="-128"/>
                <a:ea typeface="HG丸ｺﾞｼｯｸM-PRO" panose="020F0600000000000000" pitchFamily="50" charset="-128"/>
              </a:rPr>
              <a:t>6</a:t>
            </a:r>
            <a:r>
              <a:rPr lang="ja-JP" altLang="en-US" sz="1600" dirty="0">
                <a:latin typeface="HG丸ｺﾞｼｯｸM-PRO" panose="020F0600000000000000" pitchFamily="50" charset="-128"/>
                <a:ea typeface="HG丸ｺﾞｼｯｸM-PRO" panose="020F0600000000000000" pitchFamily="50" charset="-128"/>
              </a:rPr>
              <a:t>年度）も継続されます。</a:t>
            </a:r>
            <a:r>
              <a:rPr lang="en-US" altLang="ja-JP" sz="1600" dirty="0">
                <a:latin typeface="HG丸ｺﾞｼｯｸM-PRO" panose="020F0600000000000000" pitchFamily="50" charset="-128"/>
                <a:ea typeface="HG丸ｺﾞｼｯｸM-PRO" panose="020F0600000000000000" pitchFamily="50" charset="-128"/>
              </a:rPr>
              <a:t>FIP</a:t>
            </a:r>
            <a:r>
              <a:rPr lang="ja-JP" altLang="en-US" sz="1600" dirty="0">
                <a:latin typeface="HG丸ｺﾞｼｯｸM-PRO" panose="020F0600000000000000" pitchFamily="50" charset="-128"/>
                <a:ea typeface="HG丸ｺﾞｼｯｸM-PRO" panose="020F0600000000000000" pitchFamily="50" charset="-128"/>
              </a:rPr>
              <a:t>認定を受けた太陽光発電設備等の再生可能エネルギーに併設する蓄電池を補助する補助金です。いわゆる系統用蓄電池です。</a:t>
            </a:r>
            <a:endPar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endParaRPr>
          </a:p>
        </p:txBody>
      </p:sp>
      <p:pic>
        <p:nvPicPr>
          <p:cNvPr id="6" name="図 5">
            <a:extLst>
              <a:ext uri="{FF2B5EF4-FFF2-40B4-BE49-F238E27FC236}">
                <a16:creationId xmlns:a16="http://schemas.microsoft.com/office/drawing/2014/main" id="{0F984964-0330-71C1-4DDC-9F0302F6F0EF}"/>
              </a:ext>
            </a:extLst>
          </p:cNvPr>
          <p:cNvPicPr>
            <a:picLocks noChangeAspect="1"/>
          </p:cNvPicPr>
          <p:nvPr/>
        </p:nvPicPr>
        <p:blipFill>
          <a:blip r:embed="rId3"/>
          <a:stretch>
            <a:fillRect/>
          </a:stretch>
        </p:blipFill>
        <p:spPr>
          <a:xfrm>
            <a:off x="1144165" y="4657728"/>
            <a:ext cx="6855669" cy="1997588"/>
          </a:xfrm>
          <a:prstGeom prst="rect">
            <a:avLst/>
          </a:prstGeom>
        </p:spPr>
      </p:pic>
    </p:spTree>
    <p:extLst>
      <p:ext uri="{BB962C8B-B14F-4D97-AF65-F5344CB8AC3E}">
        <p14:creationId xmlns:p14="http://schemas.microsoft.com/office/powerpoint/2010/main" val="385261464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500"/>
                                        <p:tgtEl>
                                          <p:spTgt spid="8"/>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8"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タイトル 2"/>
          <p:cNvSpPr>
            <a:spLocks noGrp="1"/>
          </p:cNvSpPr>
          <p:nvPr>
            <p:ph type="title"/>
          </p:nvPr>
        </p:nvSpPr>
        <p:spPr>
          <a:xfrm>
            <a:off x="457200" y="152400"/>
            <a:ext cx="8229600" cy="990600"/>
          </a:xfrm>
        </p:spPr>
        <p:txBody>
          <a:bodyPr anchor="ctr"/>
          <a:lstStyle/>
          <a:p>
            <a:r>
              <a:rPr lang="en-US" altLang="ja-JP" dirty="0"/>
              <a:t>4.</a:t>
            </a:r>
            <a:r>
              <a:rPr lang="ja-JP" altLang="en-US" dirty="0"/>
              <a:t> </a:t>
            </a:r>
            <a:r>
              <a:rPr lang="en-US" altLang="ja-JP" dirty="0"/>
              <a:t>PPA</a:t>
            </a:r>
            <a:r>
              <a:rPr lang="ja-JP" altLang="en-US" dirty="0"/>
              <a:t>モデル（電力販売契約）とは</a:t>
            </a:r>
          </a:p>
        </p:txBody>
      </p:sp>
      <p:sp>
        <p:nvSpPr>
          <p:cNvPr id="2" name="コンテンツ プレースホルダー 1"/>
          <p:cNvSpPr>
            <a:spLocks noGrp="1"/>
          </p:cNvSpPr>
          <p:nvPr>
            <p:ph sz="quarter" idx="1"/>
          </p:nvPr>
        </p:nvSpPr>
        <p:spPr>
          <a:xfrm>
            <a:off x="457200" y="1219200"/>
            <a:ext cx="8229600" cy="4937760"/>
          </a:xfrm>
        </p:spPr>
        <p:txBody>
          <a:bodyPr vert="horz">
            <a:normAutofit/>
          </a:bodyPr>
          <a:lstStyle/>
          <a:p>
            <a:r>
              <a:rPr lang="en-US" altLang="ja-JP" dirty="0"/>
              <a:t>PPA</a:t>
            </a:r>
            <a:r>
              <a:rPr lang="ja-JP" altLang="en-US" dirty="0"/>
              <a:t>補助金は？</a:t>
            </a:r>
          </a:p>
        </p:txBody>
      </p:sp>
      <p:sp>
        <p:nvSpPr>
          <p:cNvPr id="8" name="テキスト ボックス 7">
            <a:extLst>
              <a:ext uri="{FF2B5EF4-FFF2-40B4-BE49-F238E27FC236}">
                <a16:creationId xmlns:a16="http://schemas.microsoft.com/office/drawing/2014/main" id="{764DE670-0745-3F1F-6F16-12786F1C395B}"/>
              </a:ext>
            </a:extLst>
          </p:cNvPr>
          <p:cNvSpPr txBox="1"/>
          <p:nvPr/>
        </p:nvSpPr>
        <p:spPr>
          <a:xfrm>
            <a:off x="78964" y="1718070"/>
            <a:ext cx="8982624" cy="1815882"/>
          </a:xfrm>
          <a:prstGeom prst="rect">
            <a:avLst/>
          </a:prstGeom>
          <a:solidFill>
            <a:schemeClr val="bg1"/>
          </a:solidFill>
        </p:spPr>
        <p:txBody>
          <a:bodyPr wrap="square">
            <a:spAutoFit/>
          </a:bodyPr>
          <a:lstStyle/>
          <a:p>
            <a:r>
              <a:rPr lang="ja-JP" altLang="en-US" sz="1600" b="1" dirty="0">
                <a:latin typeface="HG丸ｺﾞｼｯｸM-PRO" panose="020F0600000000000000" pitchFamily="50" charset="-128"/>
                <a:ea typeface="HG丸ｺﾞｼｯｸM-PRO" panose="020F0600000000000000" pitchFamily="50" charset="-128"/>
              </a:rPr>
              <a:t>②ストレージパリティの達成に向けた太陽光発電設備等の価格低減促進事業</a:t>
            </a:r>
            <a:endParaRPr lang="en-US" altLang="ja-JP" sz="1600" b="1" dirty="0">
              <a:latin typeface="HG丸ｺﾞｼｯｸM-PRO" panose="020F0600000000000000" pitchFamily="50" charset="-128"/>
              <a:ea typeface="HG丸ｺﾞｼｯｸM-PRO" panose="020F0600000000000000" pitchFamily="50" charset="-128"/>
            </a:endParaRPr>
          </a:p>
          <a:p>
            <a:pPr marL="182563"/>
            <a:r>
              <a:rPr lang="ja-JP" altLang="en-US" sz="1600" dirty="0">
                <a:latin typeface="HG丸ｺﾞｼｯｸM-PRO" panose="020F0600000000000000" pitchFamily="50" charset="-128"/>
                <a:ea typeface="HG丸ｺﾞｼｯｸM-PRO" panose="020F0600000000000000" pitchFamily="50" charset="-128"/>
              </a:rPr>
              <a:t>オンサイト</a:t>
            </a:r>
            <a:r>
              <a:rPr lang="en-US" altLang="ja-JP" sz="1600" dirty="0">
                <a:latin typeface="HG丸ｺﾞｼｯｸM-PRO" panose="020F0600000000000000" pitchFamily="50" charset="-128"/>
                <a:ea typeface="HG丸ｺﾞｼｯｸM-PRO" panose="020F0600000000000000" pitchFamily="50" charset="-128"/>
              </a:rPr>
              <a:t>PPA</a:t>
            </a:r>
            <a:r>
              <a:rPr lang="ja-JP" altLang="en-US" sz="1600" dirty="0">
                <a:latin typeface="HG丸ｺﾞｼｯｸM-PRO" panose="020F0600000000000000" pitchFamily="50" charset="-128"/>
                <a:ea typeface="HG丸ｺﾞｼｯｸM-PRO" panose="020F0600000000000000" pitchFamily="50" charset="-128"/>
              </a:rPr>
              <a:t>モデル等を活用した初期費用ゼロでの自家消費型太陽光発電設備や蓄電池の導入支援等を通じて、当該設備の価格低減を促進し、ストレージパリティの達成、ひいては地域の脱炭素化と防災性の向上を目指す。</a:t>
            </a:r>
            <a:endParaRPr lang="en-US" altLang="ja-JP" sz="1600" dirty="0">
              <a:latin typeface="HG丸ｺﾞｼｯｸM-PRO" panose="020F0600000000000000" pitchFamily="50" charset="-128"/>
              <a:ea typeface="HG丸ｺﾞｼｯｸM-PRO" panose="020F0600000000000000" pitchFamily="50" charset="-128"/>
            </a:endParaRPr>
          </a:p>
          <a:p>
            <a:pPr marL="182563"/>
            <a:r>
              <a:rPr lang="ja-JP" altLang="en-US" sz="1600" dirty="0">
                <a:latin typeface="HG丸ｺﾞｼｯｸM-PRO" panose="020F0600000000000000" pitchFamily="50" charset="-128"/>
                <a:ea typeface="HG丸ｺﾞｼｯｸM-PRO" panose="020F0600000000000000" pitchFamily="50" charset="-128"/>
              </a:rPr>
              <a:t>太陽光発電設備および蓄電池の導入を支援することで、設備導入費の価格低減を促しながら、停電時でも電気が使える防災性の向上や電力系統への負荷を低減するレジリエンス強化を図ります。</a:t>
            </a:r>
          </a:p>
        </p:txBody>
      </p:sp>
      <p:pic>
        <p:nvPicPr>
          <p:cNvPr id="5122" name="Picture 2" descr="家庭用蓄電池でスマートハウス化を実現 | ひだかや株式会社（岡山県倉敷市）">
            <a:extLst>
              <a:ext uri="{FF2B5EF4-FFF2-40B4-BE49-F238E27FC236}">
                <a16:creationId xmlns:a16="http://schemas.microsoft.com/office/drawing/2014/main" id="{61881CCE-B782-A23D-5234-8C7BBE31D0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00929" y="3418397"/>
            <a:ext cx="4660659" cy="3293209"/>
          </a:xfrm>
          <a:prstGeom prst="rect">
            <a:avLst/>
          </a:prstGeom>
          <a:noFill/>
          <a:extLst>
            <a:ext uri="{909E8E84-426E-40DD-AFC4-6F175D3DCCD1}">
              <a14:hiddenFill xmlns:a14="http://schemas.microsoft.com/office/drawing/2010/main">
                <a:solidFill>
                  <a:srgbClr val="FFFFFF"/>
                </a:solidFill>
              </a14:hiddenFill>
            </a:ext>
          </a:extLst>
        </p:spPr>
      </p:pic>
      <p:sp>
        <p:nvSpPr>
          <p:cNvPr id="5" name="テキスト ボックス 4">
            <a:extLst>
              <a:ext uri="{FF2B5EF4-FFF2-40B4-BE49-F238E27FC236}">
                <a16:creationId xmlns:a16="http://schemas.microsoft.com/office/drawing/2014/main" id="{BDB8278B-B55B-597F-E38E-7AA03295CE47}"/>
              </a:ext>
            </a:extLst>
          </p:cNvPr>
          <p:cNvSpPr txBox="1"/>
          <p:nvPr/>
        </p:nvSpPr>
        <p:spPr>
          <a:xfrm>
            <a:off x="72197" y="3466938"/>
            <a:ext cx="4349021" cy="3293209"/>
          </a:xfrm>
          <a:prstGeom prst="rect">
            <a:avLst/>
          </a:prstGeom>
          <a:solidFill>
            <a:schemeClr val="bg1"/>
          </a:solidFill>
        </p:spPr>
        <p:txBody>
          <a:bodyPr wrap="square">
            <a:spAutoFit/>
          </a:bodyPr>
          <a:lstStyle/>
          <a:p>
            <a:pPr marL="182563"/>
            <a:r>
              <a:rPr lang="ja-JP" altLang="en-US" sz="1600" dirty="0">
                <a:latin typeface="HG丸ｺﾞｼｯｸM-PRO" panose="020F0600000000000000" pitchFamily="50" charset="-128"/>
                <a:ea typeface="HG丸ｺﾞｼｯｸM-PRO" panose="020F0600000000000000" pitchFamily="50" charset="-128"/>
              </a:rPr>
              <a:t>昨今のカーボンニュートラルや脱炭素の潮流において、再生可能エネルギーの導入拡大と調達は重点目標であり、発電で得た電力を自社ないし自宅で消費する自家消費型の設備の普及が推し進められています。本補助事業の対象も自家消費型太陽光発電設備が前提で、その導入方法としてオンサイト</a:t>
            </a:r>
            <a:r>
              <a:rPr lang="en-US" altLang="ja-JP" sz="1600" dirty="0">
                <a:latin typeface="HG丸ｺﾞｼｯｸM-PRO" panose="020F0600000000000000" pitchFamily="50" charset="-128"/>
                <a:ea typeface="HG丸ｺﾞｼｯｸM-PRO" panose="020F0600000000000000" pitchFamily="50" charset="-128"/>
              </a:rPr>
              <a:t>PPA</a:t>
            </a:r>
            <a:r>
              <a:rPr lang="ja-JP" altLang="en-US" sz="1600" dirty="0">
                <a:latin typeface="HG丸ｺﾞｼｯｸM-PRO" panose="020F0600000000000000" pitchFamily="50" charset="-128"/>
                <a:ea typeface="HG丸ｺﾞｼｯｸM-PRO" panose="020F0600000000000000" pitchFamily="50" charset="-128"/>
              </a:rPr>
              <a:t>モデル、リース、自己所有の</a:t>
            </a:r>
            <a:r>
              <a:rPr lang="en-US" altLang="ja-JP" sz="1600" dirty="0">
                <a:latin typeface="HG丸ｺﾞｼｯｸM-PRO" panose="020F0600000000000000" pitchFamily="50" charset="-128"/>
                <a:ea typeface="HG丸ｺﾞｼｯｸM-PRO" panose="020F0600000000000000" pitchFamily="50" charset="-128"/>
              </a:rPr>
              <a:t>3</a:t>
            </a:r>
            <a:r>
              <a:rPr lang="ja-JP" altLang="en-US" sz="1600" dirty="0">
                <a:latin typeface="HG丸ｺﾞｼｯｸM-PRO" panose="020F0600000000000000" pitchFamily="50" charset="-128"/>
                <a:ea typeface="HG丸ｺﾞｼｯｸM-PRO" panose="020F0600000000000000" pitchFamily="50" charset="-128"/>
              </a:rPr>
              <a:t>つの方法が対象となります。</a:t>
            </a:r>
          </a:p>
          <a:p>
            <a:pPr marL="182563"/>
            <a:r>
              <a:rPr lang="ja-JP" altLang="en-US" sz="1600" dirty="0">
                <a:latin typeface="HG丸ｺﾞｼｯｸM-PRO" panose="020F0600000000000000" pitchFamily="50" charset="-128"/>
                <a:ea typeface="HG丸ｺﾞｼｯｸM-PRO" panose="020F0600000000000000" pitchFamily="50" charset="-128"/>
              </a:rPr>
              <a:t>蓄電池の導入は必須ではありませんが、併せて導入することで補助額が優遇されるほか、交付申請時の審査において加点され、</a:t>
            </a:r>
            <a:r>
              <a:rPr lang="ja-JP" altLang="en-US" sz="1600" b="1" dirty="0">
                <a:latin typeface="HG丸ｺﾞｼｯｸM-PRO" panose="020F0600000000000000" pitchFamily="50" charset="-128"/>
                <a:ea typeface="HG丸ｺﾞｼｯｸM-PRO" panose="020F0600000000000000" pitchFamily="50" charset="-128"/>
              </a:rPr>
              <a:t>蓄電池もあった方が通りやすい</a:t>
            </a:r>
            <a:r>
              <a:rPr lang="ja-JP" altLang="en-US" sz="1600" dirty="0">
                <a:latin typeface="HG丸ｺﾞｼｯｸM-PRO" panose="020F0600000000000000" pitchFamily="50" charset="-128"/>
                <a:ea typeface="HG丸ｺﾞｼｯｸM-PRO" panose="020F0600000000000000" pitchFamily="50" charset="-128"/>
              </a:rPr>
              <a:t>です。</a:t>
            </a:r>
            <a:endParaRPr lang="ja-JP" altLang="en-US" sz="1600" b="0" i="0" dirty="0">
              <a:solidFill>
                <a:srgbClr val="000000"/>
              </a:solidFill>
              <a:effectLst/>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374908113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up)">
                                      <p:cBhvr>
                                        <p:cTn id="21" dur="500"/>
                                        <p:tgtEl>
                                          <p:spTgt spid="5"/>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5122"/>
                                        </p:tgtEl>
                                        <p:attrNameLst>
                                          <p:attrName>style.visibility</p:attrName>
                                        </p:attrNameLst>
                                      </p:cBhvr>
                                      <p:to>
                                        <p:strVal val="visible"/>
                                      </p:to>
                                    </p:set>
                                    <p:animEffect transition="in" filter="fade">
                                      <p:cBhvr>
                                        <p:cTn id="25"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8" grpId="0" animBg="1"/>
      <p:bldP spid="5"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タイトル 2"/>
          <p:cNvSpPr>
            <a:spLocks noGrp="1"/>
          </p:cNvSpPr>
          <p:nvPr>
            <p:ph type="title"/>
          </p:nvPr>
        </p:nvSpPr>
        <p:spPr>
          <a:xfrm>
            <a:off x="457200" y="152400"/>
            <a:ext cx="8229600" cy="990600"/>
          </a:xfrm>
        </p:spPr>
        <p:txBody>
          <a:bodyPr anchor="ctr">
            <a:normAutofit/>
          </a:bodyPr>
          <a:lstStyle/>
          <a:p>
            <a:r>
              <a:rPr lang="en-US" altLang="ja-JP" dirty="0"/>
              <a:t>4.</a:t>
            </a:r>
            <a:r>
              <a:rPr lang="ja-JP" altLang="en-US" dirty="0"/>
              <a:t> </a:t>
            </a:r>
            <a:r>
              <a:rPr lang="en-US" altLang="ja-JP" dirty="0"/>
              <a:t>PPA</a:t>
            </a:r>
            <a:r>
              <a:rPr lang="ja-JP" altLang="en-US" dirty="0"/>
              <a:t>モデル（電力販売契約）とは</a:t>
            </a:r>
          </a:p>
        </p:txBody>
      </p:sp>
      <p:sp>
        <p:nvSpPr>
          <p:cNvPr id="2" name="コンテンツ プレースホルダー 1"/>
          <p:cNvSpPr>
            <a:spLocks noGrp="1"/>
          </p:cNvSpPr>
          <p:nvPr>
            <p:ph sz="quarter" idx="1"/>
          </p:nvPr>
        </p:nvSpPr>
        <p:spPr>
          <a:xfrm>
            <a:off x="457200" y="1219200"/>
            <a:ext cx="8229600" cy="4937760"/>
          </a:xfrm>
        </p:spPr>
        <p:txBody>
          <a:bodyPr>
            <a:normAutofit/>
          </a:bodyPr>
          <a:lstStyle/>
          <a:p>
            <a:r>
              <a:rPr lang="en-US" altLang="ja-JP" dirty="0"/>
              <a:t>PPA</a:t>
            </a:r>
            <a:r>
              <a:rPr lang="ja-JP" altLang="en-US" dirty="0"/>
              <a:t>補助金は？</a:t>
            </a:r>
          </a:p>
        </p:txBody>
      </p:sp>
      <p:sp>
        <p:nvSpPr>
          <p:cNvPr id="8" name="テキスト ボックス 7">
            <a:extLst>
              <a:ext uri="{FF2B5EF4-FFF2-40B4-BE49-F238E27FC236}">
                <a16:creationId xmlns:a16="http://schemas.microsoft.com/office/drawing/2014/main" id="{764DE670-0745-3F1F-6F16-12786F1C395B}"/>
              </a:ext>
            </a:extLst>
          </p:cNvPr>
          <p:cNvSpPr txBox="1"/>
          <p:nvPr/>
        </p:nvSpPr>
        <p:spPr>
          <a:xfrm>
            <a:off x="313183" y="1753908"/>
            <a:ext cx="8229601" cy="381412"/>
          </a:xfrm>
          <a:prstGeom prst="rect">
            <a:avLst/>
          </a:prstGeom>
          <a:solidFill>
            <a:schemeClr val="bg1"/>
          </a:solidFill>
        </p:spPr>
        <p:txBody>
          <a:bodyPr wrap="square">
            <a:spAutoFit/>
          </a:bodyPr>
          <a:lstStyle/>
          <a:p>
            <a:r>
              <a:rPr lang="ja-JP" altLang="en-US" dirty="0">
                <a:latin typeface="HG丸ｺﾞｼｯｸM-PRO" panose="020F0600000000000000" pitchFamily="50" charset="-128"/>
                <a:ea typeface="HG丸ｺﾞｼｯｸM-PRO" panose="020F0600000000000000" pitchFamily="50" charset="-128"/>
              </a:rPr>
              <a:t>②ストレージパリティの達成に向けた太陽光発電設備等の価格低減促進事業</a:t>
            </a:r>
            <a:endParaRPr lang="ja-JP" altLang="en-US" i="0" dirty="0">
              <a:solidFill>
                <a:srgbClr val="000000"/>
              </a:solidFill>
              <a:effectLst/>
              <a:latin typeface="HG丸ｺﾞｼｯｸM-PRO" panose="020F0600000000000000" pitchFamily="50" charset="-128"/>
              <a:ea typeface="HG丸ｺﾞｼｯｸM-PRO" panose="020F0600000000000000" pitchFamily="50" charset="-128"/>
            </a:endParaRPr>
          </a:p>
        </p:txBody>
      </p:sp>
      <p:graphicFrame>
        <p:nvGraphicFramePr>
          <p:cNvPr id="4" name="表 3">
            <a:extLst>
              <a:ext uri="{FF2B5EF4-FFF2-40B4-BE49-F238E27FC236}">
                <a16:creationId xmlns:a16="http://schemas.microsoft.com/office/drawing/2014/main" id="{30AFEEEB-9DEA-944F-B628-F421475274C1}"/>
              </a:ext>
            </a:extLst>
          </p:cNvPr>
          <p:cNvGraphicFramePr>
            <a:graphicFrameLocks noGrp="1"/>
          </p:cNvGraphicFramePr>
          <p:nvPr>
            <p:extLst>
              <p:ext uri="{D42A27DB-BD31-4B8C-83A1-F6EECF244321}">
                <p14:modId xmlns:p14="http://schemas.microsoft.com/office/powerpoint/2010/main" val="4159195758"/>
              </p:ext>
            </p:extLst>
          </p:nvPr>
        </p:nvGraphicFramePr>
        <p:xfrm>
          <a:off x="179512" y="2552118"/>
          <a:ext cx="8784976" cy="4103919"/>
        </p:xfrm>
        <a:graphic>
          <a:graphicData uri="http://schemas.openxmlformats.org/drawingml/2006/table">
            <a:tbl>
              <a:tblPr firstRow="1" firstCol="1" bandRow="1" bandCol="1">
                <a:tableStyleId>{69012ECD-51FC-41F1-AA8D-1B2483CD663E}</a:tableStyleId>
              </a:tblPr>
              <a:tblGrid>
                <a:gridCol w="5040560">
                  <a:extLst>
                    <a:ext uri="{9D8B030D-6E8A-4147-A177-3AD203B41FA5}">
                      <a16:colId xmlns:a16="http://schemas.microsoft.com/office/drawing/2014/main" val="2617642883"/>
                    </a:ext>
                  </a:extLst>
                </a:gridCol>
                <a:gridCol w="3744416">
                  <a:extLst>
                    <a:ext uri="{9D8B030D-6E8A-4147-A177-3AD203B41FA5}">
                      <a16:colId xmlns:a16="http://schemas.microsoft.com/office/drawing/2014/main" val="4180141399"/>
                    </a:ext>
                  </a:extLst>
                </a:gridCol>
              </a:tblGrid>
              <a:tr h="262714">
                <a:tc>
                  <a:txBody>
                    <a:bodyPr/>
                    <a:lstStyle/>
                    <a:p>
                      <a:pPr algn="ctr" fontAlgn="ctr"/>
                      <a:r>
                        <a:rPr lang="zh-TW" altLang="en-US" sz="1600" u="none" strike="noStrike" dirty="0">
                          <a:effectLst/>
                        </a:rPr>
                        <a:t>補助対象設備</a:t>
                      </a:r>
                      <a:endParaRPr lang="zh-TW" altLang="en-US" sz="16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9525" marR="9525" marT="9525" marB="0" anchor="ctr"/>
                </a:tc>
                <a:tc>
                  <a:txBody>
                    <a:bodyPr/>
                    <a:lstStyle/>
                    <a:p>
                      <a:pPr algn="ctr" fontAlgn="ctr"/>
                      <a:r>
                        <a:rPr lang="ja-JP" altLang="en-US" sz="1600" u="none" strike="noStrike">
                          <a:effectLst/>
                        </a:rPr>
                        <a:t>補助額・補助率</a:t>
                      </a:r>
                      <a:endParaRPr lang="zh-TW" altLang="en-US" sz="1600" b="0" i="0" u="none" strike="noStrike" dirty="0">
                        <a:solidFill>
                          <a:srgbClr val="000000"/>
                        </a:solidFill>
                        <a:effectLst/>
                        <a:latin typeface="游ゴシック" panose="020B0400000000000000" pitchFamily="50" charset="-128"/>
                        <a:ea typeface="游ゴシック" panose="020B0400000000000000" pitchFamily="50" charset="-128"/>
                      </a:endParaRPr>
                    </a:p>
                  </a:txBody>
                  <a:tcPr marL="9525" marR="9525" marT="9525" marB="0" anchor="ctr"/>
                </a:tc>
                <a:extLst>
                  <a:ext uri="{0D108BD9-81ED-4DB2-BD59-A6C34878D82A}">
                    <a16:rowId xmlns:a16="http://schemas.microsoft.com/office/drawing/2014/main" val="3931918484"/>
                  </a:ext>
                </a:extLst>
              </a:tr>
              <a:tr h="291671">
                <a:tc>
                  <a:txBody>
                    <a:bodyPr/>
                    <a:lstStyle/>
                    <a:p>
                      <a:pPr algn="l" fontAlgn="ctr"/>
                      <a:r>
                        <a:rPr lang="ja-JP" altLang="en-US" sz="1600" u="none" strike="noStrike" dirty="0">
                          <a:effectLst/>
                        </a:rPr>
                        <a:t>①太陽光発電システム</a:t>
                      </a:r>
                      <a:endParaRPr lang="ja-JP" altLang="en-US" sz="1600" b="0" i="0" u="none" strike="noStrike" dirty="0">
                        <a:solidFill>
                          <a:srgbClr val="000000"/>
                        </a:solidFill>
                        <a:effectLst/>
                        <a:latin typeface="Arial" panose="020B0604020202020204" pitchFamily="34" charset="0"/>
                        <a:ea typeface="游ゴシック" panose="020B0400000000000000" pitchFamily="50" charset="-128"/>
                      </a:endParaRPr>
                    </a:p>
                  </a:txBody>
                  <a:tcPr marL="9525" marR="9525" marT="9525" marB="0" anchor="ctr"/>
                </a:tc>
                <a:tc>
                  <a:txBody>
                    <a:bodyPr/>
                    <a:lstStyle/>
                    <a:p>
                      <a:pPr algn="l" fontAlgn="ctr"/>
                      <a:r>
                        <a:rPr lang="en-US" altLang="ja-JP" sz="1600" u="none" strike="noStrike">
                          <a:effectLst/>
                        </a:rPr>
                        <a:t>4</a:t>
                      </a:r>
                      <a:r>
                        <a:rPr lang="ja-JP" altLang="en-US" sz="1600" u="none" strike="noStrike">
                          <a:effectLst/>
                        </a:rPr>
                        <a:t>万円</a:t>
                      </a:r>
                      <a:r>
                        <a:rPr lang="en-US" altLang="ja-JP" sz="1600" u="none" strike="noStrike">
                          <a:effectLst/>
                        </a:rPr>
                        <a:t>/</a:t>
                      </a:r>
                      <a:r>
                        <a:rPr lang="en-US" sz="1600" u="none" strike="noStrike">
                          <a:effectLst/>
                        </a:rPr>
                        <a:t>kW</a:t>
                      </a:r>
                      <a:endParaRPr lang="ja-JP" altLang="en-US" sz="1600" b="0" i="0" u="none" strike="noStrike" dirty="0">
                        <a:solidFill>
                          <a:srgbClr val="000000"/>
                        </a:solidFill>
                        <a:effectLst/>
                        <a:latin typeface="Arial" panose="020B0604020202020204" pitchFamily="34" charset="0"/>
                        <a:ea typeface="游ゴシック" panose="020B0400000000000000" pitchFamily="50" charset="-128"/>
                      </a:endParaRPr>
                    </a:p>
                  </a:txBody>
                  <a:tcPr marL="9525" marR="9525" marT="9525" marB="0" anchor="ctr"/>
                </a:tc>
                <a:extLst>
                  <a:ext uri="{0D108BD9-81ED-4DB2-BD59-A6C34878D82A}">
                    <a16:rowId xmlns:a16="http://schemas.microsoft.com/office/drawing/2014/main" val="1843023491"/>
                  </a:ext>
                </a:extLst>
              </a:tr>
              <a:tr h="351803">
                <a:tc>
                  <a:txBody>
                    <a:bodyPr/>
                    <a:lstStyle/>
                    <a:p>
                      <a:pPr algn="l" fontAlgn="ctr"/>
                      <a:r>
                        <a:rPr lang="ja-JP" altLang="en-US" sz="1600" u="none" strike="noStrike" dirty="0">
                          <a:effectLst/>
                        </a:rPr>
                        <a:t>・産業用蓄電池とセットかつ</a:t>
                      </a:r>
                      <a:r>
                        <a:rPr lang="en-US" altLang="ja-JP" sz="1600" u="none" strike="noStrike" dirty="0">
                          <a:effectLst/>
                        </a:rPr>
                        <a:t>PPA</a:t>
                      </a:r>
                      <a:r>
                        <a:rPr lang="ja-JP" altLang="en-US" sz="1600" u="none" strike="noStrike" dirty="0">
                          <a:effectLst/>
                        </a:rPr>
                        <a:t>・リースでの導入の場合：</a:t>
                      </a:r>
                      <a:endParaRPr lang="ja-JP" altLang="en-US" sz="1600" b="0" i="0" u="none" strike="noStrike" dirty="0">
                        <a:solidFill>
                          <a:srgbClr val="000000"/>
                        </a:solidFill>
                        <a:effectLst/>
                        <a:latin typeface="Arial" panose="020B0604020202020204" pitchFamily="34" charset="0"/>
                        <a:ea typeface="游ゴシック" panose="020B0400000000000000" pitchFamily="50" charset="-128"/>
                      </a:endParaRPr>
                    </a:p>
                  </a:txBody>
                  <a:tcPr marL="9525" marR="9525" marT="9525" marB="0" anchor="ctr"/>
                </a:tc>
                <a:tc>
                  <a:txBody>
                    <a:bodyPr/>
                    <a:lstStyle/>
                    <a:p>
                      <a:pPr algn="l" fontAlgn="ctr"/>
                      <a:r>
                        <a:rPr lang="en-US" altLang="ja-JP" sz="1600" u="none" strike="noStrike">
                          <a:effectLst/>
                        </a:rPr>
                        <a:t>5</a:t>
                      </a:r>
                      <a:r>
                        <a:rPr lang="ja-JP" altLang="en-US" sz="1600" u="none" strike="noStrike">
                          <a:effectLst/>
                        </a:rPr>
                        <a:t>万円</a:t>
                      </a:r>
                      <a:r>
                        <a:rPr lang="en-US" altLang="ja-JP" sz="1600" u="none" strike="noStrike">
                          <a:effectLst/>
                        </a:rPr>
                        <a:t>/</a:t>
                      </a:r>
                      <a:r>
                        <a:rPr lang="en-US" sz="1600" u="none" strike="noStrike">
                          <a:effectLst/>
                        </a:rPr>
                        <a:t>kW</a:t>
                      </a:r>
                      <a:endParaRPr lang="ja-JP" altLang="en-US" sz="1600" b="0" i="0" u="none" strike="noStrike" dirty="0">
                        <a:solidFill>
                          <a:srgbClr val="000000"/>
                        </a:solidFill>
                        <a:effectLst/>
                        <a:latin typeface="Arial" panose="020B0604020202020204" pitchFamily="34" charset="0"/>
                        <a:ea typeface="游ゴシック" panose="020B0400000000000000" pitchFamily="50" charset="-128"/>
                      </a:endParaRPr>
                    </a:p>
                  </a:txBody>
                  <a:tcPr marL="9525" marR="9525" marT="9525" marB="0" anchor="ctr"/>
                </a:tc>
                <a:extLst>
                  <a:ext uri="{0D108BD9-81ED-4DB2-BD59-A6C34878D82A}">
                    <a16:rowId xmlns:a16="http://schemas.microsoft.com/office/drawing/2014/main" val="2122611259"/>
                  </a:ext>
                </a:extLst>
              </a:tr>
              <a:tr h="291671">
                <a:tc>
                  <a:txBody>
                    <a:bodyPr/>
                    <a:lstStyle/>
                    <a:p>
                      <a:pPr algn="l" fontAlgn="ctr"/>
                      <a:r>
                        <a:rPr lang="ja-JP" altLang="en-US" sz="1600" u="none" strike="noStrike">
                          <a:effectLst/>
                        </a:rPr>
                        <a:t>・戸建て住宅かつ蓄電池とセットでの導入の場合：</a:t>
                      </a:r>
                      <a:endParaRPr lang="ja-JP" altLang="en-US" sz="1600" b="0" i="0" u="none" strike="noStrike">
                        <a:solidFill>
                          <a:srgbClr val="000000"/>
                        </a:solidFill>
                        <a:effectLst/>
                        <a:latin typeface="Arial" panose="020B0604020202020204" pitchFamily="34" charset="0"/>
                        <a:ea typeface="游ゴシック" panose="020B0400000000000000" pitchFamily="50" charset="-128"/>
                      </a:endParaRPr>
                    </a:p>
                  </a:txBody>
                  <a:tcPr marL="9525" marR="9525" marT="9525" marB="0" anchor="ctr"/>
                </a:tc>
                <a:tc>
                  <a:txBody>
                    <a:bodyPr/>
                    <a:lstStyle/>
                    <a:p>
                      <a:pPr algn="l" fontAlgn="ctr"/>
                      <a:r>
                        <a:rPr lang="en-US" altLang="ja-JP" sz="1600" u="none" strike="noStrike">
                          <a:effectLst/>
                        </a:rPr>
                        <a:t>7</a:t>
                      </a:r>
                      <a:r>
                        <a:rPr lang="ja-JP" altLang="en-US" sz="1600" u="none" strike="noStrike">
                          <a:effectLst/>
                        </a:rPr>
                        <a:t>万円</a:t>
                      </a:r>
                      <a:r>
                        <a:rPr lang="en-US" altLang="ja-JP" sz="1600" u="none" strike="noStrike">
                          <a:effectLst/>
                        </a:rPr>
                        <a:t>/</a:t>
                      </a:r>
                      <a:r>
                        <a:rPr lang="en-US" sz="1600" u="none" strike="noStrike">
                          <a:effectLst/>
                        </a:rPr>
                        <a:t>kW</a:t>
                      </a:r>
                      <a:endParaRPr lang="ja-JP" altLang="en-US" sz="1600" b="0" i="0" u="none" strike="noStrike">
                        <a:solidFill>
                          <a:srgbClr val="000000"/>
                        </a:solidFill>
                        <a:effectLst/>
                        <a:latin typeface="Arial" panose="020B0604020202020204" pitchFamily="34" charset="0"/>
                        <a:ea typeface="游ゴシック" panose="020B0400000000000000" pitchFamily="50" charset="-128"/>
                      </a:endParaRPr>
                    </a:p>
                  </a:txBody>
                  <a:tcPr marL="9525" marR="9525" marT="9525" marB="0" anchor="ctr"/>
                </a:tc>
                <a:extLst>
                  <a:ext uri="{0D108BD9-81ED-4DB2-BD59-A6C34878D82A}">
                    <a16:rowId xmlns:a16="http://schemas.microsoft.com/office/drawing/2014/main" val="2375478477"/>
                  </a:ext>
                </a:extLst>
              </a:tr>
              <a:tr h="291671">
                <a:tc>
                  <a:txBody>
                    <a:bodyPr/>
                    <a:lstStyle/>
                    <a:p>
                      <a:pPr algn="l" fontAlgn="ctr"/>
                      <a:r>
                        <a:rPr lang="zh-TW" altLang="en-US" sz="1600" u="none" strike="noStrike">
                          <a:effectLst/>
                        </a:rPr>
                        <a:t>②産業用蓄電池</a:t>
                      </a:r>
                      <a:endParaRPr lang="zh-TW" altLang="en-US" sz="1600" b="0" i="0" u="none" strike="noStrike">
                        <a:solidFill>
                          <a:srgbClr val="000000"/>
                        </a:solidFill>
                        <a:effectLst/>
                        <a:latin typeface="Arial" panose="020B0604020202020204" pitchFamily="34" charset="0"/>
                        <a:ea typeface="游ゴシック" panose="020B0400000000000000" pitchFamily="50" charset="-128"/>
                      </a:endParaRPr>
                    </a:p>
                  </a:txBody>
                  <a:tcPr marL="9525" marR="9525" marT="9525" marB="0" anchor="ctr"/>
                </a:tc>
                <a:tc>
                  <a:txBody>
                    <a:bodyPr/>
                    <a:lstStyle/>
                    <a:p>
                      <a:pPr algn="l" fontAlgn="ctr"/>
                      <a:r>
                        <a:rPr lang="en-US" altLang="ja-JP" sz="1600" u="none" strike="noStrike">
                          <a:effectLst/>
                        </a:rPr>
                        <a:t>6.3</a:t>
                      </a:r>
                      <a:r>
                        <a:rPr lang="ja-JP" altLang="en-US" sz="1600" u="none" strike="noStrike">
                          <a:effectLst/>
                        </a:rPr>
                        <a:t>万円</a:t>
                      </a:r>
                      <a:r>
                        <a:rPr lang="en-US" altLang="ja-JP" sz="1600" u="none" strike="noStrike">
                          <a:effectLst/>
                        </a:rPr>
                        <a:t>/</a:t>
                      </a:r>
                      <a:r>
                        <a:rPr lang="en-US" sz="1600" u="none" strike="noStrike">
                          <a:effectLst/>
                        </a:rPr>
                        <a:t>kWh</a:t>
                      </a:r>
                      <a:endParaRPr lang="zh-TW" altLang="en-US" sz="1600" b="0" i="0" u="none" strike="noStrike">
                        <a:solidFill>
                          <a:srgbClr val="000000"/>
                        </a:solidFill>
                        <a:effectLst/>
                        <a:latin typeface="Arial" panose="020B0604020202020204" pitchFamily="34" charset="0"/>
                        <a:ea typeface="游ゴシック" panose="020B0400000000000000" pitchFamily="50" charset="-128"/>
                      </a:endParaRPr>
                    </a:p>
                  </a:txBody>
                  <a:tcPr marL="9525" marR="9525" marT="9525" marB="0" anchor="ctr"/>
                </a:tc>
                <a:extLst>
                  <a:ext uri="{0D108BD9-81ED-4DB2-BD59-A6C34878D82A}">
                    <a16:rowId xmlns:a16="http://schemas.microsoft.com/office/drawing/2014/main" val="4047068013"/>
                  </a:ext>
                </a:extLst>
              </a:tr>
              <a:tr h="291671">
                <a:tc>
                  <a:txBody>
                    <a:bodyPr/>
                    <a:lstStyle/>
                    <a:p>
                      <a:pPr algn="l" fontAlgn="ctr"/>
                      <a:r>
                        <a:rPr lang="en-US" altLang="ja-JP" sz="1600" u="none" strike="noStrike" dirty="0">
                          <a:effectLst/>
                        </a:rPr>
                        <a:t>※</a:t>
                      </a:r>
                      <a:r>
                        <a:rPr lang="ja-JP" altLang="en-US" sz="1600" u="none" strike="noStrike" dirty="0">
                          <a:effectLst/>
                        </a:rPr>
                        <a:t>関節補助対象経費（工事費など）の</a:t>
                      </a:r>
                      <a:r>
                        <a:rPr lang="en-US" altLang="ja-JP" sz="1600" u="none" strike="noStrike" dirty="0">
                          <a:effectLst/>
                        </a:rPr>
                        <a:t>1/3</a:t>
                      </a:r>
                      <a:r>
                        <a:rPr lang="ja-JP" altLang="en-US" sz="1600" u="none" strike="noStrike" dirty="0">
                          <a:effectLst/>
                        </a:rPr>
                        <a:t>が上限</a:t>
                      </a:r>
                      <a:endParaRPr lang="ja-JP" altLang="en-US" sz="1600" b="0" i="0" u="none" strike="noStrike" dirty="0">
                        <a:solidFill>
                          <a:srgbClr val="000000"/>
                        </a:solidFill>
                        <a:effectLst/>
                        <a:latin typeface="Arial" panose="020B0604020202020204" pitchFamily="34" charset="0"/>
                        <a:ea typeface="游ゴシック" panose="020B0400000000000000" pitchFamily="50" charset="-128"/>
                      </a:endParaRPr>
                    </a:p>
                  </a:txBody>
                  <a:tcPr marL="9525" marR="9525" marT="9525" marB="0" anchor="ctr"/>
                </a:tc>
                <a:tc>
                  <a:txBody>
                    <a:bodyPr/>
                    <a:lstStyle/>
                    <a:p>
                      <a:pPr algn="l" fontAlgn="ctr"/>
                      <a:r>
                        <a:rPr lang="ja-JP" altLang="en-US" sz="1600" u="none" strike="noStrike" dirty="0">
                          <a:effectLst/>
                        </a:rPr>
                        <a:t>　</a:t>
                      </a:r>
                      <a:endParaRPr lang="ja-JP" altLang="en-US" sz="1600" b="0" i="0" u="none" strike="noStrike" dirty="0">
                        <a:solidFill>
                          <a:srgbClr val="000000"/>
                        </a:solidFill>
                        <a:effectLst/>
                        <a:latin typeface="Arial" panose="020B0604020202020204" pitchFamily="34" charset="0"/>
                        <a:ea typeface="游ゴシック" panose="020B0400000000000000" pitchFamily="50" charset="-128"/>
                      </a:endParaRPr>
                    </a:p>
                  </a:txBody>
                  <a:tcPr marL="9525" marR="9525" marT="9525" marB="0" anchor="ctr"/>
                </a:tc>
                <a:extLst>
                  <a:ext uri="{0D108BD9-81ED-4DB2-BD59-A6C34878D82A}">
                    <a16:rowId xmlns:a16="http://schemas.microsoft.com/office/drawing/2014/main" val="4001132576"/>
                  </a:ext>
                </a:extLst>
              </a:tr>
              <a:tr h="291671">
                <a:tc>
                  <a:txBody>
                    <a:bodyPr/>
                    <a:lstStyle/>
                    <a:p>
                      <a:pPr algn="l" fontAlgn="ctr"/>
                      <a:r>
                        <a:rPr lang="zh-TW" altLang="en-US" sz="1600" u="none" strike="noStrike">
                          <a:effectLst/>
                        </a:rPr>
                        <a:t>③家庭用蓄電池</a:t>
                      </a:r>
                      <a:endParaRPr lang="zh-TW" altLang="en-US" sz="1600" b="0" i="0" u="none" strike="noStrike">
                        <a:solidFill>
                          <a:srgbClr val="000000"/>
                        </a:solidFill>
                        <a:effectLst/>
                        <a:latin typeface="Arial" panose="020B0604020202020204" pitchFamily="34" charset="0"/>
                        <a:ea typeface="游ゴシック" panose="020B0400000000000000" pitchFamily="50" charset="-128"/>
                      </a:endParaRPr>
                    </a:p>
                  </a:txBody>
                  <a:tcPr marL="9525" marR="9525" marT="9525" marB="0" anchor="ctr"/>
                </a:tc>
                <a:tc>
                  <a:txBody>
                    <a:bodyPr/>
                    <a:lstStyle/>
                    <a:p>
                      <a:pPr algn="l" fontAlgn="ctr"/>
                      <a:r>
                        <a:rPr lang="en-US" altLang="ja-JP" sz="1600" u="none" strike="noStrike">
                          <a:effectLst/>
                        </a:rPr>
                        <a:t>5.2</a:t>
                      </a:r>
                      <a:r>
                        <a:rPr lang="ja-JP" altLang="en-US" sz="1600" u="none" strike="noStrike">
                          <a:effectLst/>
                        </a:rPr>
                        <a:t>万円</a:t>
                      </a:r>
                      <a:r>
                        <a:rPr lang="en-US" altLang="ja-JP" sz="1600" u="none" strike="noStrike">
                          <a:effectLst/>
                        </a:rPr>
                        <a:t>/</a:t>
                      </a:r>
                      <a:r>
                        <a:rPr lang="en-US" sz="1600" u="none" strike="noStrike">
                          <a:effectLst/>
                        </a:rPr>
                        <a:t>kWh</a:t>
                      </a:r>
                      <a:endParaRPr lang="zh-TW" altLang="en-US" sz="1600" b="0" i="0" u="none" strike="noStrike">
                        <a:solidFill>
                          <a:srgbClr val="000000"/>
                        </a:solidFill>
                        <a:effectLst/>
                        <a:latin typeface="Arial" panose="020B0604020202020204" pitchFamily="34" charset="0"/>
                        <a:ea typeface="游ゴシック" panose="020B0400000000000000" pitchFamily="50" charset="-128"/>
                      </a:endParaRPr>
                    </a:p>
                  </a:txBody>
                  <a:tcPr marL="9525" marR="9525" marT="9525" marB="0" anchor="ctr"/>
                </a:tc>
                <a:extLst>
                  <a:ext uri="{0D108BD9-81ED-4DB2-BD59-A6C34878D82A}">
                    <a16:rowId xmlns:a16="http://schemas.microsoft.com/office/drawing/2014/main" val="2500272093"/>
                  </a:ext>
                </a:extLst>
              </a:tr>
              <a:tr h="291671">
                <a:tc>
                  <a:txBody>
                    <a:bodyPr/>
                    <a:lstStyle/>
                    <a:p>
                      <a:pPr algn="l" fontAlgn="ctr"/>
                      <a:r>
                        <a:rPr lang="en-US" altLang="ja-JP" sz="1600" u="none" strike="noStrike" dirty="0">
                          <a:effectLst/>
                        </a:rPr>
                        <a:t>※</a:t>
                      </a:r>
                      <a:r>
                        <a:rPr lang="ja-JP" altLang="en-US" sz="1600" u="none" strike="noStrike" dirty="0">
                          <a:effectLst/>
                        </a:rPr>
                        <a:t>関節補助対象経費（工事費など）の</a:t>
                      </a:r>
                      <a:r>
                        <a:rPr lang="en-US" altLang="ja-JP" sz="1600" u="none" strike="noStrike" dirty="0">
                          <a:effectLst/>
                        </a:rPr>
                        <a:t>1/3</a:t>
                      </a:r>
                      <a:r>
                        <a:rPr lang="ja-JP" altLang="en-US" sz="1600" u="none" strike="noStrike" dirty="0">
                          <a:effectLst/>
                        </a:rPr>
                        <a:t>が上限</a:t>
                      </a:r>
                      <a:endParaRPr lang="ja-JP" altLang="en-US" sz="1600" b="0" i="0" u="none" strike="noStrike" dirty="0">
                        <a:solidFill>
                          <a:srgbClr val="000000"/>
                        </a:solidFill>
                        <a:effectLst/>
                        <a:latin typeface="Arial" panose="020B0604020202020204" pitchFamily="34" charset="0"/>
                        <a:ea typeface="游ゴシック" panose="020B0400000000000000" pitchFamily="50" charset="-128"/>
                      </a:endParaRPr>
                    </a:p>
                  </a:txBody>
                  <a:tcPr marL="9525" marR="9525" marT="9525" marB="0" anchor="ctr"/>
                </a:tc>
                <a:tc>
                  <a:txBody>
                    <a:bodyPr/>
                    <a:lstStyle/>
                    <a:p>
                      <a:pPr algn="l" fontAlgn="ctr"/>
                      <a:r>
                        <a:rPr lang="ja-JP" altLang="en-US" sz="1600" u="none" strike="noStrike">
                          <a:effectLst/>
                        </a:rPr>
                        <a:t>　</a:t>
                      </a:r>
                      <a:endParaRPr lang="ja-JP" altLang="en-US" sz="1600" b="0" i="0" u="none" strike="noStrike" dirty="0">
                        <a:solidFill>
                          <a:srgbClr val="000000"/>
                        </a:solidFill>
                        <a:effectLst/>
                        <a:latin typeface="Arial" panose="020B0604020202020204" pitchFamily="34" charset="0"/>
                        <a:ea typeface="游ゴシック" panose="020B0400000000000000" pitchFamily="50" charset="-128"/>
                      </a:endParaRPr>
                    </a:p>
                  </a:txBody>
                  <a:tcPr marL="9525" marR="9525" marT="9525" marB="0" anchor="ctr"/>
                </a:tc>
                <a:extLst>
                  <a:ext uri="{0D108BD9-81ED-4DB2-BD59-A6C34878D82A}">
                    <a16:rowId xmlns:a16="http://schemas.microsoft.com/office/drawing/2014/main" val="2058143021"/>
                  </a:ext>
                </a:extLst>
              </a:tr>
              <a:tr h="351830">
                <a:tc>
                  <a:txBody>
                    <a:bodyPr/>
                    <a:lstStyle/>
                    <a:p>
                      <a:pPr algn="l" fontAlgn="ctr"/>
                      <a:r>
                        <a:rPr lang="zh-TW" altLang="en-US" sz="1600" u="none" strike="noStrike" dirty="0">
                          <a:effectLst/>
                        </a:rPr>
                        <a:t>④車載型蓄電池</a:t>
                      </a:r>
                      <a:endParaRPr lang="zh-TW" altLang="en-US" sz="1600" b="0" i="0" u="none" strike="noStrike" dirty="0">
                        <a:solidFill>
                          <a:srgbClr val="000000"/>
                        </a:solidFill>
                        <a:effectLst/>
                        <a:latin typeface="Arial" panose="020B0604020202020204" pitchFamily="34" charset="0"/>
                        <a:ea typeface="游ゴシック" panose="020B0400000000000000" pitchFamily="50" charset="-128"/>
                      </a:endParaRPr>
                    </a:p>
                  </a:txBody>
                  <a:tcPr marL="9525" marR="9525" marT="9525" marB="0" anchor="ctr"/>
                </a:tc>
                <a:tc>
                  <a:txBody>
                    <a:bodyPr/>
                    <a:lstStyle/>
                    <a:p>
                      <a:pPr algn="l" fontAlgn="ctr"/>
                      <a:r>
                        <a:rPr lang="ja-JP" altLang="en-US" sz="1600" u="none" strike="noStrike" dirty="0">
                          <a:effectLst/>
                        </a:rPr>
                        <a:t>蓄電池容量（</a:t>
                      </a:r>
                      <a:r>
                        <a:rPr lang="en-US" altLang="ja-JP" sz="1600" u="none" strike="noStrike" dirty="0">
                          <a:effectLst/>
                        </a:rPr>
                        <a:t>kWh</a:t>
                      </a:r>
                      <a:r>
                        <a:rPr lang="ja-JP" altLang="en-US" sz="1600" u="none" strike="noStrike" dirty="0">
                          <a:effectLst/>
                        </a:rPr>
                        <a:t>）の</a:t>
                      </a:r>
                      <a:r>
                        <a:rPr lang="en-US" altLang="ja-JP" sz="1600" u="none" strike="noStrike" dirty="0">
                          <a:effectLst/>
                        </a:rPr>
                        <a:t>1/2</a:t>
                      </a:r>
                      <a:r>
                        <a:rPr lang="ja-JP" altLang="en-US" sz="1600" u="none" strike="noStrike" dirty="0">
                          <a:effectLst/>
                        </a:rPr>
                        <a:t>に</a:t>
                      </a:r>
                      <a:r>
                        <a:rPr lang="en-US" altLang="ja-JP" sz="1600" u="none" strike="noStrike" dirty="0">
                          <a:effectLst/>
                        </a:rPr>
                        <a:t>4</a:t>
                      </a:r>
                      <a:r>
                        <a:rPr lang="ja-JP" altLang="en-US" sz="1600" u="none" strike="noStrike" dirty="0">
                          <a:effectLst/>
                        </a:rPr>
                        <a:t>万円を乗じた額</a:t>
                      </a:r>
                      <a:endParaRPr lang="zh-TW" altLang="en-US" sz="1600" b="0" i="0" u="none" strike="noStrike" dirty="0">
                        <a:solidFill>
                          <a:srgbClr val="000000"/>
                        </a:solidFill>
                        <a:effectLst/>
                        <a:latin typeface="Arial" panose="020B0604020202020204" pitchFamily="34" charset="0"/>
                        <a:ea typeface="游ゴシック" panose="020B0400000000000000" pitchFamily="50" charset="-128"/>
                      </a:endParaRPr>
                    </a:p>
                  </a:txBody>
                  <a:tcPr marL="9525" marR="9525" marT="9525" marB="0" anchor="ctr"/>
                </a:tc>
                <a:extLst>
                  <a:ext uri="{0D108BD9-81ED-4DB2-BD59-A6C34878D82A}">
                    <a16:rowId xmlns:a16="http://schemas.microsoft.com/office/drawing/2014/main" val="1223184499"/>
                  </a:ext>
                </a:extLst>
              </a:tr>
              <a:tr h="268327">
                <a:tc gridSpan="2">
                  <a:txBody>
                    <a:bodyPr/>
                    <a:lstStyle/>
                    <a:p>
                      <a:pPr algn="l" fontAlgn="ctr"/>
                      <a:r>
                        <a:rPr lang="en-US" altLang="ja-JP" sz="1600" u="none" strike="noStrike" dirty="0">
                          <a:effectLst/>
                        </a:rPr>
                        <a:t>※</a:t>
                      </a:r>
                      <a:r>
                        <a:rPr lang="ja-JP" altLang="en-US" sz="1600" u="none" strike="noStrike" dirty="0">
                          <a:effectLst/>
                        </a:rPr>
                        <a:t>最新の</a:t>
                      </a:r>
                      <a:r>
                        <a:rPr lang="en-US" altLang="ja-JP" sz="1600" u="none" strike="noStrike" dirty="0">
                          <a:effectLst/>
                        </a:rPr>
                        <a:t>CEV</a:t>
                      </a:r>
                      <a:r>
                        <a:rPr lang="ja-JP" altLang="en-US" sz="1600" u="none" strike="noStrike" dirty="0">
                          <a:effectLst/>
                        </a:rPr>
                        <a:t>補助金の「銘柄ごとの補助金交付額」が上限</a:t>
                      </a:r>
                      <a:endParaRPr lang="ja-JP" altLang="en-US" sz="1600" b="0" i="0" u="none" strike="noStrike" dirty="0">
                        <a:solidFill>
                          <a:srgbClr val="000000"/>
                        </a:solidFill>
                        <a:effectLst/>
                        <a:latin typeface="Arial" panose="020B0604020202020204" pitchFamily="34" charset="0"/>
                        <a:ea typeface="游ゴシック" panose="020B0400000000000000" pitchFamily="50" charset="-128"/>
                      </a:endParaRPr>
                    </a:p>
                  </a:txBody>
                  <a:tcPr marL="9525" marR="9525" marT="9525" marB="0" anchor="ctr"/>
                </a:tc>
                <a:tc hMerge="1">
                  <a:txBody>
                    <a:bodyPr/>
                    <a:lstStyle/>
                    <a:p>
                      <a:endParaRPr kumimoji="1" lang="ja-JP" altLang="en-US"/>
                    </a:p>
                  </a:txBody>
                  <a:tcPr/>
                </a:tc>
                <a:extLst>
                  <a:ext uri="{0D108BD9-81ED-4DB2-BD59-A6C34878D82A}">
                    <a16:rowId xmlns:a16="http://schemas.microsoft.com/office/drawing/2014/main" val="1515495801"/>
                  </a:ext>
                </a:extLst>
              </a:tr>
              <a:tr h="291671">
                <a:tc>
                  <a:txBody>
                    <a:bodyPr/>
                    <a:lstStyle/>
                    <a:p>
                      <a:pPr algn="l" fontAlgn="ctr"/>
                      <a:r>
                        <a:rPr lang="ja-JP" altLang="en-US" sz="1600" u="none" strike="noStrike" dirty="0">
                          <a:effectLst/>
                        </a:rPr>
                        <a:t>⑤充放電設備</a:t>
                      </a:r>
                      <a:endParaRPr lang="ja-JP" altLang="en-US" sz="1600" b="0" i="0" u="none" strike="noStrike" dirty="0">
                        <a:solidFill>
                          <a:srgbClr val="000000"/>
                        </a:solidFill>
                        <a:effectLst/>
                        <a:latin typeface="Arial" panose="020B0604020202020204" pitchFamily="34" charset="0"/>
                        <a:ea typeface="游ゴシック" panose="020B0400000000000000" pitchFamily="50" charset="-128"/>
                      </a:endParaRPr>
                    </a:p>
                  </a:txBody>
                  <a:tcPr marL="9525" marR="9525" marT="9525" marB="0" anchor="ctr"/>
                </a:tc>
                <a:tc>
                  <a:txBody>
                    <a:bodyPr/>
                    <a:lstStyle/>
                    <a:p>
                      <a:pPr algn="l" fontAlgn="ctr"/>
                      <a:r>
                        <a:rPr lang="ja-JP" altLang="en-US" sz="1600" u="none" strike="noStrike" dirty="0">
                          <a:effectLst/>
                        </a:rPr>
                        <a:t>・</a:t>
                      </a:r>
                      <a:r>
                        <a:rPr lang="en-US" altLang="ja-JP" sz="1600" u="none" strike="noStrike" dirty="0">
                          <a:effectLst/>
                        </a:rPr>
                        <a:t>1/2</a:t>
                      </a:r>
                      <a:r>
                        <a:rPr lang="ja-JP" altLang="en-US" sz="1600" u="none" strike="noStrike" dirty="0">
                          <a:effectLst/>
                        </a:rPr>
                        <a:t>および設置工事費定額の合算</a:t>
                      </a:r>
                      <a:endParaRPr lang="ja-JP" altLang="en-US" sz="1600" b="0" i="0" u="none" strike="noStrike" dirty="0">
                        <a:solidFill>
                          <a:srgbClr val="000000"/>
                        </a:solidFill>
                        <a:effectLst/>
                        <a:latin typeface="Arial" panose="020B0604020202020204" pitchFamily="34" charset="0"/>
                        <a:ea typeface="游ゴシック" panose="020B0400000000000000" pitchFamily="50" charset="-128"/>
                      </a:endParaRPr>
                    </a:p>
                  </a:txBody>
                  <a:tcPr marL="9525" marR="9525" marT="9525" marB="0" anchor="ctr"/>
                </a:tc>
                <a:extLst>
                  <a:ext uri="{0D108BD9-81ED-4DB2-BD59-A6C34878D82A}">
                    <a16:rowId xmlns:a16="http://schemas.microsoft.com/office/drawing/2014/main" val="2432093487"/>
                  </a:ext>
                </a:extLst>
              </a:tr>
              <a:tr h="535877">
                <a:tc gridSpan="2">
                  <a:txBody>
                    <a:bodyPr/>
                    <a:lstStyle/>
                    <a:p>
                      <a:pPr algn="l" fontAlgn="ctr"/>
                      <a:r>
                        <a:rPr lang="en-US" altLang="ja-JP" sz="1600" u="none" strike="noStrike" dirty="0">
                          <a:effectLst/>
                        </a:rPr>
                        <a:t>※</a:t>
                      </a:r>
                      <a:r>
                        <a:rPr lang="ja-JP" altLang="en-US" sz="1600" u="none" strike="noStrike" dirty="0">
                          <a:effectLst/>
                        </a:rPr>
                        <a:t>設備は最新の</a:t>
                      </a:r>
                      <a:r>
                        <a:rPr lang="en-US" altLang="ja-JP" sz="1600" u="none" strike="noStrike" dirty="0">
                          <a:effectLst/>
                        </a:rPr>
                        <a:t>CEV</a:t>
                      </a:r>
                      <a:r>
                        <a:rPr lang="ja-JP" altLang="en-US" sz="1600" u="none" strike="noStrike" dirty="0">
                          <a:effectLst/>
                        </a:rPr>
                        <a:t>補助金の「銘柄ごとの補助金交付額」が上限、設置工事費は</a:t>
                      </a:r>
                      <a:r>
                        <a:rPr lang="en-US" altLang="ja-JP" sz="1600" u="none" strike="noStrike" dirty="0">
                          <a:effectLst/>
                        </a:rPr>
                        <a:t>1</a:t>
                      </a:r>
                      <a:r>
                        <a:rPr lang="ja-JP" altLang="en-US" sz="1600" u="none" strike="noStrike" dirty="0">
                          <a:effectLst/>
                        </a:rPr>
                        <a:t>基あたり産業用</a:t>
                      </a:r>
                      <a:r>
                        <a:rPr lang="en-US" altLang="ja-JP" sz="1600" u="none" strike="noStrike" dirty="0">
                          <a:effectLst/>
                        </a:rPr>
                        <a:t>95</a:t>
                      </a:r>
                      <a:r>
                        <a:rPr lang="ja-JP" altLang="en-US" sz="1600" u="none" strike="noStrike" dirty="0">
                          <a:effectLst/>
                        </a:rPr>
                        <a:t>万円、家庭用</a:t>
                      </a:r>
                      <a:r>
                        <a:rPr lang="en-US" altLang="ja-JP" sz="1600" u="none" strike="noStrike" dirty="0">
                          <a:effectLst/>
                        </a:rPr>
                        <a:t>40</a:t>
                      </a:r>
                      <a:r>
                        <a:rPr lang="ja-JP" altLang="en-US" sz="1600" u="none" strike="noStrike" dirty="0">
                          <a:effectLst/>
                        </a:rPr>
                        <a:t>万円が上限</a:t>
                      </a:r>
                      <a:endParaRPr lang="ja-JP" altLang="en-US" sz="1600" b="0" i="0" u="none" strike="noStrike" dirty="0">
                        <a:solidFill>
                          <a:srgbClr val="000000"/>
                        </a:solidFill>
                        <a:effectLst/>
                        <a:latin typeface="Arial" panose="020B0604020202020204" pitchFamily="34" charset="0"/>
                        <a:ea typeface="游ゴシック" panose="020B0400000000000000" pitchFamily="50" charset="-128"/>
                      </a:endParaRPr>
                    </a:p>
                  </a:txBody>
                  <a:tcPr marL="9525" marR="9525" marT="9525" marB="0" anchor="ctr">
                    <a:solidFill>
                      <a:schemeClr val="bg1"/>
                    </a:solidFill>
                  </a:tcPr>
                </a:tc>
                <a:tc hMerge="1">
                  <a:txBody>
                    <a:bodyPr/>
                    <a:lstStyle/>
                    <a:p>
                      <a:endParaRPr kumimoji="1" lang="ja-JP" altLang="en-US"/>
                    </a:p>
                  </a:txBody>
                  <a:tcPr/>
                </a:tc>
                <a:extLst>
                  <a:ext uri="{0D108BD9-81ED-4DB2-BD59-A6C34878D82A}">
                    <a16:rowId xmlns:a16="http://schemas.microsoft.com/office/drawing/2014/main" val="3663529241"/>
                  </a:ext>
                </a:extLst>
              </a:tr>
              <a:tr h="291671">
                <a:tc gridSpan="2">
                  <a:txBody>
                    <a:bodyPr/>
                    <a:lstStyle/>
                    <a:p>
                      <a:pPr algn="l" fontAlgn="ctr"/>
                      <a:r>
                        <a:rPr lang="en-US" altLang="ja-JP" sz="1600" u="none" strike="noStrike" dirty="0">
                          <a:effectLst/>
                        </a:rPr>
                        <a:t>※</a:t>
                      </a:r>
                      <a:r>
                        <a:rPr lang="ja-JP" altLang="en-US" sz="1600" u="none" strike="noStrike" dirty="0">
                          <a:effectLst/>
                        </a:rPr>
                        <a:t>工事費一律</a:t>
                      </a:r>
                      <a:r>
                        <a:rPr lang="en-US" altLang="ja-JP" sz="1600" u="none" strike="noStrike" dirty="0">
                          <a:effectLst/>
                        </a:rPr>
                        <a:t>10</a:t>
                      </a:r>
                      <a:r>
                        <a:rPr lang="ja-JP" altLang="en-US" sz="1600" u="none" strike="noStrike" dirty="0">
                          <a:effectLst/>
                        </a:rPr>
                        <a:t>万円補助は廃止</a:t>
                      </a:r>
                      <a:endParaRPr lang="ja-JP" altLang="en-US" sz="1600" b="0" i="0" u="none" strike="noStrike" dirty="0">
                        <a:solidFill>
                          <a:srgbClr val="000000"/>
                        </a:solidFill>
                        <a:effectLst/>
                        <a:latin typeface="Arial" panose="020B0604020202020204" pitchFamily="34" charset="0"/>
                        <a:ea typeface="游ゴシック" panose="020B0400000000000000" pitchFamily="50" charset="-128"/>
                      </a:endParaRPr>
                    </a:p>
                  </a:txBody>
                  <a:tcPr marL="9525" marR="9525" marT="9525" marB="0" anchor="ctr">
                    <a:solidFill>
                      <a:schemeClr val="bg1"/>
                    </a:solidFill>
                  </a:tcPr>
                </a:tc>
                <a:tc hMerge="1">
                  <a:txBody>
                    <a:bodyPr/>
                    <a:lstStyle/>
                    <a:p>
                      <a:endParaRPr kumimoji="1" lang="ja-JP" altLang="en-US"/>
                    </a:p>
                  </a:txBody>
                  <a:tcPr/>
                </a:tc>
                <a:extLst>
                  <a:ext uri="{0D108BD9-81ED-4DB2-BD59-A6C34878D82A}">
                    <a16:rowId xmlns:a16="http://schemas.microsoft.com/office/drawing/2014/main" val="3560784373"/>
                  </a:ext>
                </a:extLst>
              </a:tr>
            </a:tbl>
          </a:graphicData>
        </a:graphic>
      </p:graphicFrame>
      <p:sp>
        <p:nvSpPr>
          <p:cNvPr id="5" name="テキスト ボックス 4">
            <a:extLst>
              <a:ext uri="{FF2B5EF4-FFF2-40B4-BE49-F238E27FC236}">
                <a16:creationId xmlns:a16="http://schemas.microsoft.com/office/drawing/2014/main" id="{F0CA18DE-B102-419D-9D4B-70686F8A1864}"/>
              </a:ext>
            </a:extLst>
          </p:cNvPr>
          <p:cNvSpPr txBox="1"/>
          <p:nvPr/>
        </p:nvSpPr>
        <p:spPr>
          <a:xfrm>
            <a:off x="164703" y="2178452"/>
            <a:ext cx="4248472" cy="338554"/>
          </a:xfrm>
          <a:prstGeom prst="rect">
            <a:avLst/>
          </a:prstGeom>
          <a:noFill/>
        </p:spPr>
        <p:txBody>
          <a:bodyPr wrap="square" rtlCol="0">
            <a:spAutoFit/>
          </a:bodyPr>
          <a:lstStyle/>
          <a:p>
            <a:r>
              <a:rPr lang="ja-JP" altLang="en-US" sz="1600" dirty="0">
                <a:latin typeface="HG丸ｺﾞｼｯｸM-PRO" panose="020F0600000000000000" pitchFamily="50" charset="-128"/>
                <a:ea typeface="HG丸ｺﾞｼｯｸM-PRO" panose="020F0600000000000000" pitchFamily="50" charset="-128"/>
              </a:rPr>
              <a:t>補助金対象設備。及び補助額・補助率</a:t>
            </a:r>
            <a:endParaRPr kumimoji="1" lang="ja-JP" altLang="en-US" sz="1600" dirty="0">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245941358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8" grpId="0" animBg="1"/>
      <p:bldP spid="5"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457200" y="152400"/>
            <a:ext cx="8229600" cy="990600"/>
          </a:xfrm>
        </p:spPr>
        <p:txBody>
          <a:bodyPr anchor="ctr"/>
          <a:lstStyle/>
          <a:p>
            <a:r>
              <a:rPr lang="en-US" altLang="ja-JP" dirty="0"/>
              <a:t>5.</a:t>
            </a:r>
            <a:r>
              <a:rPr lang="ja-JP" altLang="en-US" dirty="0"/>
              <a:t>太陽光発電の仕組み</a:t>
            </a:r>
          </a:p>
        </p:txBody>
      </p:sp>
      <p:sp>
        <p:nvSpPr>
          <p:cNvPr id="2" name="コンテンツ プレースホルダー 1"/>
          <p:cNvSpPr>
            <a:spLocks noGrp="1"/>
          </p:cNvSpPr>
          <p:nvPr>
            <p:ph sz="quarter" idx="1"/>
          </p:nvPr>
        </p:nvSpPr>
        <p:spPr>
          <a:xfrm>
            <a:off x="457200" y="1219200"/>
            <a:ext cx="8229600" cy="4937760"/>
          </a:xfrm>
        </p:spPr>
        <p:txBody>
          <a:bodyPr>
            <a:normAutofit/>
          </a:bodyPr>
          <a:lstStyle/>
          <a:p>
            <a:r>
              <a:rPr lang="ja-JP" altLang="en-US" dirty="0"/>
              <a:t>太陽電地とは</a:t>
            </a:r>
          </a:p>
        </p:txBody>
      </p:sp>
      <p:sp>
        <p:nvSpPr>
          <p:cNvPr id="4" name="正方形/長方形 3"/>
          <p:cNvSpPr/>
          <p:nvPr/>
        </p:nvSpPr>
        <p:spPr>
          <a:xfrm>
            <a:off x="238108" y="4907437"/>
            <a:ext cx="8667783" cy="1754326"/>
          </a:xfrm>
          <a:prstGeom prst="rect">
            <a:avLst/>
          </a:prstGeom>
          <a:solidFill>
            <a:schemeClr val="bg1"/>
          </a:solidFill>
        </p:spPr>
        <p:txBody>
          <a:bodyPr wrap="square">
            <a:spAutoFit/>
          </a:bodyPr>
          <a:lstStyle/>
          <a:p>
            <a:pPr algn="just"/>
            <a:r>
              <a:rPr lang="ja-JP" altLang="en-US" dirty="0"/>
              <a:t>太陽電池に光が照射されることで、太陽電池を構成している半導体の電子が動き、電気が起きるのです。</a:t>
            </a:r>
          </a:p>
          <a:p>
            <a:pPr algn="just"/>
            <a:r>
              <a:rPr lang="ja-JP" altLang="en-US" dirty="0"/>
              <a:t> 太陽電池は、シリコン系、化合物系、有機系とあって、それぞれに発電効率がちがいます。現在の主流はシリコン系で世界の生産量の約</a:t>
            </a:r>
            <a:r>
              <a:rPr lang="en-US" altLang="ja-JP" dirty="0"/>
              <a:t>8</a:t>
            </a:r>
            <a:r>
              <a:rPr lang="ja-JP" altLang="en-US" dirty="0"/>
              <a:t>割をしめています。 </a:t>
            </a:r>
          </a:p>
          <a:p>
            <a:pPr algn="just"/>
            <a:r>
              <a:rPr lang="ja-JP" altLang="en-US" dirty="0"/>
              <a:t>シリコン系は、コストが比較的小さい割には変換効率が</a:t>
            </a:r>
            <a:r>
              <a:rPr lang="en-US" altLang="ja-JP" dirty="0"/>
              <a:t>20%</a:t>
            </a:r>
            <a:r>
              <a:rPr lang="ja-JP" altLang="en-US" dirty="0"/>
              <a:t>程度と高く、採算性の面で有利といえます。</a:t>
            </a:r>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9075" y="1906726"/>
            <a:ext cx="4427391" cy="26424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正方形/長方形 4"/>
          <p:cNvSpPr/>
          <p:nvPr/>
        </p:nvSpPr>
        <p:spPr>
          <a:xfrm>
            <a:off x="4847933" y="1773853"/>
            <a:ext cx="4004251" cy="3139321"/>
          </a:xfrm>
          <a:prstGeom prst="rect">
            <a:avLst/>
          </a:prstGeom>
        </p:spPr>
        <p:txBody>
          <a:bodyPr wrap="square">
            <a:spAutoFit/>
          </a:bodyPr>
          <a:lstStyle/>
          <a:p>
            <a:pPr algn="just"/>
            <a:r>
              <a:rPr lang="ja-JP" altLang="en-US" dirty="0"/>
              <a:t>太陽光発電の基本は、太陽電池による発電効果といえます。</a:t>
            </a:r>
          </a:p>
          <a:p>
            <a:pPr algn="just"/>
            <a:r>
              <a:rPr lang="ja-JP" altLang="en-US" dirty="0"/>
              <a:t>「太陽電池」は、「電池」と付いていますが、電力を蓄える装置ではなく、太陽の光エネルギーを直接電力に変換する「発電機」の役割をはたします。太陽から地上に降り注ぐ「光エネルギー」が「太陽電池」に当たると、「光起電力効果（ひかりきでんりょくこうか）」とか「光電効果（こうでんこうか）」と呼ばれる現象が起こります。 </a:t>
            </a:r>
          </a:p>
        </p:txBody>
      </p:sp>
    </p:spTree>
    <p:extLst>
      <p:ext uri="{BB962C8B-B14F-4D97-AF65-F5344CB8AC3E}">
        <p14:creationId xmlns:p14="http://schemas.microsoft.com/office/powerpoint/2010/main" val="3456128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9218"/>
                                        </p:tgtEl>
                                        <p:attrNameLst>
                                          <p:attrName>style.visibility</p:attrName>
                                        </p:attrNameLst>
                                      </p:cBhvr>
                                      <p:to>
                                        <p:strVal val="visible"/>
                                      </p:to>
                                    </p:set>
                                    <p:animEffect transition="in" filter="fade">
                                      <p:cBhvr>
                                        <p:cTn id="17" dur="500"/>
                                        <p:tgtEl>
                                          <p:spTgt spid="9218"/>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up)">
                                      <p:cBhvr>
                                        <p:cTn id="21" dur="500"/>
                                        <p:tgtEl>
                                          <p:spTgt spid="5"/>
                                        </p:tgtEl>
                                      </p:cBhvr>
                                    </p:animEffect>
                                  </p:childTnLst>
                                </p:cTn>
                              </p:par>
                            </p:childTnLst>
                          </p:cTn>
                        </p:par>
                        <p:par>
                          <p:cTn id="22" fill="hold">
                            <p:stCondLst>
                              <p:cond delay="2000"/>
                            </p:stCondLst>
                            <p:childTnLst>
                              <p:par>
                                <p:cTn id="23" presetID="22" presetClass="entr" presetSubtype="1"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up)">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4" grpId="0" animBg="1"/>
      <p:bldP spid="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457200" y="152400"/>
            <a:ext cx="8229600" cy="990600"/>
          </a:xfrm>
        </p:spPr>
        <p:txBody>
          <a:bodyPr anchor="ctr"/>
          <a:lstStyle/>
          <a:p>
            <a:r>
              <a:rPr lang="en-US" altLang="ja-JP" dirty="0"/>
              <a:t>5.</a:t>
            </a:r>
            <a:r>
              <a:rPr lang="ja-JP" altLang="en-US" dirty="0"/>
              <a:t>太陽光発電の仕組み</a:t>
            </a:r>
          </a:p>
        </p:txBody>
      </p:sp>
      <p:sp>
        <p:nvSpPr>
          <p:cNvPr id="2" name="コンテンツ プレースホルダー 1"/>
          <p:cNvSpPr>
            <a:spLocks noGrp="1"/>
          </p:cNvSpPr>
          <p:nvPr>
            <p:ph sz="quarter" idx="1"/>
          </p:nvPr>
        </p:nvSpPr>
        <p:spPr>
          <a:xfrm>
            <a:off x="457200" y="1219200"/>
            <a:ext cx="8229600" cy="4937760"/>
          </a:xfrm>
        </p:spPr>
        <p:txBody>
          <a:bodyPr>
            <a:normAutofit/>
          </a:bodyPr>
          <a:lstStyle/>
          <a:p>
            <a:r>
              <a:rPr lang="ja-JP" altLang="en-US" dirty="0"/>
              <a:t>太陽光モジュールの違い</a:t>
            </a:r>
          </a:p>
        </p:txBody>
      </p:sp>
      <p:graphicFrame>
        <p:nvGraphicFramePr>
          <p:cNvPr id="4" name="表 3"/>
          <p:cNvGraphicFramePr>
            <a:graphicFrameLocks noGrp="1"/>
          </p:cNvGraphicFramePr>
          <p:nvPr>
            <p:extLst>
              <p:ext uri="{D42A27DB-BD31-4B8C-83A1-F6EECF244321}">
                <p14:modId xmlns:p14="http://schemas.microsoft.com/office/powerpoint/2010/main" val="2582518514"/>
              </p:ext>
            </p:extLst>
          </p:nvPr>
        </p:nvGraphicFramePr>
        <p:xfrm>
          <a:off x="197513" y="1771104"/>
          <a:ext cx="8748973" cy="4934496"/>
        </p:xfrm>
        <a:graphic>
          <a:graphicData uri="http://schemas.openxmlformats.org/drawingml/2006/table">
            <a:tbl>
              <a:tblPr firstRow="1">
                <a:tableStyleId>{5C22544A-7EE6-4342-B048-85BDC9FD1C3A}</a:tableStyleId>
              </a:tblPr>
              <a:tblGrid>
                <a:gridCol w="1008114">
                  <a:extLst>
                    <a:ext uri="{9D8B030D-6E8A-4147-A177-3AD203B41FA5}">
                      <a16:colId xmlns:a16="http://schemas.microsoft.com/office/drawing/2014/main" val="20000"/>
                    </a:ext>
                  </a:extLst>
                </a:gridCol>
                <a:gridCol w="1656182">
                  <a:extLst>
                    <a:ext uri="{9D8B030D-6E8A-4147-A177-3AD203B41FA5}">
                      <a16:colId xmlns:a16="http://schemas.microsoft.com/office/drawing/2014/main" val="20001"/>
                    </a:ext>
                  </a:extLst>
                </a:gridCol>
                <a:gridCol w="1656184">
                  <a:extLst>
                    <a:ext uri="{9D8B030D-6E8A-4147-A177-3AD203B41FA5}">
                      <a16:colId xmlns:a16="http://schemas.microsoft.com/office/drawing/2014/main" val="20002"/>
                    </a:ext>
                  </a:extLst>
                </a:gridCol>
                <a:gridCol w="2304256">
                  <a:extLst>
                    <a:ext uri="{9D8B030D-6E8A-4147-A177-3AD203B41FA5}">
                      <a16:colId xmlns:a16="http://schemas.microsoft.com/office/drawing/2014/main" val="20003"/>
                    </a:ext>
                  </a:extLst>
                </a:gridCol>
                <a:gridCol w="2124237">
                  <a:extLst>
                    <a:ext uri="{9D8B030D-6E8A-4147-A177-3AD203B41FA5}">
                      <a16:colId xmlns:a16="http://schemas.microsoft.com/office/drawing/2014/main" val="20004"/>
                    </a:ext>
                  </a:extLst>
                </a:gridCol>
              </a:tblGrid>
              <a:tr h="488958">
                <a:tc>
                  <a:txBody>
                    <a:bodyPr/>
                    <a:lstStyle/>
                    <a:p>
                      <a:r>
                        <a:rPr lang="ja-JP" altLang="en-US" sz="1600" dirty="0"/>
                        <a:t>　　　　　　　　　　</a:t>
                      </a:r>
                    </a:p>
                  </a:txBody>
                  <a:tcPr marL="61999" marR="61999" marT="31000" marB="31000" anchor="ctr"/>
                </a:tc>
                <a:tc>
                  <a:txBody>
                    <a:bodyPr/>
                    <a:lstStyle/>
                    <a:p>
                      <a:pPr algn="ctr"/>
                      <a:r>
                        <a:rPr lang="ja-JP" altLang="en-US" sz="1600" dirty="0"/>
                        <a:t>単結晶シリコン型</a:t>
                      </a:r>
                    </a:p>
                  </a:txBody>
                  <a:tcPr marL="61999" marR="61999" marT="31000" marB="31000" anchor="ctr"/>
                </a:tc>
                <a:tc>
                  <a:txBody>
                    <a:bodyPr/>
                    <a:lstStyle/>
                    <a:p>
                      <a:pPr algn="ctr"/>
                      <a:r>
                        <a:rPr lang="ja-JP" altLang="en-US" sz="1600" dirty="0"/>
                        <a:t>多結晶シリコン型</a:t>
                      </a:r>
                    </a:p>
                  </a:txBody>
                  <a:tcPr marL="61999" marR="61999" marT="31000" marB="31000" anchor="ctr"/>
                </a:tc>
                <a:tc>
                  <a:txBody>
                    <a:bodyPr/>
                    <a:lstStyle/>
                    <a:p>
                      <a:pPr algn="ctr"/>
                      <a:r>
                        <a:rPr kumimoji="1" lang="ja-JP" altLang="en-US" sz="1600" b="1" i="0" kern="1200" dirty="0">
                          <a:solidFill>
                            <a:schemeClr val="lt1"/>
                          </a:solidFill>
                          <a:effectLst/>
                          <a:latin typeface="+mn-lt"/>
                          <a:ea typeface="+mn-ea"/>
                          <a:cs typeface="+mn-cs"/>
                        </a:rPr>
                        <a:t>アモルファス</a:t>
                      </a:r>
                      <a:r>
                        <a:rPr lang="ja-JP" altLang="en-US" sz="1600" b="1" dirty="0"/>
                        <a:t>シリコン型</a:t>
                      </a:r>
                    </a:p>
                  </a:txBody>
                  <a:tcPr marL="61999" marR="61999" marT="31000" marB="31000" anchor="ctr"/>
                </a:tc>
                <a:tc>
                  <a:txBody>
                    <a:bodyPr/>
                    <a:lstStyle/>
                    <a:p>
                      <a:pPr algn="ctr"/>
                      <a:r>
                        <a:rPr lang="ja-JP" altLang="en-US" sz="1600" dirty="0"/>
                        <a:t>化合物系</a:t>
                      </a:r>
                      <a:r>
                        <a:rPr lang="en-US" altLang="ja-JP" sz="1600" dirty="0">
                          <a:effectLst/>
                        </a:rPr>
                        <a:t>(</a:t>
                      </a:r>
                      <a:r>
                        <a:rPr lang="en-US" sz="1600" dirty="0">
                          <a:effectLst/>
                        </a:rPr>
                        <a:t>CIS</a:t>
                      </a:r>
                      <a:r>
                        <a:rPr lang="ja-JP" altLang="en-US" sz="1600" dirty="0">
                          <a:effectLst/>
                        </a:rPr>
                        <a:t>系</a:t>
                      </a:r>
                      <a:r>
                        <a:rPr lang="en-US" altLang="ja-JP" sz="1600" dirty="0">
                          <a:effectLst/>
                        </a:rPr>
                        <a:t>)</a:t>
                      </a:r>
                      <a:endParaRPr lang="ja-JP" altLang="en-US" sz="1600" dirty="0"/>
                    </a:p>
                  </a:txBody>
                  <a:tcPr marL="61999" marR="61999" marT="31000" marB="31000" anchor="ctr"/>
                </a:tc>
                <a:extLst>
                  <a:ext uri="{0D108BD9-81ED-4DB2-BD59-A6C34878D82A}">
                    <a16:rowId xmlns:a16="http://schemas.microsoft.com/office/drawing/2014/main" val="10000"/>
                  </a:ext>
                </a:extLst>
              </a:tr>
              <a:tr h="982237">
                <a:tc>
                  <a:txBody>
                    <a:bodyPr/>
                    <a:lstStyle/>
                    <a:p>
                      <a:pPr algn="ctr"/>
                      <a:r>
                        <a:rPr lang="ja-JP" altLang="en-US" sz="1600" dirty="0"/>
                        <a:t> </a:t>
                      </a:r>
                    </a:p>
                    <a:p>
                      <a:pPr algn="ctr"/>
                      <a:r>
                        <a:rPr lang="ja-JP" altLang="en-US" sz="1600" dirty="0"/>
                        <a:t>外観</a:t>
                      </a:r>
                    </a:p>
                    <a:p>
                      <a:pPr algn="ctr"/>
                      <a:r>
                        <a:rPr lang="ja-JP" altLang="en-US" sz="1600" dirty="0"/>
                        <a:t> </a:t>
                      </a:r>
                    </a:p>
                  </a:txBody>
                  <a:tcPr marL="61999" marR="61999" marT="31000" marB="31000" anchor="ctr"/>
                </a:tc>
                <a:tc>
                  <a:txBody>
                    <a:bodyPr/>
                    <a:lstStyle/>
                    <a:p>
                      <a:endParaRPr lang="ja-JP" altLang="en-US" sz="1600" dirty="0"/>
                    </a:p>
                  </a:txBody>
                  <a:tcPr marL="61999" marR="61999" marT="31000" marB="31000" anchor="ctr"/>
                </a:tc>
                <a:tc>
                  <a:txBody>
                    <a:bodyPr/>
                    <a:lstStyle/>
                    <a:p>
                      <a:endParaRPr lang="ja-JP" altLang="en-US" sz="1600" dirty="0"/>
                    </a:p>
                  </a:txBody>
                  <a:tcPr marL="61999" marR="61999" marT="31000" marB="31000" anchor="ctr"/>
                </a:tc>
                <a:tc>
                  <a:txBody>
                    <a:bodyPr/>
                    <a:lstStyle/>
                    <a:p>
                      <a:endParaRPr lang="ja-JP" altLang="en-US" sz="1600" dirty="0"/>
                    </a:p>
                  </a:txBody>
                  <a:tcPr marL="61999" marR="61999" marT="31000" marB="31000" anchor="ctr"/>
                </a:tc>
                <a:tc>
                  <a:txBody>
                    <a:bodyPr/>
                    <a:lstStyle/>
                    <a:p>
                      <a:endParaRPr lang="ja-JP" altLang="en-US" sz="1600" dirty="0"/>
                    </a:p>
                  </a:txBody>
                  <a:tcPr marL="61999" marR="61999" marT="31000" marB="31000" anchor="ctr"/>
                </a:tc>
                <a:extLst>
                  <a:ext uri="{0D108BD9-81ED-4DB2-BD59-A6C34878D82A}">
                    <a16:rowId xmlns:a16="http://schemas.microsoft.com/office/drawing/2014/main" val="10001"/>
                  </a:ext>
                </a:extLst>
              </a:tr>
              <a:tr h="853285">
                <a:tc>
                  <a:txBody>
                    <a:bodyPr/>
                    <a:lstStyle/>
                    <a:p>
                      <a:pPr algn="ctr"/>
                      <a:r>
                        <a:rPr lang="ja-JP" altLang="en-US" sz="1600" dirty="0"/>
                        <a:t> </a:t>
                      </a:r>
                    </a:p>
                    <a:p>
                      <a:pPr algn="ctr"/>
                      <a:r>
                        <a:rPr lang="ja-JP" altLang="en-US" sz="1600" dirty="0"/>
                        <a:t>特徴</a:t>
                      </a:r>
                    </a:p>
                    <a:p>
                      <a:pPr algn="ctr"/>
                      <a:r>
                        <a:rPr lang="ja-JP" altLang="en-US" sz="1600" dirty="0"/>
                        <a:t> </a:t>
                      </a:r>
                    </a:p>
                  </a:txBody>
                  <a:tcPr marL="61999" marR="61999" marT="31000" marB="31000" anchor="ctr"/>
                </a:tc>
                <a:tc>
                  <a:txBody>
                    <a:bodyPr/>
                    <a:lstStyle/>
                    <a:p>
                      <a:r>
                        <a:rPr lang="ja-JP" altLang="en-US" sz="1600" dirty="0"/>
                        <a:t>変換効率が高い</a:t>
                      </a:r>
                    </a:p>
                  </a:txBody>
                  <a:tcPr marL="61999" marR="61999" marT="31000" marB="31000" anchor="ctr"/>
                </a:tc>
                <a:tc>
                  <a:txBody>
                    <a:bodyPr/>
                    <a:lstStyle/>
                    <a:p>
                      <a:r>
                        <a:rPr lang="ja-JP" altLang="en-US" sz="1600"/>
                        <a:t>単結晶より安価</a:t>
                      </a:r>
                    </a:p>
                  </a:txBody>
                  <a:tcPr marL="61999" marR="61999" marT="31000" marB="31000" anchor="ctr"/>
                </a:tc>
                <a:tc>
                  <a:txBody>
                    <a:bodyPr/>
                    <a:lstStyle/>
                    <a:p>
                      <a:r>
                        <a:rPr lang="ja-JP" altLang="en-US" sz="1600" dirty="0"/>
                        <a:t>高温でも出力低下しない 影に強い　薄く作れる</a:t>
                      </a:r>
                    </a:p>
                  </a:txBody>
                  <a:tcPr marL="61999" marR="61999" marT="31000" marB="31000" anchor="ctr"/>
                </a:tc>
                <a:tc>
                  <a:txBody>
                    <a:bodyPr/>
                    <a:lstStyle/>
                    <a:p>
                      <a:r>
                        <a:rPr lang="ja-JP" altLang="en-US" sz="1600" dirty="0"/>
                        <a:t>シリコンを使用しない</a:t>
                      </a:r>
                    </a:p>
                    <a:p>
                      <a:r>
                        <a:rPr lang="ja-JP" altLang="en-US" sz="1600" dirty="0"/>
                        <a:t>影に強い</a:t>
                      </a:r>
                    </a:p>
                  </a:txBody>
                  <a:tcPr marL="61999" marR="61999" marT="31000" marB="31000" anchor="ctr"/>
                </a:tc>
                <a:extLst>
                  <a:ext uri="{0D108BD9-81ED-4DB2-BD59-A6C34878D82A}">
                    <a16:rowId xmlns:a16="http://schemas.microsoft.com/office/drawing/2014/main" val="10002"/>
                  </a:ext>
                </a:extLst>
              </a:tr>
              <a:tr h="463049">
                <a:tc>
                  <a:txBody>
                    <a:bodyPr/>
                    <a:lstStyle/>
                    <a:p>
                      <a:pPr algn="ctr"/>
                      <a:r>
                        <a:rPr lang="ja-JP" altLang="en-US" sz="1600" dirty="0"/>
                        <a:t>変換効率 </a:t>
                      </a:r>
                    </a:p>
                  </a:txBody>
                  <a:tcPr marL="61999" marR="61999" marT="31000" marB="31000" anchor="ctr"/>
                </a:tc>
                <a:tc>
                  <a:txBody>
                    <a:bodyPr/>
                    <a:lstStyle/>
                    <a:p>
                      <a:pPr algn="ctr"/>
                      <a:r>
                        <a:rPr lang="en-US" altLang="ja-JP" sz="1600" dirty="0"/>
                        <a:t>21%</a:t>
                      </a:r>
                      <a:r>
                        <a:rPr lang="ja-JP" altLang="en-US" sz="1600" dirty="0"/>
                        <a:t>前後</a:t>
                      </a:r>
                    </a:p>
                  </a:txBody>
                  <a:tcPr marL="61999" marR="61999" marT="31000" marB="31000" anchor="ctr"/>
                </a:tc>
                <a:tc>
                  <a:txBody>
                    <a:bodyPr/>
                    <a:lstStyle/>
                    <a:p>
                      <a:pPr algn="ctr"/>
                      <a:r>
                        <a:rPr lang="en-US" altLang="ja-JP" sz="1600" dirty="0"/>
                        <a:t>15%</a:t>
                      </a:r>
                      <a:r>
                        <a:rPr lang="ja-JP" altLang="en-US" sz="1600" dirty="0"/>
                        <a:t>前後</a:t>
                      </a:r>
                    </a:p>
                  </a:txBody>
                  <a:tcPr marL="61999" marR="61999" marT="31000" marB="31000" anchor="ctr"/>
                </a:tc>
                <a:tc>
                  <a:txBody>
                    <a:bodyPr/>
                    <a:lstStyle/>
                    <a:p>
                      <a:pPr algn="ctr"/>
                      <a:r>
                        <a:rPr lang="en-US" altLang="ja-JP" sz="1600" dirty="0"/>
                        <a:t>9%</a:t>
                      </a:r>
                      <a:r>
                        <a:rPr lang="ja-JP" altLang="en-US" sz="1600" dirty="0"/>
                        <a:t>前後</a:t>
                      </a:r>
                    </a:p>
                  </a:txBody>
                  <a:tcPr marL="61999" marR="61999" marT="31000" marB="31000" anchor="ctr"/>
                </a:tc>
                <a:tc>
                  <a:txBody>
                    <a:bodyPr/>
                    <a:lstStyle/>
                    <a:p>
                      <a:pPr algn="ctr"/>
                      <a:r>
                        <a:rPr lang="en-US" altLang="ja-JP" sz="1600" dirty="0"/>
                        <a:t>8</a:t>
                      </a:r>
                      <a:r>
                        <a:rPr lang="ja-JP" altLang="en-US" sz="1600" dirty="0"/>
                        <a:t>～</a:t>
                      </a:r>
                      <a:r>
                        <a:rPr lang="en-US" altLang="ja-JP" sz="1600" dirty="0"/>
                        <a:t>12%</a:t>
                      </a:r>
                      <a:r>
                        <a:rPr lang="ja-JP" altLang="en-US" sz="1600" dirty="0"/>
                        <a:t>前後</a:t>
                      </a:r>
                    </a:p>
                  </a:txBody>
                  <a:tcPr marL="61999" marR="61999" marT="31000" marB="31000" anchor="ctr"/>
                </a:tc>
                <a:extLst>
                  <a:ext uri="{0D108BD9-81ED-4DB2-BD59-A6C34878D82A}">
                    <a16:rowId xmlns:a16="http://schemas.microsoft.com/office/drawing/2014/main" val="10003"/>
                  </a:ext>
                </a:extLst>
              </a:tr>
              <a:tr h="591080">
                <a:tc>
                  <a:txBody>
                    <a:bodyPr/>
                    <a:lstStyle/>
                    <a:p>
                      <a:pPr algn="ctr"/>
                      <a:r>
                        <a:rPr lang="ja-JP" altLang="en-US" sz="1600" dirty="0"/>
                        <a:t>発電特性 </a:t>
                      </a:r>
                    </a:p>
                  </a:txBody>
                  <a:tcPr marL="61999" marR="61999" marT="31000" marB="31000" anchor="ctr"/>
                </a:tc>
                <a:tc>
                  <a:txBody>
                    <a:bodyPr/>
                    <a:lstStyle/>
                    <a:p>
                      <a:r>
                        <a:rPr lang="ja-JP" altLang="en-US" sz="1600" dirty="0"/>
                        <a:t>標準的特性</a:t>
                      </a:r>
                    </a:p>
                  </a:txBody>
                  <a:tcPr marL="61999" marR="61999" marT="31000" marB="31000" anchor="ctr"/>
                </a:tc>
                <a:tc>
                  <a:txBody>
                    <a:bodyPr/>
                    <a:lstStyle/>
                    <a:p>
                      <a:r>
                        <a:rPr lang="ja-JP" altLang="en-US" sz="1600" dirty="0"/>
                        <a:t>標準的特性</a:t>
                      </a:r>
                    </a:p>
                  </a:txBody>
                  <a:tcPr marL="61999" marR="61999" marT="31000" marB="31000" anchor="ctr"/>
                </a:tc>
                <a:tc>
                  <a:txBody>
                    <a:bodyPr/>
                    <a:lstStyle/>
                    <a:p>
                      <a:r>
                        <a:rPr lang="ja-JP" altLang="en-US" sz="1600" dirty="0"/>
                        <a:t>紫外線領域が強い</a:t>
                      </a:r>
                    </a:p>
                    <a:p>
                      <a:r>
                        <a:rPr lang="ja-JP" altLang="en-US" sz="1600" dirty="0"/>
                        <a:t>高温、強日射で優位</a:t>
                      </a:r>
                    </a:p>
                  </a:txBody>
                  <a:tcPr marL="61999" marR="61999" marT="31000" marB="31000" anchor="ctr"/>
                </a:tc>
                <a:tc>
                  <a:txBody>
                    <a:bodyPr/>
                    <a:lstStyle/>
                    <a:p>
                      <a:r>
                        <a:rPr lang="ja-JP" altLang="en-US" sz="1600" dirty="0"/>
                        <a:t>発電領域が広い</a:t>
                      </a:r>
                      <a:br>
                        <a:rPr lang="ja-JP" altLang="en-US" sz="1600" dirty="0"/>
                      </a:br>
                      <a:r>
                        <a:rPr lang="ja-JP" altLang="en-US" sz="1600" dirty="0"/>
                        <a:t>実発電量が多い</a:t>
                      </a:r>
                    </a:p>
                  </a:txBody>
                  <a:tcPr marL="61999" marR="61999" marT="31000" marB="31000" anchor="ctr"/>
                </a:tc>
                <a:extLst>
                  <a:ext uri="{0D108BD9-81ED-4DB2-BD59-A6C34878D82A}">
                    <a16:rowId xmlns:a16="http://schemas.microsoft.com/office/drawing/2014/main" val="10004"/>
                  </a:ext>
                </a:extLst>
              </a:tr>
              <a:tr h="647822">
                <a:tc>
                  <a:txBody>
                    <a:bodyPr/>
                    <a:lstStyle/>
                    <a:p>
                      <a:pPr algn="ctr"/>
                      <a:r>
                        <a:rPr lang="ja-JP" altLang="en-US" sz="1600" dirty="0"/>
                        <a:t>温度特性 </a:t>
                      </a:r>
                    </a:p>
                  </a:txBody>
                  <a:tcPr marL="61999" marR="61999" marT="31000" marB="31000" anchor="ctr"/>
                </a:tc>
                <a:tc>
                  <a:txBody>
                    <a:bodyPr/>
                    <a:lstStyle/>
                    <a:p>
                      <a:r>
                        <a:rPr lang="ja-JP" altLang="en-US" sz="1600" dirty="0"/>
                        <a:t>温度上昇に伴い</a:t>
                      </a:r>
                    </a:p>
                    <a:p>
                      <a:r>
                        <a:rPr lang="ja-JP" altLang="en-US" sz="1600" dirty="0"/>
                        <a:t>出力が下がる</a:t>
                      </a:r>
                    </a:p>
                  </a:txBody>
                  <a:tcPr marL="61999" marR="61999" marT="31000" marB="31000" anchor="ctr"/>
                </a:tc>
                <a:tc>
                  <a:txBody>
                    <a:bodyPr/>
                    <a:lstStyle/>
                    <a:p>
                      <a:r>
                        <a:rPr lang="ja-JP" altLang="en-US" sz="1600" dirty="0"/>
                        <a:t>温度上昇に伴い</a:t>
                      </a:r>
                    </a:p>
                    <a:p>
                      <a:r>
                        <a:rPr lang="ja-JP" altLang="en-US" sz="1600" dirty="0"/>
                        <a:t>出力が下がる</a:t>
                      </a:r>
                    </a:p>
                  </a:txBody>
                  <a:tcPr marL="61999" marR="61999" marT="31000" marB="31000" anchor="ctr"/>
                </a:tc>
                <a:tc>
                  <a:txBody>
                    <a:bodyPr/>
                    <a:lstStyle/>
                    <a:p>
                      <a:r>
                        <a:rPr lang="ja-JP" altLang="en-US" sz="1600" dirty="0"/>
                        <a:t>夏場の高温性能が良い</a:t>
                      </a:r>
                    </a:p>
                  </a:txBody>
                  <a:tcPr marL="61999" marR="61999" marT="31000" marB="31000" anchor="ctr"/>
                </a:tc>
                <a:tc>
                  <a:txBody>
                    <a:bodyPr/>
                    <a:lstStyle/>
                    <a:p>
                      <a:r>
                        <a:rPr lang="ja-JP" altLang="en-US" sz="1600" dirty="0"/>
                        <a:t>結晶型と薄膜型の中間</a:t>
                      </a:r>
                    </a:p>
                  </a:txBody>
                  <a:tcPr marL="61999" marR="61999" marT="31000" marB="31000" anchor="ctr"/>
                </a:tc>
                <a:extLst>
                  <a:ext uri="{0D108BD9-81ED-4DB2-BD59-A6C34878D82A}">
                    <a16:rowId xmlns:a16="http://schemas.microsoft.com/office/drawing/2014/main" val="10005"/>
                  </a:ext>
                </a:extLst>
              </a:tr>
              <a:tr h="908065">
                <a:tc>
                  <a:txBody>
                    <a:bodyPr/>
                    <a:lstStyle/>
                    <a:p>
                      <a:pPr algn="ctr"/>
                      <a:r>
                        <a:rPr lang="ja-JP" altLang="en-US" sz="1600" dirty="0"/>
                        <a:t>採用</a:t>
                      </a:r>
                    </a:p>
                    <a:p>
                      <a:pPr algn="ctr"/>
                      <a:r>
                        <a:rPr lang="ja-JP" altLang="en-US" sz="1600" dirty="0"/>
                        <a:t>メーカー </a:t>
                      </a:r>
                    </a:p>
                  </a:txBody>
                  <a:tcPr marL="61999" marR="61999" marT="31000" marB="31000" anchor="ctr"/>
                </a:tc>
                <a:tc>
                  <a:txBody>
                    <a:bodyPr/>
                    <a:lstStyle/>
                    <a:p>
                      <a:r>
                        <a:rPr kumimoji="1" lang="ja-JP" altLang="en-US" sz="1600" b="0" i="0" kern="1200" dirty="0">
                          <a:solidFill>
                            <a:schemeClr val="dk1"/>
                          </a:solidFill>
                          <a:effectLst/>
                          <a:latin typeface="+mn-lt"/>
                          <a:ea typeface="+mn-ea"/>
                          <a:cs typeface="+mn-cs"/>
                        </a:rPr>
                        <a:t>多数</a:t>
                      </a:r>
                      <a:endParaRPr lang="ja-JP" altLang="en-US" sz="1600" dirty="0"/>
                    </a:p>
                  </a:txBody>
                  <a:tcPr marL="61999" marR="61999" marT="31000" marB="31000" anchor="ctr"/>
                </a:tc>
                <a:tc>
                  <a:txBody>
                    <a:bodyPr/>
                    <a:lstStyle/>
                    <a:p>
                      <a:r>
                        <a:rPr lang="ja-JP" altLang="en-US" sz="1600" dirty="0"/>
                        <a:t>シャープ</a:t>
                      </a:r>
                      <a:br>
                        <a:rPr lang="ja-JP" altLang="en-US" sz="1600" dirty="0"/>
                      </a:br>
                      <a:r>
                        <a:rPr lang="ja-JP" altLang="en-US" sz="1600" dirty="0"/>
                        <a:t>京セラ</a:t>
                      </a:r>
                      <a:br>
                        <a:rPr lang="ja-JP" altLang="en-US" sz="1600" dirty="0"/>
                      </a:br>
                      <a:r>
                        <a:rPr lang="ja-JP" altLang="en-US" sz="1600" dirty="0"/>
                        <a:t>三菱電機</a:t>
                      </a:r>
                    </a:p>
                  </a:txBody>
                  <a:tcPr marL="61999" marR="61999" marT="31000" marB="31000"/>
                </a:tc>
                <a:tc>
                  <a:txBody>
                    <a:bodyPr/>
                    <a:lstStyle/>
                    <a:p>
                      <a:r>
                        <a:rPr lang="ja-JP" altLang="en-US" sz="1600" dirty="0"/>
                        <a:t>カネカ</a:t>
                      </a:r>
                    </a:p>
                  </a:txBody>
                  <a:tcPr marL="61999" marR="61999" marT="31000" marB="31000" anchor="ctr"/>
                </a:tc>
                <a:tc>
                  <a:txBody>
                    <a:bodyPr/>
                    <a:lstStyle/>
                    <a:p>
                      <a:r>
                        <a:rPr lang="ja-JP" altLang="en-US" sz="1600" dirty="0"/>
                        <a:t>ソーラーフロンティア</a:t>
                      </a:r>
                      <a:br>
                        <a:rPr lang="ja-JP" altLang="en-US" sz="1600" dirty="0"/>
                      </a:br>
                      <a:r>
                        <a:rPr lang="ja-JP" altLang="en-US" sz="1600" dirty="0"/>
                        <a:t>ホンダソルテック</a:t>
                      </a:r>
                    </a:p>
                  </a:txBody>
                  <a:tcPr marL="61999" marR="61999" marT="31000" marB="31000" anchor="ctr"/>
                </a:tc>
                <a:extLst>
                  <a:ext uri="{0D108BD9-81ED-4DB2-BD59-A6C34878D82A}">
                    <a16:rowId xmlns:a16="http://schemas.microsoft.com/office/drawing/2014/main" val="10006"/>
                  </a:ext>
                </a:extLst>
              </a:tr>
            </a:tbl>
          </a:graphicData>
        </a:graphic>
      </p:graphicFrame>
      <p:pic>
        <p:nvPicPr>
          <p:cNvPr id="10" name="図 9"/>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5400000">
            <a:off x="1311914" y="2255701"/>
            <a:ext cx="1171103" cy="1171103"/>
          </a:xfrm>
          <a:prstGeom prst="rect">
            <a:avLst/>
          </a:prstGeom>
        </p:spPr>
      </p:pic>
      <p:pic>
        <p:nvPicPr>
          <p:cNvPr id="6" name="図 5"/>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042686" y="2290282"/>
            <a:ext cx="952500" cy="952500"/>
          </a:xfrm>
          <a:prstGeom prst="rect">
            <a:avLst/>
          </a:prstGeom>
        </p:spPr>
      </p:pic>
      <p:pic>
        <p:nvPicPr>
          <p:cNvPr id="7" name="図 6"/>
          <p:cNvPicPr>
            <a:picLocks noChangeAspect="1"/>
          </p:cNvPicPr>
          <p:nvPr/>
        </p:nvPicPr>
        <p:blipFill>
          <a:blip r:embed="rId5">
            <a:extLst>
              <a:ext uri="{28A0092B-C50C-407E-A947-70E740481C1C}">
                <a14:useLocalDpi xmlns:a14="http://schemas.microsoft.com/office/drawing/2010/main" val="0"/>
              </a:ext>
            </a:extLst>
          </a:blip>
          <a:srcRect t="22555" b="27859"/>
          <a:stretch/>
        </p:blipFill>
        <p:spPr>
          <a:xfrm>
            <a:off x="4895661" y="2365003"/>
            <a:ext cx="1512168" cy="749833"/>
          </a:xfrm>
          <a:prstGeom prst="rect">
            <a:avLst/>
          </a:prstGeom>
        </p:spPr>
      </p:pic>
      <p:pic>
        <p:nvPicPr>
          <p:cNvPr id="8" name="図 7"/>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5400000">
            <a:off x="7308304" y="2365003"/>
            <a:ext cx="952500" cy="952500"/>
          </a:xfrm>
          <a:prstGeom prst="rect">
            <a:avLst/>
          </a:prstGeom>
        </p:spPr>
      </p:pic>
    </p:spTree>
    <p:extLst>
      <p:ext uri="{BB962C8B-B14F-4D97-AF65-F5344CB8AC3E}">
        <p14:creationId xmlns:p14="http://schemas.microsoft.com/office/powerpoint/2010/main" val="3577044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par>
                                <p:cTn id="18" presetID="10" presetClass="entr" presetSubtype="0"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par>
                                <p:cTn id="21" presetID="10"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par>
                                <p:cTn id="24" presetID="10" presetClass="entr" presetSubtype="0"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par>
                                <p:cTn id="27" presetID="10" presetClass="entr" presetSubtype="0" fill="hold"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p:txBody>
          <a:bodyPr anchor="ctr"/>
          <a:lstStyle/>
          <a:p>
            <a:r>
              <a:rPr lang="en-US" altLang="ja-JP" dirty="0"/>
              <a:t>1.</a:t>
            </a:r>
            <a:r>
              <a:rPr lang="ja-JP" altLang="en-US" dirty="0"/>
              <a:t>再生可能エネルギーによる発電</a:t>
            </a:r>
          </a:p>
        </p:txBody>
      </p:sp>
      <p:pic>
        <p:nvPicPr>
          <p:cNvPr id="3074" name="Picture 2" descr="主要国の一次エネルギー自給率比較(2020年)">
            <a:extLst>
              <a:ext uri="{FF2B5EF4-FFF2-40B4-BE49-F238E27FC236}">
                <a16:creationId xmlns:a16="http://schemas.microsoft.com/office/drawing/2014/main" id="{C40F4426-AEB8-E8A9-3EEF-F08F3C743BC8}"/>
              </a:ext>
            </a:extLst>
          </p:cNvPr>
          <p:cNvPicPr>
            <a:picLocks noGrp="1" noChangeAspect="1" noChangeArrowheads="1"/>
          </p:cNvPicPr>
          <p:nvPr>
            <p:ph sz="quarter" idx="1"/>
          </p:nvPr>
        </p:nvPicPr>
        <p:blipFill>
          <a:blip r:embed="rId3" cstate="print">
            <a:extLst>
              <a:ext uri="{28A0092B-C50C-407E-A947-70E740481C1C}">
                <a14:useLocalDpi xmlns:a14="http://schemas.microsoft.com/office/drawing/2010/main" val="0"/>
              </a:ext>
            </a:extLst>
          </a:blip>
          <a:stretch>
            <a:fillRect/>
          </a:stretch>
        </p:blipFill>
        <p:spPr bwMode="auto">
          <a:xfrm>
            <a:off x="563899" y="1921054"/>
            <a:ext cx="8016202" cy="3015891"/>
          </a:xfrm>
          <a:noFill/>
          <a:extLst>
            <a:ext uri="{909E8E84-426E-40DD-AFC4-6F175D3DCCD1}">
              <a14:hiddenFill xmlns:a14="http://schemas.microsoft.com/office/drawing/2010/main">
                <a:solidFill>
                  <a:srgbClr val="FFFFFF"/>
                </a:solidFill>
              </a14:hiddenFill>
            </a:ext>
          </a:extLst>
        </p:spPr>
      </p:pic>
      <p:sp>
        <p:nvSpPr>
          <p:cNvPr id="6" name="テキスト ボックス 5"/>
          <p:cNvSpPr txBox="1"/>
          <p:nvPr/>
        </p:nvSpPr>
        <p:spPr>
          <a:xfrm>
            <a:off x="315803" y="5200104"/>
            <a:ext cx="8512394" cy="1077218"/>
          </a:xfrm>
          <a:prstGeom prst="rect">
            <a:avLst/>
          </a:prstGeom>
          <a:solidFill>
            <a:schemeClr val="bg1"/>
          </a:solidFill>
        </p:spPr>
        <p:txBody>
          <a:bodyPr wrap="square" rtlCol="0">
            <a:spAutoFit/>
          </a:bodyPr>
          <a:lstStyle/>
          <a:p>
            <a:r>
              <a:rPr lang="ja-JP" altLang="en-US" sz="1600" dirty="0">
                <a:latin typeface="HG丸ｺﾞｼｯｸM-PRO" panose="020F0600000000000000" pitchFamily="50" charset="-128"/>
                <a:ea typeface="HG丸ｺﾞｼｯｸM-PRO" panose="020F0600000000000000" pitchFamily="50" charset="-128"/>
              </a:rPr>
              <a:t>日本のエネルギー自給率はわずか</a:t>
            </a:r>
            <a:r>
              <a:rPr lang="en-US" altLang="ja-JP" sz="1600" dirty="0">
                <a:latin typeface="HG丸ｺﾞｼｯｸM-PRO" panose="020F0600000000000000" pitchFamily="50" charset="-128"/>
                <a:ea typeface="HG丸ｺﾞｼｯｸM-PRO" panose="020F0600000000000000" pitchFamily="50" charset="-128"/>
              </a:rPr>
              <a:t>11.3</a:t>
            </a:r>
            <a:r>
              <a:rPr lang="ja-JP" altLang="en-US" sz="1600" dirty="0">
                <a:latin typeface="HG丸ｺﾞｼｯｸM-PRO" panose="020F0600000000000000" pitchFamily="50" charset="-128"/>
                <a:ea typeface="HG丸ｺﾞｼｯｸM-PRO" panose="020F0600000000000000" pitchFamily="50" charset="-128"/>
              </a:rPr>
              <a:t>％。これは</a:t>
            </a:r>
            <a:r>
              <a:rPr lang="en-US" altLang="ja-JP" sz="1600" dirty="0">
                <a:latin typeface="HG丸ｺﾞｼｯｸM-PRO" panose="020F0600000000000000" pitchFamily="50" charset="-128"/>
                <a:ea typeface="HG丸ｺﾞｼｯｸM-PRO" panose="020F0600000000000000" pitchFamily="50" charset="-128"/>
              </a:rPr>
              <a:t>OECD</a:t>
            </a:r>
            <a:r>
              <a:rPr lang="ja-JP" altLang="en-US" sz="1600" dirty="0">
                <a:latin typeface="HG丸ｺﾞｼｯｸM-PRO" panose="020F0600000000000000" pitchFamily="50" charset="-128"/>
                <a:ea typeface="HG丸ｺﾞｼｯｸM-PRO" panose="020F0600000000000000" pitchFamily="50" charset="-128"/>
              </a:rPr>
              <a:t>加盟国中、２番目に低い水準です。</a:t>
            </a:r>
            <a:r>
              <a:rPr lang="en-US" altLang="ja-JP" sz="1600" dirty="0">
                <a:latin typeface="HG丸ｺﾞｼｯｸM-PRO" panose="020F0600000000000000" pitchFamily="50" charset="-128"/>
                <a:ea typeface="HG丸ｺﾞｼｯｸM-PRO" panose="020F0600000000000000" pitchFamily="50" charset="-128"/>
              </a:rPr>
              <a:t>2010</a:t>
            </a:r>
            <a:r>
              <a:rPr lang="ja-JP" altLang="en-US" sz="1600" dirty="0">
                <a:latin typeface="HG丸ｺﾞｼｯｸM-PRO" panose="020F0600000000000000" pitchFamily="50" charset="-128"/>
                <a:ea typeface="HG丸ｺﾞｼｯｸM-PRO" panose="020F0600000000000000" pitchFamily="50" charset="-128"/>
              </a:rPr>
              <a:t>年時点では、自給率が</a:t>
            </a:r>
            <a:r>
              <a:rPr lang="en-US" altLang="ja-JP" sz="1600" dirty="0">
                <a:latin typeface="HG丸ｺﾞｼｯｸM-PRO" panose="020F0600000000000000" pitchFamily="50" charset="-128"/>
                <a:ea typeface="HG丸ｺﾞｼｯｸM-PRO" panose="020F0600000000000000" pitchFamily="50" charset="-128"/>
              </a:rPr>
              <a:t>20.2%</a:t>
            </a:r>
            <a:r>
              <a:rPr lang="ja-JP" altLang="en-US" sz="1600" dirty="0">
                <a:latin typeface="HG丸ｺﾞｼｯｸM-PRO" panose="020F0600000000000000" pitchFamily="50" charset="-128"/>
                <a:ea typeface="HG丸ｺﾞｼｯｸM-PRO" panose="020F0600000000000000" pitchFamily="50" charset="-128"/>
              </a:rPr>
              <a:t>もあったのに、この低下は主に東日本大震災に伴う原発事故で原発の運転が停止したことが原因となっています。</a:t>
            </a:r>
          </a:p>
          <a:p>
            <a:r>
              <a:rPr lang="ja-JP" altLang="en-US" sz="1600" dirty="0">
                <a:latin typeface="HG丸ｺﾞｼｯｸM-PRO" panose="020F0600000000000000" pitchFamily="50" charset="-128"/>
                <a:ea typeface="HG丸ｺﾞｼｯｸM-PRO" panose="020F0600000000000000" pitchFamily="50" charset="-128"/>
              </a:rPr>
              <a:t>それ以降は、エネルギー自給は水力を含む再生可能エネルギーがほとんどという状況です。</a:t>
            </a:r>
          </a:p>
        </p:txBody>
      </p:sp>
      <p:sp>
        <p:nvSpPr>
          <p:cNvPr id="12" name="コンテンツ プレースホルダー 1">
            <a:extLst>
              <a:ext uri="{FF2B5EF4-FFF2-40B4-BE49-F238E27FC236}">
                <a16:creationId xmlns:a16="http://schemas.microsoft.com/office/drawing/2014/main" id="{FC1F56A1-2010-6A82-1392-D159A2A83E46}"/>
              </a:ext>
            </a:extLst>
          </p:cNvPr>
          <p:cNvSpPr txBox="1">
            <a:spLocks/>
          </p:cNvSpPr>
          <p:nvPr/>
        </p:nvSpPr>
        <p:spPr>
          <a:xfrm>
            <a:off x="457200" y="1219200"/>
            <a:ext cx="8229600" cy="4937125"/>
          </a:xfrm>
          <a:prstGeom prst="rect">
            <a:avLst/>
          </a:prstGeom>
        </p:spPr>
        <p:txBody>
          <a:bodyPr vert="horz">
            <a:normAutofit/>
          </a:bodyPr>
          <a:lstStyle>
            <a:lvl1pPr marL="274320" indent="-274320" algn="l" rtl="0" eaLnBrk="1" latinLnBrk="0" hangingPunct="1">
              <a:spcBef>
                <a:spcPts val="600"/>
              </a:spcBef>
              <a:buClr>
                <a:schemeClr val="accent1"/>
              </a:buClr>
              <a:buSzPct val="76000"/>
              <a:buFont typeface="Wingdings 3"/>
              <a:buChar char=""/>
              <a:defRPr kumimoji="1"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1"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1"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1"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1"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1"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1"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1"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1" lang="en-US" sz="1200" kern="1200" smtClean="0">
                <a:solidFill>
                  <a:schemeClr val="tx1"/>
                </a:solidFill>
                <a:latin typeface="+mn-lt"/>
                <a:ea typeface="+mn-ea"/>
                <a:cs typeface="+mn-cs"/>
              </a:defRPr>
            </a:lvl9pPr>
          </a:lstStyle>
          <a:p>
            <a:r>
              <a:rPr lang="en-US" altLang="ja-JP" sz="2400" dirty="0">
                <a:latin typeface="HG丸ｺﾞｼｯｸM-PRO" panose="020F0600000000000000" pitchFamily="50" charset="-128"/>
                <a:ea typeface="HG丸ｺﾞｼｯｸM-PRO" panose="020F0600000000000000" pitchFamily="50" charset="-128"/>
              </a:rPr>
              <a:t>OECD</a:t>
            </a:r>
            <a:r>
              <a:rPr lang="ja-JP" altLang="en-US" sz="2400" dirty="0">
                <a:latin typeface="HG丸ｺﾞｼｯｸM-PRO" panose="020F0600000000000000" pitchFamily="50" charset="-128"/>
                <a:ea typeface="HG丸ｺﾞｼｯｸM-PRO" panose="020F0600000000000000" pitchFamily="50" charset="-128"/>
              </a:rPr>
              <a:t>諸国の一次エネルギー自給率比較（</a:t>
            </a:r>
            <a:r>
              <a:rPr lang="en-US" altLang="ja-JP" sz="2400" dirty="0">
                <a:latin typeface="HG丸ｺﾞｼｯｸM-PRO" panose="020F0600000000000000" pitchFamily="50" charset="-128"/>
                <a:ea typeface="HG丸ｺﾞｼｯｸM-PRO" panose="020F0600000000000000" pitchFamily="50" charset="-128"/>
              </a:rPr>
              <a:t>2020</a:t>
            </a:r>
            <a:r>
              <a:rPr lang="ja-JP" altLang="en-US" sz="2400" dirty="0">
                <a:latin typeface="HG丸ｺﾞｼｯｸM-PRO" panose="020F0600000000000000" pitchFamily="50" charset="-128"/>
                <a:ea typeface="HG丸ｺﾞｼｯｸM-PRO" panose="020F0600000000000000" pitchFamily="50" charset="-128"/>
              </a:rPr>
              <a:t>年）</a:t>
            </a:r>
          </a:p>
        </p:txBody>
      </p:sp>
    </p:spTree>
    <p:extLst>
      <p:ext uri="{BB962C8B-B14F-4D97-AF65-F5344CB8AC3E}">
        <p14:creationId xmlns:p14="http://schemas.microsoft.com/office/powerpoint/2010/main" val="3719619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2">
                                            <p:txEl>
                                              <p:pRg st="0" end="0"/>
                                            </p:txEl>
                                          </p:spTgt>
                                        </p:tgtEl>
                                        <p:attrNameLst>
                                          <p:attrName>style.visibility</p:attrName>
                                        </p:attrNameLst>
                                      </p:cBhvr>
                                      <p:to>
                                        <p:strVal val="visible"/>
                                      </p:to>
                                    </p:set>
                                    <p:anim calcmode="lin" valueType="num">
                                      <p:cBhvr additive="base">
                                        <p:cTn id="13" dur="500" fill="hold"/>
                                        <p:tgtEl>
                                          <p:spTgt spid="12">
                                            <p:txEl>
                                              <p:pRg st="0" end="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1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074"/>
                                        </p:tgtEl>
                                        <p:attrNameLst>
                                          <p:attrName>style.visibility</p:attrName>
                                        </p:attrNameLst>
                                      </p:cBhvr>
                                      <p:to>
                                        <p:strVal val="visible"/>
                                      </p:to>
                                    </p:set>
                                    <p:anim calcmode="lin" valueType="num">
                                      <p:cBhvr additive="base">
                                        <p:cTn id="19" dur="500" fill="hold"/>
                                        <p:tgtEl>
                                          <p:spTgt spid="3074"/>
                                        </p:tgtEl>
                                        <p:attrNameLst>
                                          <p:attrName>ppt_x</p:attrName>
                                        </p:attrNameLst>
                                      </p:cBhvr>
                                      <p:tavLst>
                                        <p:tav tm="0">
                                          <p:val>
                                            <p:strVal val="0-#ppt_w/2"/>
                                          </p:val>
                                        </p:tav>
                                        <p:tav tm="100000">
                                          <p:val>
                                            <p:strVal val="#ppt_x"/>
                                          </p:val>
                                        </p:tav>
                                      </p:tavLst>
                                    </p:anim>
                                    <p:anim calcmode="lin" valueType="num">
                                      <p:cBhvr additive="base">
                                        <p:cTn id="20" dur="500" fill="hold"/>
                                        <p:tgtEl>
                                          <p:spTgt spid="307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Effect transition="in" filter="wipe(up)">
                                      <p:cBhvr>
                                        <p:cTn id="25" dur="500"/>
                                        <p:tgtEl>
                                          <p:spTgt spid="6">
                                            <p:txEl>
                                              <p:pRg st="0" end="0"/>
                                            </p:txEl>
                                          </p:spTgt>
                                        </p:tgtEl>
                                      </p:cBhvr>
                                    </p:animEffect>
                                  </p:childTnLst>
                                </p:cTn>
                              </p:par>
                            </p:childTnLst>
                          </p:cTn>
                        </p:par>
                        <p:par>
                          <p:cTn id="26" fill="hold">
                            <p:stCondLst>
                              <p:cond delay="500"/>
                            </p:stCondLst>
                            <p:childTnLst>
                              <p:par>
                                <p:cTn id="27" presetID="22" presetClass="entr" presetSubtype="1" fill="hold" grpId="0" nodeType="afterEffect">
                                  <p:stCondLst>
                                    <p:cond delay="0"/>
                                  </p:stCondLst>
                                  <p:childTnLst>
                                    <p:set>
                                      <p:cBhvr>
                                        <p:cTn id="28" dur="1" fill="hold">
                                          <p:stCondLst>
                                            <p:cond delay="0"/>
                                          </p:stCondLst>
                                        </p:cTn>
                                        <p:tgtEl>
                                          <p:spTgt spid="6">
                                            <p:txEl>
                                              <p:pRg st="1" end="1"/>
                                            </p:txEl>
                                          </p:spTgt>
                                        </p:tgtEl>
                                        <p:attrNameLst>
                                          <p:attrName>style.visibility</p:attrName>
                                        </p:attrNameLst>
                                      </p:cBhvr>
                                      <p:to>
                                        <p:strVal val="visible"/>
                                      </p:to>
                                    </p:set>
                                    <p:animEffect transition="in" filter="wipe(up)">
                                      <p:cBhvr>
                                        <p:cTn id="29"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uiExpand="1" build="p"/>
      <p:bldP spid="12"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457200" y="152400"/>
            <a:ext cx="8229600" cy="990600"/>
          </a:xfrm>
        </p:spPr>
        <p:txBody>
          <a:bodyPr anchor="ctr"/>
          <a:lstStyle/>
          <a:p>
            <a:r>
              <a:rPr lang="en-US" altLang="ja-JP" dirty="0"/>
              <a:t>5.</a:t>
            </a:r>
            <a:r>
              <a:rPr lang="ja-JP" altLang="en-US" dirty="0"/>
              <a:t>太陽光発電の仕組み</a:t>
            </a:r>
          </a:p>
        </p:txBody>
      </p:sp>
      <p:sp>
        <p:nvSpPr>
          <p:cNvPr id="2" name="コンテンツ プレースホルダー 1"/>
          <p:cNvSpPr>
            <a:spLocks noGrp="1"/>
          </p:cNvSpPr>
          <p:nvPr>
            <p:ph sz="quarter" idx="1"/>
          </p:nvPr>
        </p:nvSpPr>
        <p:spPr>
          <a:xfrm>
            <a:off x="457200" y="1219200"/>
            <a:ext cx="8229600" cy="4937760"/>
          </a:xfrm>
        </p:spPr>
        <p:txBody>
          <a:bodyPr>
            <a:normAutofit/>
          </a:bodyPr>
          <a:lstStyle/>
          <a:p>
            <a:r>
              <a:rPr lang="ja-JP" altLang="en-US" dirty="0"/>
              <a:t>ペロブスカイト太陽電池とは</a:t>
            </a:r>
          </a:p>
        </p:txBody>
      </p:sp>
      <p:sp>
        <p:nvSpPr>
          <p:cNvPr id="12" name="テキスト ボックス 11">
            <a:extLst>
              <a:ext uri="{FF2B5EF4-FFF2-40B4-BE49-F238E27FC236}">
                <a16:creationId xmlns:a16="http://schemas.microsoft.com/office/drawing/2014/main" id="{0CD7BBEC-CC62-6E4B-CC22-EAA82D5EF50F}"/>
              </a:ext>
            </a:extLst>
          </p:cNvPr>
          <p:cNvSpPr txBox="1"/>
          <p:nvPr/>
        </p:nvSpPr>
        <p:spPr>
          <a:xfrm>
            <a:off x="96870" y="1793784"/>
            <a:ext cx="8620272" cy="1569660"/>
          </a:xfrm>
          <a:prstGeom prst="rect">
            <a:avLst/>
          </a:prstGeom>
          <a:solidFill>
            <a:schemeClr val="bg1"/>
          </a:solidFill>
        </p:spPr>
        <p:txBody>
          <a:bodyPr wrap="square">
            <a:spAutoFit/>
          </a:bodyPr>
          <a:lstStyle/>
          <a:p>
            <a:r>
              <a:rPr lang="ja-JP" altLang="en-US" sz="1600" dirty="0">
                <a:latin typeface="HG丸ｺﾞｼｯｸM-PRO" panose="020F0600000000000000" pitchFamily="50" charset="-128"/>
                <a:ea typeface="HG丸ｺﾞｼｯｸM-PRO" panose="020F0600000000000000" pitchFamily="50" charset="-128"/>
              </a:rPr>
              <a:t>ペロブスカイト太陽電池は、ペロブスカイトという結晶構造の材料を用いた太陽電池です。</a:t>
            </a:r>
          </a:p>
          <a:p>
            <a:r>
              <a:rPr lang="ja-JP" altLang="en-US" sz="1600" dirty="0">
                <a:latin typeface="HG丸ｺﾞｼｯｸM-PRO" panose="020F0600000000000000" pitchFamily="50" charset="-128"/>
                <a:ea typeface="HG丸ｺﾞｼｯｸM-PRO" panose="020F0600000000000000" pitchFamily="50" charset="-128"/>
              </a:rPr>
              <a:t>プラスチックフィルムなどの下地に塗布してペロブスカイト膜を作り、それに光を当てると発電することができます。</a:t>
            </a:r>
          </a:p>
          <a:p>
            <a:r>
              <a:rPr lang="ja-JP" altLang="en-US" sz="1600" dirty="0">
                <a:latin typeface="HG丸ｺﾞｼｯｸM-PRO" panose="020F0600000000000000" pitchFamily="50" charset="-128"/>
                <a:ea typeface="HG丸ｺﾞｼｯｸM-PRO" panose="020F0600000000000000" pitchFamily="50" charset="-128"/>
              </a:rPr>
              <a:t>従来のシリコン系太陽電池は厚みがあり、曲げることができないため、ある程度広く、平たい空間でないとソーラーパネルが設置できないという制限があります。</a:t>
            </a:r>
          </a:p>
          <a:p>
            <a:r>
              <a:rPr lang="ja-JP" altLang="en-US" sz="1600" dirty="0">
                <a:latin typeface="HG丸ｺﾞｼｯｸM-PRO" panose="020F0600000000000000" pitchFamily="50" charset="-128"/>
                <a:ea typeface="HG丸ｺﾞｼｯｸM-PRO" panose="020F0600000000000000" pitchFamily="50" charset="-128"/>
              </a:rPr>
              <a:t>しかしペロブスカイト太陽電池は、薄い膜でも十分に発電できます。</a:t>
            </a:r>
            <a:endParaRPr lang="en-US" altLang="ja-JP" sz="1600" dirty="0">
              <a:latin typeface="HG丸ｺﾞｼｯｸM-PRO" panose="020F0600000000000000" pitchFamily="50" charset="-128"/>
              <a:ea typeface="HG丸ｺﾞｼｯｸM-PRO" panose="020F0600000000000000" pitchFamily="50" charset="-128"/>
            </a:endParaRPr>
          </a:p>
        </p:txBody>
      </p:sp>
      <p:pic>
        <p:nvPicPr>
          <p:cNvPr id="1026" name="Picture 2">
            <a:extLst>
              <a:ext uri="{FF2B5EF4-FFF2-40B4-BE49-F238E27FC236}">
                <a16:creationId xmlns:a16="http://schemas.microsoft.com/office/drawing/2014/main" id="{12398DF2-3F5E-04E8-5718-59435F1DFB29}"/>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3650" t="12261" r="9701" b="9194"/>
          <a:stretch/>
        </p:blipFill>
        <p:spPr bwMode="auto">
          <a:xfrm>
            <a:off x="5483187" y="3322773"/>
            <a:ext cx="2880320" cy="2951567"/>
          </a:xfrm>
          <a:prstGeom prst="rect">
            <a:avLst/>
          </a:prstGeom>
          <a:noFill/>
          <a:extLst>
            <a:ext uri="{909E8E84-426E-40DD-AFC4-6F175D3DCCD1}">
              <a14:hiddenFill xmlns:a14="http://schemas.microsoft.com/office/drawing/2010/main">
                <a:solidFill>
                  <a:srgbClr val="FFFFFF"/>
                </a:solidFill>
              </a14:hiddenFill>
            </a:ext>
          </a:extLst>
        </p:spPr>
      </p:pic>
      <p:sp>
        <p:nvSpPr>
          <p:cNvPr id="9" name="テキスト ボックス 8">
            <a:extLst>
              <a:ext uri="{FF2B5EF4-FFF2-40B4-BE49-F238E27FC236}">
                <a16:creationId xmlns:a16="http://schemas.microsoft.com/office/drawing/2014/main" id="{115768DE-0283-87C0-677E-3A52199C19CB}"/>
              </a:ext>
            </a:extLst>
          </p:cNvPr>
          <p:cNvSpPr txBox="1"/>
          <p:nvPr/>
        </p:nvSpPr>
        <p:spPr>
          <a:xfrm>
            <a:off x="5284340" y="6229609"/>
            <a:ext cx="3212652" cy="338554"/>
          </a:xfrm>
          <a:prstGeom prst="rect">
            <a:avLst/>
          </a:prstGeom>
          <a:noFill/>
        </p:spPr>
        <p:txBody>
          <a:bodyPr wrap="square">
            <a:spAutoFit/>
          </a:bodyPr>
          <a:lstStyle/>
          <a:p>
            <a:pPr algn="ctr"/>
            <a:r>
              <a:rPr lang="ja-JP" altLang="en-US" sz="1600" dirty="0">
                <a:latin typeface="HG丸ｺﾞｼｯｸM-PRO" panose="020F0600000000000000" pitchFamily="50" charset="-128"/>
                <a:ea typeface="HG丸ｺﾞｼｯｸM-PRO" panose="020F0600000000000000" pitchFamily="50" charset="-128"/>
              </a:rPr>
              <a:t>ペロブスカイト太陽電池</a:t>
            </a:r>
          </a:p>
        </p:txBody>
      </p:sp>
      <p:sp>
        <p:nvSpPr>
          <p:cNvPr id="11" name="テキスト ボックス 10">
            <a:extLst>
              <a:ext uri="{FF2B5EF4-FFF2-40B4-BE49-F238E27FC236}">
                <a16:creationId xmlns:a16="http://schemas.microsoft.com/office/drawing/2014/main" id="{BFBAAD6C-191F-781D-7ECD-BDE663E03352}"/>
              </a:ext>
            </a:extLst>
          </p:cNvPr>
          <p:cNvSpPr txBox="1"/>
          <p:nvPr/>
        </p:nvSpPr>
        <p:spPr>
          <a:xfrm>
            <a:off x="87923" y="3398460"/>
            <a:ext cx="4979186" cy="3293209"/>
          </a:xfrm>
          <a:prstGeom prst="rect">
            <a:avLst/>
          </a:prstGeom>
          <a:solidFill>
            <a:schemeClr val="bg1"/>
          </a:solidFill>
        </p:spPr>
        <p:txBody>
          <a:bodyPr wrap="square">
            <a:spAutoFit/>
          </a:bodyPr>
          <a:lstStyle/>
          <a:p>
            <a:pPr algn="l"/>
            <a:r>
              <a:rPr lang="ja-JP" altLang="en-US" sz="1600" b="0" i="0" dirty="0">
                <a:solidFill>
                  <a:srgbClr val="333333"/>
                </a:solidFill>
                <a:effectLst/>
                <a:latin typeface="HG丸ｺﾞｼｯｸM-PRO" panose="020F0600000000000000" pitchFamily="50" charset="-128"/>
                <a:ea typeface="HG丸ｺﾞｼｯｸM-PRO" panose="020F0600000000000000" pitchFamily="50" charset="-128"/>
              </a:rPr>
              <a:t>このため、折り曲げることが可能なほどの薄さで太陽電池が作成でき、より多様な場所に設置できるようになります。例えばビルやマンションの壁、窓ガラス、車の屋根、テントやビニールハウスの屋根などにも設置することが検討されています。</a:t>
            </a:r>
            <a:r>
              <a:rPr lang="ja-JP" altLang="en-US" sz="1600" dirty="0">
                <a:latin typeface="HG丸ｺﾞｼｯｸM-PRO" panose="020F0600000000000000" pitchFamily="50" charset="-128"/>
                <a:ea typeface="HG丸ｺﾞｼｯｸM-PRO" panose="020F0600000000000000" pitchFamily="50" charset="-128"/>
              </a:rPr>
              <a:t>ペロブスカイト太陽電池は、塗布する量を減らすことによって透明度を変更できるため、光を通しつつ発電することもできます。</a:t>
            </a:r>
          </a:p>
          <a:p>
            <a:r>
              <a:rPr lang="ja-JP" altLang="en-US" sz="1600" dirty="0">
                <a:latin typeface="HG丸ｺﾞｼｯｸM-PRO" panose="020F0600000000000000" pitchFamily="50" charset="-128"/>
                <a:ea typeface="HG丸ｺﾞｼｯｸM-PRO" panose="020F0600000000000000" pitchFamily="50" charset="-128"/>
              </a:rPr>
              <a:t>このため、窓ガラスやビニールハウスでも使用が可能なのです。その上、折り曲げても性能が安定している、という性質も備えています。このような優れた特徴を持つことから、世界各国で開発が進められており、</a:t>
            </a:r>
            <a:r>
              <a:rPr lang="en-US" altLang="ja-JP" sz="1600" dirty="0">
                <a:latin typeface="HG丸ｺﾞｼｯｸM-PRO" panose="020F0600000000000000" pitchFamily="50" charset="-128"/>
                <a:ea typeface="HG丸ｺﾞｼｯｸM-PRO" panose="020F0600000000000000" pitchFamily="50" charset="-128"/>
              </a:rPr>
              <a:t>2020</a:t>
            </a:r>
            <a:r>
              <a:rPr lang="ja-JP" altLang="en-US" sz="1600" dirty="0">
                <a:latin typeface="HG丸ｺﾞｼｯｸM-PRO" panose="020F0600000000000000" pitchFamily="50" charset="-128"/>
                <a:ea typeface="HG丸ｺﾞｼｯｸM-PRO" panose="020F0600000000000000" pitchFamily="50" charset="-128"/>
              </a:rPr>
              <a:t>年代には実用できるとされています。</a:t>
            </a:r>
            <a:endParaRPr lang="en-US" altLang="ja-JP" sz="1600" dirty="0">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2067522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up)">
                                      <p:cBhvr>
                                        <p:cTn id="21" dur="500"/>
                                        <p:tgtEl>
                                          <p:spTgt spid="11"/>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1026"/>
                                        </p:tgtEl>
                                        <p:attrNameLst>
                                          <p:attrName>style.visibility</p:attrName>
                                        </p:attrNameLst>
                                      </p:cBhvr>
                                      <p:to>
                                        <p:strVal val="visible"/>
                                      </p:to>
                                    </p:set>
                                    <p:animEffect transition="in" filter="fade">
                                      <p:cBhvr>
                                        <p:cTn id="25" dur="500"/>
                                        <p:tgtEl>
                                          <p:spTgt spid="102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12" grpId="0" animBg="1"/>
      <p:bldP spid="9" grpId="0"/>
      <p:bldP spid="11"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457200" y="152400"/>
            <a:ext cx="8229600" cy="990600"/>
          </a:xfrm>
        </p:spPr>
        <p:txBody>
          <a:bodyPr anchor="ctr"/>
          <a:lstStyle/>
          <a:p>
            <a:r>
              <a:rPr lang="en-US" altLang="ja-JP" dirty="0"/>
              <a:t>5.</a:t>
            </a:r>
            <a:r>
              <a:rPr lang="ja-JP" altLang="en-US" dirty="0"/>
              <a:t>太陽光発電の仕組み</a:t>
            </a:r>
          </a:p>
        </p:txBody>
      </p:sp>
      <p:sp>
        <p:nvSpPr>
          <p:cNvPr id="2" name="コンテンツ プレースホルダー 1"/>
          <p:cNvSpPr>
            <a:spLocks noGrp="1"/>
          </p:cNvSpPr>
          <p:nvPr>
            <p:ph sz="quarter" idx="1"/>
          </p:nvPr>
        </p:nvSpPr>
        <p:spPr>
          <a:xfrm>
            <a:off x="457200" y="1219200"/>
            <a:ext cx="8229600" cy="4937760"/>
          </a:xfrm>
        </p:spPr>
        <p:txBody>
          <a:bodyPr>
            <a:normAutofit/>
          </a:bodyPr>
          <a:lstStyle/>
          <a:p>
            <a:r>
              <a:rPr lang="ja-JP" altLang="en-US" dirty="0"/>
              <a:t>ペロブスカイト太陽電池</a:t>
            </a:r>
          </a:p>
        </p:txBody>
      </p:sp>
      <p:sp>
        <p:nvSpPr>
          <p:cNvPr id="12" name="テキスト ボックス 11">
            <a:extLst>
              <a:ext uri="{FF2B5EF4-FFF2-40B4-BE49-F238E27FC236}">
                <a16:creationId xmlns:a16="http://schemas.microsoft.com/office/drawing/2014/main" id="{0CD7BBEC-CC62-6E4B-CC22-EAA82D5EF50F}"/>
              </a:ext>
            </a:extLst>
          </p:cNvPr>
          <p:cNvSpPr txBox="1"/>
          <p:nvPr/>
        </p:nvSpPr>
        <p:spPr>
          <a:xfrm>
            <a:off x="160271" y="1785898"/>
            <a:ext cx="8764288" cy="2062103"/>
          </a:xfrm>
          <a:prstGeom prst="rect">
            <a:avLst/>
          </a:prstGeom>
          <a:solidFill>
            <a:schemeClr val="bg1"/>
          </a:solidFill>
        </p:spPr>
        <p:txBody>
          <a:bodyPr wrap="square">
            <a:spAutoFit/>
          </a:bodyPr>
          <a:lstStyle/>
          <a:p>
            <a:r>
              <a:rPr lang="ja-JP" altLang="en-US" sz="1600" b="0" i="0" dirty="0">
                <a:solidFill>
                  <a:srgbClr val="333333"/>
                </a:solidFill>
                <a:effectLst/>
                <a:latin typeface="HG丸ｺﾞｼｯｸM-PRO" panose="020F0600000000000000" pitchFamily="50" charset="-128"/>
                <a:ea typeface="HG丸ｺﾞｼｯｸM-PRO" panose="020F0600000000000000" pitchFamily="50" charset="-128"/>
              </a:rPr>
              <a:t>ペロブスカイト太陽電池は、</a:t>
            </a:r>
            <a:r>
              <a:rPr lang="en-US" altLang="ja-JP" sz="1600" b="0" i="0" dirty="0">
                <a:solidFill>
                  <a:srgbClr val="333333"/>
                </a:solidFill>
                <a:effectLst/>
                <a:latin typeface="HG丸ｺﾞｼｯｸM-PRO" panose="020F0600000000000000" pitchFamily="50" charset="-128"/>
                <a:ea typeface="HG丸ｺﾞｼｯｸM-PRO" panose="020F0600000000000000" pitchFamily="50" charset="-128"/>
              </a:rPr>
              <a:t>2009</a:t>
            </a:r>
            <a:r>
              <a:rPr lang="ja-JP" altLang="en-US" sz="1600" b="0" i="0" dirty="0">
                <a:solidFill>
                  <a:srgbClr val="333333"/>
                </a:solidFill>
                <a:effectLst/>
                <a:latin typeface="HG丸ｺﾞｼｯｸM-PRO" panose="020F0600000000000000" pitchFamily="50" charset="-128"/>
                <a:ea typeface="HG丸ｺﾞｼｯｸM-PRO" panose="020F0600000000000000" pitchFamily="50" charset="-128"/>
              </a:rPr>
              <a:t>年に桐蔭横浜大学の宮坂力教授らによって開発されました。当時のエネルギー変換効率は</a:t>
            </a:r>
            <a:r>
              <a:rPr lang="en-US" altLang="ja-JP" sz="1600" b="0" i="0" dirty="0">
                <a:solidFill>
                  <a:srgbClr val="333333"/>
                </a:solidFill>
                <a:effectLst/>
                <a:latin typeface="HG丸ｺﾞｼｯｸM-PRO" panose="020F0600000000000000" pitchFamily="50" charset="-128"/>
                <a:ea typeface="HG丸ｺﾞｼｯｸM-PRO" panose="020F0600000000000000" pitchFamily="50" charset="-128"/>
              </a:rPr>
              <a:t>3.9%</a:t>
            </a:r>
            <a:r>
              <a:rPr lang="ja-JP" altLang="en-US" sz="1600" b="0" i="0" dirty="0">
                <a:solidFill>
                  <a:srgbClr val="333333"/>
                </a:solidFill>
                <a:effectLst/>
                <a:latin typeface="HG丸ｺﾞｼｯｸM-PRO" panose="020F0600000000000000" pitchFamily="50" charset="-128"/>
                <a:ea typeface="HG丸ｺﾞｼｯｸM-PRO" panose="020F0600000000000000" pitchFamily="50" charset="-128"/>
              </a:rPr>
              <a:t>でしたが、毎年のように改善が進み、</a:t>
            </a:r>
            <a:r>
              <a:rPr lang="en-US" altLang="ja-JP" sz="1600" b="0" i="0" dirty="0">
                <a:solidFill>
                  <a:srgbClr val="333333"/>
                </a:solidFill>
                <a:effectLst/>
                <a:latin typeface="HG丸ｺﾞｼｯｸM-PRO" panose="020F0600000000000000" pitchFamily="50" charset="-128"/>
                <a:ea typeface="HG丸ｺﾞｼｯｸM-PRO" panose="020F0600000000000000" pitchFamily="50" charset="-128"/>
              </a:rPr>
              <a:t>2018</a:t>
            </a:r>
            <a:r>
              <a:rPr lang="ja-JP" altLang="en-US" sz="1600" b="0" i="0" dirty="0">
                <a:solidFill>
                  <a:srgbClr val="333333"/>
                </a:solidFill>
                <a:effectLst/>
                <a:latin typeface="HG丸ｺﾞｼｯｸM-PRO" panose="020F0600000000000000" pitchFamily="50" charset="-128"/>
                <a:ea typeface="HG丸ｺﾞｼｯｸM-PRO" panose="020F0600000000000000" pitchFamily="50" charset="-128"/>
              </a:rPr>
              <a:t>年の時点で</a:t>
            </a:r>
            <a:r>
              <a:rPr lang="en-US" altLang="ja-JP" sz="1600" b="0" i="0" dirty="0">
                <a:solidFill>
                  <a:srgbClr val="333333"/>
                </a:solidFill>
                <a:effectLst/>
                <a:latin typeface="HG丸ｺﾞｼｯｸM-PRO" panose="020F0600000000000000" pitchFamily="50" charset="-128"/>
                <a:ea typeface="HG丸ｺﾞｼｯｸM-PRO" panose="020F0600000000000000" pitchFamily="50" charset="-128"/>
              </a:rPr>
              <a:t>27%</a:t>
            </a:r>
            <a:r>
              <a:rPr lang="ja-JP" altLang="en-US" sz="1600" b="0" i="0" dirty="0">
                <a:solidFill>
                  <a:srgbClr val="333333"/>
                </a:solidFill>
                <a:effectLst/>
                <a:latin typeface="HG丸ｺﾞｼｯｸM-PRO" panose="020F0600000000000000" pitchFamily="50" charset="-128"/>
                <a:ea typeface="HG丸ｺﾞｼｯｸM-PRO" panose="020F0600000000000000" pitchFamily="50" charset="-128"/>
              </a:rPr>
              <a:t>を達成しています。これはシリコンパネルの</a:t>
            </a:r>
            <a:r>
              <a:rPr lang="en-US" altLang="ja-JP" sz="1600" b="0" i="0" dirty="0">
                <a:solidFill>
                  <a:srgbClr val="333333"/>
                </a:solidFill>
                <a:effectLst/>
                <a:latin typeface="HG丸ｺﾞｼｯｸM-PRO" panose="020F0600000000000000" pitchFamily="50" charset="-128"/>
                <a:ea typeface="HG丸ｺﾞｼｯｸM-PRO" panose="020F0600000000000000" pitchFamily="50" charset="-128"/>
              </a:rPr>
              <a:t>25%</a:t>
            </a:r>
            <a:r>
              <a:rPr lang="ja-JP" altLang="en-US" sz="1600" b="0" i="0" dirty="0">
                <a:solidFill>
                  <a:srgbClr val="333333"/>
                </a:solidFill>
                <a:effectLst/>
                <a:latin typeface="HG丸ｺﾞｼｯｸM-PRO" panose="020F0600000000000000" pitchFamily="50" charset="-128"/>
                <a:ea typeface="HG丸ｺﾞｼｯｸM-PRO" panose="020F0600000000000000" pitchFamily="50" charset="-128"/>
              </a:rPr>
              <a:t>を上回る数値で、その上、製造コストもシリコンの半額以下のものが登場しています。このため、実用化のための課題はほぼクリアされつつあります。さらに改善の見込みがあり、進展速度が速いことから、ペロブスカイト太陽電池は、近い将来に、太陽光発電において主流の素材になると予想されています。このため、企業や投資家たちの動きも活発になっています。現在は変換効率が</a:t>
            </a:r>
            <a:r>
              <a:rPr lang="en-US" altLang="ja-JP" sz="1600" b="0" i="0" dirty="0">
                <a:solidFill>
                  <a:srgbClr val="333333"/>
                </a:solidFill>
                <a:effectLst/>
                <a:latin typeface="HG丸ｺﾞｼｯｸM-PRO" panose="020F0600000000000000" pitchFamily="50" charset="-128"/>
                <a:ea typeface="HG丸ｺﾞｼｯｸM-PRO" panose="020F0600000000000000" pitchFamily="50" charset="-128"/>
              </a:rPr>
              <a:t>30</a:t>
            </a:r>
            <a:r>
              <a:rPr lang="ja-JP" altLang="en-US" sz="1600" b="0" i="0" dirty="0">
                <a:solidFill>
                  <a:srgbClr val="333333"/>
                </a:solidFill>
                <a:effectLst/>
                <a:latin typeface="HG丸ｺﾞｼｯｸM-PRO" panose="020F0600000000000000" pitchFamily="50" charset="-128"/>
                <a:ea typeface="HG丸ｺﾞｼｯｸM-PRO" panose="020F0600000000000000" pitchFamily="50" charset="-128"/>
              </a:rPr>
              <a:t>％を超え、耐用年数が</a:t>
            </a:r>
            <a:r>
              <a:rPr lang="en-US" altLang="ja-JP" sz="1600" b="0" i="0" dirty="0">
                <a:solidFill>
                  <a:srgbClr val="333333"/>
                </a:solidFill>
                <a:effectLst/>
                <a:latin typeface="HG丸ｺﾞｼｯｸM-PRO" panose="020F0600000000000000" pitchFamily="50" charset="-128"/>
                <a:ea typeface="HG丸ｺﾞｼｯｸM-PRO" panose="020F0600000000000000" pitchFamily="50" charset="-128"/>
              </a:rPr>
              <a:t>30</a:t>
            </a:r>
            <a:r>
              <a:rPr lang="ja-JP" altLang="en-US" sz="1600" b="0" i="0" dirty="0">
                <a:solidFill>
                  <a:srgbClr val="333333"/>
                </a:solidFill>
                <a:effectLst/>
                <a:latin typeface="HG丸ｺﾞｼｯｸM-PRO" panose="020F0600000000000000" pitchFamily="50" charset="-128"/>
                <a:ea typeface="HG丸ｺﾞｼｯｸM-PRO" panose="020F0600000000000000" pitchFamily="50" charset="-128"/>
              </a:rPr>
              <a:t>年以上となる、信頼性の高い素材の研究開発が進められています。</a:t>
            </a:r>
            <a:endParaRPr lang="ja-JP" altLang="en-US" sz="1600" dirty="0">
              <a:latin typeface="HG丸ｺﾞｼｯｸM-PRO" panose="020F0600000000000000" pitchFamily="50" charset="-128"/>
              <a:ea typeface="HG丸ｺﾞｼｯｸM-PRO" panose="020F0600000000000000" pitchFamily="50" charset="-128"/>
            </a:endParaRPr>
          </a:p>
        </p:txBody>
      </p:sp>
      <p:pic>
        <p:nvPicPr>
          <p:cNvPr id="2050" name="Picture 2">
            <a:extLst>
              <a:ext uri="{FF2B5EF4-FFF2-40B4-BE49-F238E27FC236}">
                <a16:creationId xmlns:a16="http://schemas.microsoft.com/office/drawing/2014/main" id="{B3A98481-A8FD-1720-D9E4-481ED33051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3195" y="4066358"/>
            <a:ext cx="4035896" cy="2215258"/>
          </a:xfrm>
          <a:prstGeom prst="rect">
            <a:avLst/>
          </a:prstGeom>
          <a:noFill/>
          <a:extLst>
            <a:ext uri="{909E8E84-426E-40DD-AFC4-6F175D3DCCD1}">
              <a14:hiddenFill xmlns:a14="http://schemas.microsoft.com/office/drawing/2010/main">
                <a:solidFill>
                  <a:srgbClr val="FFFFFF"/>
                </a:solidFill>
              </a14:hiddenFill>
            </a:ext>
          </a:extLst>
        </p:spPr>
      </p:pic>
      <p:sp>
        <p:nvSpPr>
          <p:cNvPr id="16" name="テキスト ボックス 15">
            <a:extLst>
              <a:ext uri="{FF2B5EF4-FFF2-40B4-BE49-F238E27FC236}">
                <a16:creationId xmlns:a16="http://schemas.microsoft.com/office/drawing/2014/main" id="{84F0243B-12C7-79D3-8BDF-FACFCB9D1EBA}"/>
              </a:ext>
            </a:extLst>
          </p:cNvPr>
          <p:cNvSpPr txBox="1"/>
          <p:nvPr/>
        </p:nvSpPr>
        <p:spPr>
          <a:xfrm>
            <a:off x="5036277" y="6250160"/>
            <a:ext cx="3980656" cy="338554"/>
          </a:xfrm>
          <a:prstGeom prst="rect">
            <a:avLst/>
          </a:prstGeom>
          <a:noFill/>
        </p:spPr>
        <p:txBody>
          <a:bodyPr wrap="square">
            <a:spAutoFit/>
          </a:bodyPr>
          <a:lstStyle/>
          <a:p>
            <a:r>
              <a:rPr lang="en-US" altLang="ja-JP" sz="1600" b="1" i="0" dirty="0">
                <a:solidFill>
                  <a:srgbClr val="333333"/>
                </a:solidFill>
                <a:effectLst/>
                <a:latin typeface="YuGothic"/>
              </a:rPr>
              <a:t>【</a:t>
            </a:r>
            <a:r>
              <a:rPr lang="ja-JP" altLang="en-US" sz="1600" b="1" i="0" dirty="0">
                <a:solidFill>
                  <a:srgbClr val="333333"/>
                </a:solidFill>
                <a:effectLst/>
                <a:latin typeface="YuGothic"/>
              </a:rPr>
              <a:t>ペロブスカイト太陽電池の積層構造</a:t>
            </a:r>
            <a:r>
              <a:rPr lang="en-US" altLang="ja-JP" sz="1600" b="1" i="0" dirty="0">
                <a:solidFill>
                  <a:srgbClr val="333333"/>
                </a:solidFill>
                <a:effectLst/>
                <a:latin typeface="YuGothic"/>
              </a:rPr>
              <a:t>】</a:t>
            </a:r>
            <a:endParaRPr lang="ja-JP" altLang="en-US" sz="1600" dirty="0"/>
          </a:p>
        </p:txBody>
      </p:sp>
      <p:sp>
        <p:nvSpPr>
          <p:cNvPr id="18" name="テキスト ボックス 17">
            <a:extLst>
              <a:ext uri="{FF2B5EF4-FFF2-40B4-BE49-F238E27FC236}">
                <a16:creationId xmlns:a16="http://schemas.microsoft.com/office/drawing/2014/main" id="{270327C6-DC7A-B020-96FD-805880A0DF59}"/>
              </a:ext>
            </a:extLst>
          </p:cNvPr>
          <p:cNvSpPr txBox="1"/>
          <p:nvPr/>
        </p:nvSpPr>
        <p:spPr>
          <a:xfrm>
            <a:off x="160271" y="3848000"/>
            <a:ext cx="4215995" cy="2308324"/>
          </a:xfrm>
          <a:prstGeom prst="rect">
            <a:avLst/>
          </a:prstGeom>
          <a:solidFill>
            <a:schemeClr val="bg1"/>
          </a:solidFill>
        </p:spPr>
        <p:txBody>
          <a:bodyPr wrap="square">
            <a:spAutoFit/>
          </a:bodyPr>
          <a:lstStyle/>
          <a:p>
            <a:pPr algn="l"/>
            <a:r>
              <a:rPr lang="ja-JP" altLang="en-US" sz="1600" b="0" i="0" dirty="0">
                <a:solidFill>
                  <a:srgbClr val="333333"/>
                </a:solidFill>
                <a:effectLst/>
                <a:latin typeface="HG丸ｺﾞｼｯｸM-PRO" panose="020F0600000000000000" pitchFamily="50" charset="-128"/>
                <a:ea typeface="HG丸ｺﾞｼｯｸM-PRO" panose="020F0600000000000000" pitchFamily="50" charset="-128"/>
              </a:rPr>
              <a:t>また、人体に有害な鉛を使わない素材の開発も進行しています。</a:t>
            </a:r>
          </a:p>
          <a:p>
            <a:pPr algn="l"/>
            <a:r>
              <a:rPr lang="ja-JP" altLang="en-US" sz="1600" b="0" i="0" dirty="0">
                <a:solidFill>
                  <a:srgbClr val="333333"/>
                </a:solidFill>
                <a:effectLst/>
                <a:latin typeface="HG丸ｺﾞｼｯｸM-PRO" panose="020F0600000000000000" pitchFamily="50" charset="-128"/>
                <a:ea typeface="HG丸ｺﾞｼｯｸM-PRO" panose="020F0600000000000000" pitchFamily="50" charset="-128"/>
              </a:rPr>
              <a:t>ペロブスカイト太陽電池が実用化すると、あらゆる場所に設置でき、より少ない面積で電力が得られる、高度な太陽電池が一般に普及することになります。</a:t>
            </a:r>
          </a:p>
          <a:p>
            <a:pPr algn="l"/>
            <a:r>
              <a:rPr lang="ja-JP" altLang="en-US" sz="1600" b="0" i="0" dirty="0">
                <a:solidFill>
                  <a:srgbClr val="333333"/>
                </a:solidFill>
                <a:effectLst/>
                <a:latin typeface="HG丸ｺﾞｼｯｸM-PRO" panose="020F0600000000000000" pitchFamily="50" charset="-128"/>
                <a:ea typeface="HG丸ｺﾞｼｯｸM-PRO" panose="020F0600000000000000" pitchFamily="50" charset="-128"/>
              </a:rPr>
              <a:t>これによって再生可能エネルギーの利用が進み、二酸化炭素を削減し、温暖化の抑制に寄与することが期待されています。</a:t>
            </a:r>
          </a:p>
        </p:txBody>
      </p:sp>
      <p:sp>
        <p:nvSpPr>
          <p:cNvPr id="4" name="動作設定ボタン: 空白 3">
            <a:hlinkClick r:id="rId4" action="ppaction://hlinksldjump" highlightClick="1"/>
            <a:extLst>
              <a:ext uri="{FF2B5EF4-FFF2-40B4-BE49-F238E27FC236}">
                <a16:creationId xmlns:a16="http://schemas.microsoft.com/office/drawing/2014/main" id="{2C280525-96B7-7CDF-1E2B-648A33D953C9}"/>
              </a:ext>
            </a:extLst>
          </p:cNvPr>
          <p:cNvSpPr/>
          <p:nvPr/>
        </p:nvSpPr>
        <p:spPr>
          <a:xfrm>
            <a:off x="827584" y="6381328"/>
            <a:ext cx="1080120" cy="324272"/>
          </a:xfrm>
          <a:prstGeom prst="actionButtonBlank">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dirty="0"/>
              <a:t>NHK</a:t>
            </a:r>
            <a:r>
              <a:rPr kumimoji="1" lang="ja-JP" altLang="en-US" dirty="0"/>
              <a:t>へ</a:t>
            </a:r>
          </a:p>
        </p:txBody>
      </p:sp>
    </p:spTree>
    <p:extLst>
      <p:ext uri="{BB962C8B-B14F-4D97-AF65-F5344CB8AC3E}">
        <p14:creationId xmlns:p14="http://schemas.microsoft.com/office/powerpoint/2010/main" val="3475030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up)">
                                      <p:cBhvr>
                                        <p:cTn id="17" dur="500"/>
                                        <p:tgtEl>
                                          <p:spTgt spid="12"/>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up)">
                                      <p:cBhvr>
                                        <p:cTn id="21" dur="500"/>
                                        <p:tgtEl>
                                          <p:spTgt spid="18"/>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2050"/>
                                        </p:tgtEl>
                                        <p:attrNameLst>
                                          <p:attrName>style.visibility</p:attrName>
                                        </p:attrNameLst>
                                      </p:cBhvr>
                                      <p:to>
                                        <p:strVal val="visible"/>
                                      </p:to>
                                    </p:set>
                                    <p:animEffect transition="in" filter="fade">
                                      <p:cBhvr>
                                        <p:cTn id="25" dur="500"/>
                                        <p:tgtEl>
                                          <p:spTgt spid="205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fade">
                                      <p:cBhvr>
                                        <p:cTn id="28" dur="500"/>
                                        <p:tgtEl>
                                          <p:spTgt spid="16"/>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12" grpId="0" animBg="1"/>
      <p:bldP spid="16" grpId="0"/>
      <p:bldP spid="18" grpId="0" animBg="1"/>
      <p:bldP spid="4"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457200" y="152400"/>
            <a:ext cx="8229600" cy="990600"/>
          </a:xfrm>
        </p:spPr>
        <p:txBody>
          <a:bodyPr/>
          <a:lstStyle/>
          <a:p>
            <a:r>
              <a:rPr lang="en-US" altLang="ja-JP" dirty="0"/>
              <a:t>5.</a:t>
            </a:r>
            <a:r>
              <a:rPr lang="ja-JP" altLang="en-US" dirty="0"/>
              <a:t>太陽光発電の仕組み</a:t>
            </a:r>
          </a:p>
        </p:txBody>
      </p:sp>
      <p:sp>
        <p:nvSpPr>
          <p:cNvPr id="2" name="コンテンツ プレースホルダー 1"/>
          <p:cNvSpPr>
            <a:spLocks noGrp="1"/>
          </p:cNvSpPr>
          <p:nvPr>
            <p:ph sz="quarter" idx="1"/>
          </p:nvPr>
        </p:nvSpPr>
        <p:spPr>
          <a:xfrm>
            <a:off x="457200" y="1219200"/>
            <a:ext cx="8229600" cy="4937760"/>
          </a:xfrm>
        </p:spPr>
        <p:txBody>
          <a:bodyPr>
            <a:normAutofit/>
          </a:bodyPr>
          <a:lstStyle/>
          <a:p>
            <a:r>
              <a:rPr lang="ja-JP" altLang="en-US" dirty="0"/>
              <a:t>ソーラーパネルとは</a:t>
            </a:r>
          </a:p>
        </p:txBody>
      </p:sp>
      <p:pic>
        <p:nvPicPr>
          <p:cNvPr id="10244" name="Picture 4" descr="http://www.sbenergy.jp/assets/img/study_illust_03_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5164" y="1729777"/>
            <a:ext cx="666750" cy="2047875"/>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descr="http://www.sbenergy.jp/assets/img/study_illust_03_0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4624" y="1556792"/>
            <a:ext cx="1432040" cy="2443560"/>
          </a:xfrm>
          <a:prstGeom prst="rect">
            <a:avLst/>
          </a:prstGeom>
          <a:noFill/>
          <a:extLst>
            <a:ext uri="{909E8E84-426E-40DD-AFC4-6F175D3DCCD1}">
              <a14:hiddenFill xmlns:a14="http://schemas.microsoft.com/office/drawing/2010/main">
                <a:solidFill>
                  <a:srgbClr val="FFFFFF"/>
                </a:solidFill>
              </a14:hiddenFill>
            </a:ext>
          </a:extLst>
        </p:spPr>
      </p:pic>
      <p:pic>
        <p:nvPicPr>
          <p:cNvPr id="10248" name="Picture 8" descr="http://www.sbenergy.jp/assets/img/study_illust_03_03.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35882" y="1729777"/>
            <a:ext cx="2724150" cy="2047875"/>
          </a:xfrm>
          <a:prstGeom prst="rect">
            <a:avLst/>
          </a:prstGeom>
          <a:noFill/>
          <a:extLst>
            <a:ext uri="{909E8E84-426E-40DD-AFC4-6F175D3DCCD1}">
              <a14:hiddenFill xmlns:a14="http://schemas.microsoft.com/office/drawing/2010/main">
                <a:solidFill>
                  <a:srgbClr val="FFFFFF"/>
                </a:solidFill>
              </a14:hiddenFill>
            </a:ext>
          </a:extLst>
        </p:spPr>
      </p:pic>
      <p:sp>
        <p:nvSpPr>
          <p:cNvPr id="4" name="正方形/長方形 3"/>
          <p:cNvSpPr/>
          <p:nvPr/>
        </p:nvSpPr>
        <p:spPr>
          <a:xfrm>
            <a:off x="5004048" y="1407532"/>
            <a:ext cx="4001841" cy="5262979"/>
          </a:xfrm>
          <a:prstGeom prst="rect">
            <a:avLst/>
          </a:prstGeom>
        </p:spPr>
        <p:txBody>
          <a:bodyPr wrap="square">
            <a:spAutoFit/>
          </a:bodyPr>
          <a:lstStyle/>
          <a:p>
            <a:r>
              <a:rPr lang="ja-JP" altLang="en-US" sz="1600" dirty="0">
                <a:latin typeface="HG丸ｺﾞｼｯｸM-PRO" panose="020F0600000000000000" pitchFamily="50" charset="-128"/>
                <a:ea typeface="HG丸ｺﾞｼｯｸM-PRO" panose="020F0600000000000000" pitchFamily="50" charset="-128"/>
              </a:rPr>
              <a:t>ソーラーパネルは、太陽電池をたくさんつなげたものです。</a:t>
            </a:r>
            <a:br>
              <a:rPr lang="ja-JP" altLang="en-US" sz="1600" dirty="0">
                <a:latin typeface="HG丸ｺﾞｼｯｸM-PRO" panose="020F0600000000000000" pitchFamily="50" charset="-128"/>
                <a:ea typeface="HG丸ｺﾞｼｯｸM-PRO" panose="020F0600000000000000" pitchFamily="50" charset="-128"/>
              </a:rPr>
            </a:br>
            <a:r>
              <a:rPr lang="ja-JP" altLang="en-US" sz="1600" dirty="0">
                <a:latin typeface="HG丸ｺﾞｼｯｸM-PRO" panose="020F0600000000000000" pitchFamily="50" charset="-128"/>
                <a:ea typeface="HG丸ｺﾞｼｯｸM-PRO" panose="020F0600000000000000" pitchFamily="50" charset="-128"/>
              </a:rPr>
              <a:t>いちばん小さな単位を「セル」、そのセルを板状につなげたものを「モジュール」または「パネル」とよびます。</a:t>
            </a:r>
          </a:p>
          <a:p>
            <a:r>
              <a:rPr lang="ja-JP" altLang="en-US" sz="1600" dirty="0">
                <a:latin typeface="HG丸ｺﾞｼｯｸM-PRO" panose="020F0600000000000000" pitchFamily="50" charset="-128"/>
                <a:ea typeface="HG丸ｺﾞｼｯｸM-PRO" panose="020F0600000000000000" pitchFamily="50" charset="-128"/>
              </a:rPr>
              <a:t>さらに「モジュール」を配列したものを「アレイ」と呼びます。 </a:t>
            </a:r>
          </a:p>
          <a:p>
            <a:r>
              <a:rPr lang="ja-JP" altLang="en-US" sz="1600" dirty="0">
                <a:latin typeface="HG丸ｺﾞｼｯｸM-PRO" panose="020F0600000000000000" pitchFamily="50" charset="-128"/>
                <a:ea typeface="HG丸ｺﾞｼｯｸM-PRO" panose="020F0600000000000000" pitchFamily="50" charset="-128"/>
              </a:rPr>
              <a:t>１枚のパネルの発電量は、だいたい</a:t>
            </a:r>
            <a:r>
              <a:rPr lang="en-US" altLang="ja-JP" sz="1600" dirty="0">
                <a:latin typeface="HG丸ｺﾞｼｯｸM-PRO" panose="020F0600000000000000" pitchFamily="50" charset="-128"/>
                <a:ea typeface="HG丸ｺﾞｼｯｸM-PRO" panose="020F0600000000000000" pitchFamily="50" charset="-128"/>
              </a:rPr>
              <a:t>270W</a:t>
            </a:r>
            <a:r>
              <a:rPr lang="ja-JP" altLang="en-US" sz="1600" dirty="0">
                <a:latin typeface="HG丸ｺﾞｼｯｸM-PRO" panose="020F0600000000000000" pitchFamily="50" charset="-128"/>
                <a:ea typeface="HG丸ｺﾞｼｯｸM-PRO" panose="020F0600000000000000" pitchFamily="50" charset="-128"/>
              </a:rPr>
              <a:t>～</a:t>
            </a:r>
            <a:r>
              <a:rPr lang="en-US" altLang="ja-JP" sz="1600" dirty="0">
                <a:latin typeface="HG丸ｺﾞｼｯｸM-PRO" panose="020F0600000000000000" pitchFamily="50" charset="-128"/>
                <a:ea typeface="HG丸ｺﾞｼｯｸM-PRO" panose="020F0600000000000000" pitchFamily="50" charset="-128"/>
              </a:rPr>
              <a:t>410W</a:t>
            </a:r>
            <a:r>
              <a:rPr lang="ja-JP" altLang="en-US" sz="1600" dirty="0">
                <a:latin typeface="HG丸ｺﾞｼｯｸM-PRO" panose="020F0600000000000000" pitchFamily="50" charset="-128"/>
                <a:ea typeface="HG丸ｺﾞｼｯｸM-PRO" panose="020F0600000000000000" pitchFamily="50" charset="-128"/>
              </a:rPr>
              <a:t>程度となります。</a:t>
            </a:r>
          </a:p>
          <a:p>
            <a:r>
              <a:rPr lang="ja-JP" altLang="en-US" sz="1600" dirty="0">
                <a:latin typeface="HG丸ｺﾞｼｯｸM-PRO" panose="020F0600000000000000" pitchFamily="50" charset="-128"/>
                <a:ea typeface="HG丸ｺﾞｼｯｸM-PRO" panose="020F0600000000000000" pitchFamily="50" charset="-128"/>
              </a:rPr>
              <a:t>このパネルを数百枚単位で設置して太陽光発電所として事業展開することになります。</a:t>
            </a:r>
            <a:endParaRPr lang="en-US" altLang="ja-JP" sz="1600" dirty="0">
              <a:latin typeface="HG丸ｺﾞｼｯｸM-PRO" panose="020F0600000000000000" pitchFamily="50" charset="-128"/>
              <a:ea typeface="HG丸ｺﾞｼｯｸM-PRO" panose="020F0600000000000000" pitchFamily="50" charset="-128"/>
            </a:endParaRPr>
          </a:p>
          <a:p>
            <a:r>
              <a:rPr lang="ja-JP" altLang="en-US" sz="1600" dirty="0">
                <a:latin typeface="HG丸ｺﾞｼｯｸM-PRO" panose="020F0600000000000000" pitchFamily="50" charset="-128"/>
                <a:ea typeface="HG丸ｺﾞｼｯｸM-PRO" panose="020F0600000000000000" pitchFamily="50" charset="-128"/>
              </a:rPr>
              <a:t>最近ではソーラーパネルを、一般家庭の屋根に設置することも一般的となっています。</a:t>
            </a:r>
            <a:br>
              <a:rPr lang="ja-JP" altLang="en-US" sz="1600" dirty="0">
                <a:latin typeface="HG丸ｺﾞｼｯｸM-PRO" panose="020F0600000000000000" pitchFamily="50" charset="-128"/>
                <a:ea typeface="HG丸ｺﾞｼｯｸM-PRO" panose="020F0600000000000000" pitchFamily="50" charset="-128"/>
              </a:rPr>
            </a:br>
            <a:r>
              <a:rPr lang="ja-JP" altLang="en-US" sz="1600" dirty="0">
                <a:latin typeface="HG丸ｺﾞｼｯｸM-PRO" panose="020F0600000000000000" pitchFamily="50" charset="-128"/>
                <a:ea typeface="HG丸ｺﾞｼｯｸM-PRO" panose="020F0600000000000000" pitchFamily="50" charset="-128"/>
              </a:rPr>
              <a:t>また、効率良く大きな電力を生み出すために、休閑地など広い土地にたくさんのソーラーパネルを設置して</a:t>
            </a:r>
            <a:r>
              <a:rPr lang="en-US" altLang="ja-JP" sz="1600" dirty="0">
                <a:latin typeface="HG丸ｺﾞｼｯｸM-PRO" panose="020F0600000000000000" pitchFamily="50" charset="-128"/>
                <a:ea typeface="HG丸ｺﾞｼｯｸM-PRO" panose="020F0600000000000000" pitchFamily="50" charset="-128"/>
              </a:rPr>
              <a:t>1000kw</a:t>
            </a:r>
            <a:r>
              <a:rPr lang="ja-JP" altLang="en-US" sz="1600" dirty="0">
                <a:latin typeface="HG丸ｺﾞｼｯｸM-PRO" panose="020F0600000000000000" pitchFamily="50" charset="-128"/>
                <a:ea typeface="HG丸ｺﾞｼｯｸM-PRO" panose="020F0600000000000000" pitchFamily="50" charset="-128"/>
              </a:rPr>
              <a:t>以上の大きな電力を生み出す、「メガソーラー」と呼ばれる太陽光発電施設も増えています。 </a:t>
            </a:r>
          </a:p>
        </p:txBody>
      </p:sp>
      <p:pic>
        <p:nvPicPr>
          <p:cNvPr id="10258" name="Picture 18" descr="クリックすると新しいウィンドウで開きます"/>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2598" y="3898281"/>
            <a:ext cx="3905991" cy="28058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551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0244"/>
                                        </p:tgtEl>
                                        <p:attrNameLst>
                                          <p:attrName>style.visibility</p:attrName>
                                        </p:attrNameLst>
                                      </p:cBhvr>
                                      <p:to>
                                        <p:strVal val="visible"/>
                                      </p:to>
                                    </p:set>
                                    <p:anim calcmode="lin" valueType="num">
                                      <p:cBhvr additive="base">
                                        <p:cTn id="17" dur="500" fill="hold"/>
                                        <p:tgtEl>
                                          <p:spTgt spid="10244"/>
                                        </p:tgtEl>
                                        <p:attrNameLst>
                                          <p:attrName>ppt_x</p:attrName>
                                        </p:attrNameLst>
                                      </p:cBhvr>
                                      <p:tavLst>
                                        <p:tav tm="0">
                                          <p:val>
                                            <p:strVal val="0-#ppt_w/2"/>
                                          </p:val>
                                        </p:tav>
                                        <p:tav tm="100000">
                                          <p:val>
                                            <p:strVal val="#ppt_x"/>
                                          </p:val>
                                        </p:tav>
                                      </p:tavLst>
                                    </p:anim>
                                    <p:anim calcmode="lin" valueType="num">
                                      <p:cBhvr additive="base">
                                        <p:cTn id="18" dur="500" fill="hold"/>
                                        <p:tgtEl>
                                          <p:spTgt spid="1024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up)">
                                      <p:cBhvr>
                                        <p:cTn id="22" dur="500"/>
                                        <p:tgtEl>
                                          <p:spTgt spid="4"/>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10246"/>
                                        </p:tgtEl>
                                        <p:attrNameLst>
                                          <p:attrName>style.visibility</p:attrName>
                                        </p:attrNameLst>
                                      </p:cBhvr>
                                      <p:to>
                                        <p:strVal val="visible"/>
                                      </p:to>
                                    </p:set>
                                    <p:animEffect transition="in" filter="fade">
                                      <p:cBhvr>
                                        <p:cTn id="26" dur="500"/>
                                        <p:tgtEl>
                                          <p:spTgt spid="10246"/>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10248"/>
                                        </p:tgtEl>
                                        <p:attrNameLst>
                                          <p:attrName>style.visibility</p:attrName>
                                        </p:attrNameLst>
                                      </p:cBhvr>
                                      <p:to>
                                        <p:strVal val="visible"/>
                                      </p:to>
                                    </p:set>
                                    <p:animEffect transition="in" filter="fade">
                                      <p:cBhvr>
                                        <p:cTn id="30" dur="500"/>
                                        <p:tgtEl>
                                          <p:spTgt spid="10248"/>
                                        </p:tgtEl>
                                      </p:cBhvr>
                                    </p:animEffect>
                                  </p:childTnLst>
                                </p:cTn>
                              </p:par>
                            </p:childTnLst>
                          </p:cTn>
                        </p:par>
                        <p:par>
                          <p:cTn id="31" fill="hold">
                            <p:stCondLst>
                              <p:cond delay="3000"/>
                            </p:stCondLst>
                            <p:childTnLst>
                              <p:par>
                                <p:cTn id="32" presetID="10" presetClass="entr" presetSubtype="0" fill="hold" nodeType="afterEffect">
                                  <p:stCondLst>
                                    <p:cond delay="0"/>
                                  </p:stCondLst>
                                  <p:childTnLst>
                                    <p:set>
                                      <p:cBhvr>
                                        <p:cTn id="33" dur="1" fill="hold">
                                          <p:stCondLst>
                                            <p:cond delay="0"/>
                                          </p:stCondLst>
                                        </p:cTn>
                                        <p:tgtEl>
                                          <p:spTgt spid="10258"/>
                                        </p:tgtEl>
                                        <p:attrNameLst>
                                          <p:attrName>style.visibility</p:attrName>
                                        </p:attrNameLst>
                                      </p:cBhvr>
                                      <p:to>
                                        <p:strVal val="visible"/>
                                      </p:to>
                                    </p:set>
                                    <p:animEffect transition="in" filter="fade">
                                      <p:cBhvr>
                                        <p:cTn id="34" dur="500"/>
                                        <p:tgtEl>
                                          <p:spTgt spid="102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4" grpId="0" uiExpand="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457200" y="152400"/>
            <a:ext cx="8229600" cy="990600"/>
          </a:xfrm>
        </p:spPr>
        <p:txBody>
          <a:bodyPr/>
          <a:lstStyle/>
          <a:p>
            <a:r>
              <a:rPr lang="en-US" altLang="ja-JP" dirty="0"/>
              <a:t>5.</a:t>
            </a:r>
            <a:r>
              <a:rPr lang="ja-JP" altLang="en-US" dirty="0"/>
              <a:t>太陽光発電の仕組み</a:t>
            </a:r>
          </a:p>
        </p:txBody>
      </p:sp>
      <p:sp>
        <p:nvSpPr>
          <p:cNvPr id="2" name="コンテンツ プレースホルダー 1"/>
          <p:cNvSpPr>
            <a:spLocks noGrp="1"/>
          </p:cNvSpPr>
          <p:nvPr>
            <p:ph sz="quarter" idx="1"/>
          </p:nvPr>
        </p:nvSpPr>
        <p:spPr>
          <a:xfrm>
            <a:off x="457200" y="1219200"/>
            <a:ext cx="8229600" cy="4937760"/>
          </a:xfrm>
        </p:spPr>
        <p:txBody>
          <a:bodyPr>
            <a:normAutofit/>
          </a:bodyPr>
          <a:lstStyle/>
          <a:p>
            <a:r>
              <a:rPr lang="ja-JP" altLang="en-US" dirty="0"/>
              <a:t>太陽光発電の発電量は</a:t>
            </a:r>
          </a:p>
        </p:txBody>
      </p:sp>
      <p:sp>
        <p:nvSpPr>
          <p:cNvPr id="4" name="正方形/長方形 3"/>
          <p:cNvSpPr/>
          <p:nvPr/>
        </p:nvSpPr>
        <p:spPr>
          <a:xfrm>
            <a:off x="4735207" y="1692686"/>
            <a:ext cx="4077417" cy="1569660"/>
          </a:xfrm>
          <a:prstGeom prst="rect">
            <a:avLst/>
          </a:prstGeom>
        </p:spPr>
        <p:txBody>
          <a:bodyPr wrap="square">
            <a:spAutoFit/>
          </a:bodyPr>
          <a:lstStyle/>
          <a:p>
            <a:pPr algn="just"/>
            <a:r>
              <a:rPr lang="ja-JP" altLang="en-US" sz="1600" dirty="0">
                <a:latin typeface="HG丸ｺﾞｼｯｸM-PRO" panose="020F0600000000000000" pitchFamily="50" charset="-128"/>
                <a:ea typeface="HG丸ｺﾞｼｯｸM-PRO" panose="020F0600000000000000" pitchFamily="50" charset="-128"/>
              </a:rPr>
              <a:t>例えば、土地</a:t>
            </a:r>
            <a:r>
              <a:rPr lang="en-US" altLang="ja-JP" sz="1600" dirty="0">
                <a:latin typeface="HG丸ｺﾞｼｯｸM-PRO" panose="020F0600000000000000" pitchFamily="50" charset="-128"/>
                <a:ea typeface="HG丸ｺﾞｼｯｸM-PRO" panose="020F0600000000000000" pitchFamily="50" charset="-128"/>
              </a:rPr>
              <a:t>2</a:t>
            </a:r>
            <a:r>
              <a:rPr lang="ja-JP" altLang="en-US" sz="1600" dirty="0">
                <a:latin typeface="HG丸ｺﾞｼｯｸM-PRO" panose="020F0600000000000000" pitchFamily="50" charset="-128"/>
                <a:ea typeface="HG丸ｺﾞｼｯｸM-PRO" panose="020F0600000000000000" pitchFamily="50" charset="-128"/>
              </a:rPr>
              <a:t>ヘクタールにおかれたソーラーパネルは約</a:t>
            </a:r>
            <a:r>
              <a:rPr lang="en-US" altLang="ja-JP" sz="1600" dirty="0">
                <a:latin typeface="HG丸ｺﾞｼｯｸM-PRO" panose="020F0600000000000000" pitchFamily="50" charset="-128"/>
                <a:ea typeface="HG丸ｺﾞｼｯｸM-PRO" panose="020F0600000000000000" pitchFamily="50" charset="-128"/>
              </a:rPr>
              <a:t>1MW</a:t>
            </a:r>
            <a:r>
              <a:rPr lang="ja-JP" altLang="en-US" sz="1600" dirty="0">
                <a:latin typeface="HG丸ｺﾞｼｯｸM-PRO" panose="020F0600000000000000" pitchFamily="50" charset="-128"/>
                <a:ea typeface="HG丸ｺﾞｼｯｸM-PRO" panose="020F0600000000000000" pitchFamily="50" charset="-128"/>
              </a:rPr>
              <a:t>（</a:t>
            </a:r>
            <a:r>
              <a:rPr lang="en-US" altLang="ja-JP" sz="1600" dirty="0">
                <a:latin typeface="HG丸ｺﾞｼｯｸM-PRO" panose="020F0600000000000000" pitchFamily="50" charset="-128"/>
                <a:ea typeface="HG丸ｺﾞｼｯｸM-PRO" panose="020F0600000000000000" pitchFamily="50" charset="-128"/>
              </a:rPr>
              <a:t>1,000kW</a:t>
            </a:r>
            <a:r>
              <a:rPr lang="ja-JP" altLang="en-US" sz="1600" dirty="0">
                <a:latin typeface="HG丸ｺﾞｼｯｸM-PRO" panose="020F0600000000000000" pitchFamily="50" charset="-128"/>
                <a:ea typeface="HG丸ｺﾞｼｯｸM-PRO" panose="020F0600000000000000" pitchFamily="50" charset="-128"/>
              </a:rPr>
              <a:t>）の定格出力の電力を生み出すことができます。</a:t>
            </a:r>
            <a:br>
              <a:rPr lang="ja-JP" altLang="en-US" sz="1600" dirty="0">
                <a:latin typeface="HG丸ｺﾞｼｯｸM-PRO" panose="020F0600000000000000" pitchFamily="50" charset="-128"/>
                <a:ea typeface="HG丸ｺﾞｼｯｸM-PRO" panose="020F0600000000000000" pitchFamily="50" charset="-128"/>
              </a:rPr>
            </a:br>
            <a:r>
              <a:rPr lang="ja-JP" altLang="en-US" sz="1600" dirty="0">
                <a:latin typeface="HG丸ｺﾞｼｯｸM-PRO" panose="020F0600000000000000" pitchFamily="50" charset="-128"/>
                <a:ea typeface="HG丸ｺﾞｼｯｸM-PRO" panose="020F0600000000000000" pitchFamily="50" charset="-128"/>
              </a:rPr>
              <a:t>ただ、夜もあれば、曇りの日もあります。</a:t>
            </a:r>
          </a:p>
          <a:p>
            <a:r>
              <a:rPr lang="ja-JP" altLang="en-US" sz="1600" dirty="0">
                <a:latin typeface="HG丸ｺﾞｼｯｸM-PRO" panose="020F0600000000000000" pitchFamily="50" charset="-128"/>
                <a:ea typeface="HG丸ｺﾞｼｯｸM-PRO" panose="020F0600000000000000" pitchFamily="50" charset="-128"/>
              </a:rPr>
              <a:t>２４時間発電し続けることができるわけではありません。 </a:t>
            </a:r>
          </a:p>
        </p:txBody>
      </p:sp>
      <p:pic>
        <p:nvPicPr>
          <p:cNvPr id="7" name="図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3554" y="1986905"/>
            <a:ext cx="2571750" cy="1657350"/>
          </a:xfrm>
          <a:prstGeom prst="rect">
            <a:avLst/>
          </a:prstGeom>
        </p:spPr>
      </p:pic>
      <p:pic>
        <p:nvPicPr>
          <p:cNvPr id="9" name="図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85187" y="1556792"/>
            <a:ext cx="1162050" cy="1657350"/>
          </a:xfrm>
          <a:prstGeom prst="rect">
            <a:avLst/>
          </a:prstGeom>
        </p:spPr>
      </p:pic>
      <p:pic>
        <p:nvPicPr>
          <p:cNvPr id="10" name="図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61124" y="1903163"/>
            <a:ext cx="781050" cy="1657350"/>
          </a:xfrm>
          <a:prstGeom prst="rect">
            <a:avLst/>
          </a:prstGeom>
        </p:spPr>
      </p:pic>
      <p:pic>
        <p:nvPicPr>
          <p:cNvPr id="13" name="図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5602" y="3435206"/>
            <a:ext cx="781050" cy="1657350"/>
          </a:xfrm>
          <a:prstGeom prst="rect">
            <a:avLst/>
          </a:prstGeom>
        </p:spPr>
      </p:pic>
      <p:pic>
        <p:nvPicPr>
          <p:cNvPr id="15" name="図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36652" y="3768830"/>
            <a:ext cx="704850" cy="1657350"/>
          </a:xfrm>
          <a:prstGeom prst="rect">
            <a:avLst/>
          </a:prstGeom>
        </p:spPr>
      </p:pic>
      <p:pic>
        <p:nvPicPr>
          <p:cNvPr id="16" name="図 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85236" y="3768830"/>
            <a:ext cx="1104900" cy="1657350"/>
          </a:xfrm>
          <a:prstGeom prst="rect">
            <a:avLst/>
          </a:prstGeom>
        </p:spPr>
      </p:pic>
      <p:pic>
        <p:nvPicPr>
          <p:cNvPr id="17" name="図 1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222035" y="3753897"/>
            <a:ext cx="704850" cy="1657350"/>
          </a:xfrm>
          <a:prstGeom prst="rect">
            <a:avLst/>
          </a:prstGeom>
        </p:spPr>
      </p:pic>
      <p:pic>
        <p:nvPicPr>
          <p:cNvPr id="18" name="図 1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774097" y="3834281"/>
            <a:ext cx="914400" cy="1657350"/>
          </a:xfrm>
          <a:prstGeom prst="rect">
            <a:avLst/>
          </a:prstGeom>
        </p:spPr>
      </p:pic>
      <p:pic>
        <p:nvPicPr>
          <p:cNvPr id="19" name="図 1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575410" y="3834281"/>
            <a:ext cx="933450" cy="1657350"/>
          </a:xfrm>
          <a:prstGeom prst="rect">
            <a:avLst/>
          </a:prstGeom>
        </p:spPr>
      </p:pic>
      <p:pic>
        <p:nvPicPr>
          <p:cNvPr id="20" name="図 19"/>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640288" y="3546249"/>
            <a:ext cx="1524000" cy="1657350"/>
          </a:xfrm>
          <a:prstGeom prst="rect">
            <a:avLst/>
          </a:prstGeom>
        </p:spPr>
      </p:pic>
      <p:sp>
        <p:nvSpPr>
          <p:cNvPr id="21" name="正方形/長方形 20"/>
          <p:cNvSpPr/>
          <p:nvPr/>
        </p:nvSpPr>
        <p:spPr>
          <a:xfrm>
            <a:off x="223554" y="5157192"/>
            <a:ext cx="8590750" cy="1569660"/>
          </a:xfrm>
          <a:prstGeom prst="rect">
            <a:avLst/>
          </a:prstGeom>
          <a:solidFill>
            <a:schemeClr val="bg1"/>
          </a:solidFill>
        </p:spPr>
        <p:txBody>
          <a:bodyPr wrap="square">
            <a:spAutoFit/>
          </a:bodyPr>
          <a:lstStyle/>
          <a:p>
            <a:r>
              <a:rPr lang="ja-JP" altLang="en-US" sz="1600" dirty="0">
                <a:latin typeface="HG丸ｺﾞｼｯｸM-PRO" panose="020F0600000000000000" pitchFamily="50" charset="-128"/>
                <a:ea typeface="HG丸ｺﾞｼｯｸM-PRO" panose="020F0600000000000000" pitchFamily="50" charset="-128"/>
              </a:rPr>
              <a:t>太陽光発電は、年間のうちおおよそ</a:t>
            </a:r>
            <a:r>
              <a:rPr lang="en-US" altLang="ja-JP" sz="1600" dirty="0">
                <a:latin typeface="HG丸ｺﾞｼｯｸM-PRO" panose="020F0600000000000000" pitchFamily="50" charset="-128"/>
                <a:ea typeface="HG丸ｺﾞｼｯｸM-PRO" panose="020F0600000000000000" pitchFamily="50" charset="-128"/>
              </a:rPr>
              <a:t>13</a:t>
            </a:r>
            <a:r>
              <a:rPr lang="ja-JP" altLang="en-US" sz="1600" dirty="0">
                <a:latin typeface="HG丸ｺﾞｼｯｸM-PRO" panose="020F0600000000000000" pitchFamily="50" charset="-128"/>
                <a:ea typeface="HG丸ｺﾞｼｯｸM-PRO" panose="020F0600000000000000" pitchFamily="50" charset="-128"/>
              </a:rPr>
              <a:t>％の利用（発電）を見込むことができます。</a:t>
            </a:r>
            <a:br>
              <a:rPr lang="ja-JP" altLang="en-US" sz="1600" dirty="0">
                <a:latin typeface="HG丸ｺﾞｼｯｸM-PRO" panose="020F0600000000000000" pitchFamily="50" charset="-128"/>
                <a:ea typeface="HG丸ｺﾞｼｯｸM-PRO" panose="020F0600000000000000" pitchFamily="50" charset="-128"/>
              </a:rPr>
            </a:br>
            <a:r>
              <a:rPr lang="ja-JP" altLang="en-US" sz="1600" dirty="0">
                <a:latin typeface="HG丸ｺﾞｼｯｸM-PRO" panose="020F0600000000000000" pitchFamily="50" charset="-128"/>
                <a:ea typeface="HG丸ｺﾞｼｯｸM-PRO" panose="020F0600000000000000" pitchFamily="50" charset="-128"/>
              </a:rPr>
              <a:t>つまり、約</a:t>
            </a:r>
            <a:r>
              <a:rPr lang="en-US" altLang="ja-JP" sz="1600" dirty="0">
                <a:latin typeface="HG丸ｺﾞｼｯｸM-PRO" panose="020F0600000000000000" pitchFamily="50" charset="-128"/>
                <a:ea typeface="HG丸ｺﾞｼｯｸM-PRO" panose="020F0600000000000000" pitchFamily="50" charset="-128"/>
              </a:rPr>
              <a:t>1MW</a:t>
            </a:r>
            <a:r>
              <a:rPr lang="ja-JP" altLang="en-US" sz="1600" dirty="0">
                <a:latin typeface="HG丸ｺﾞｼｯｸM-PRO" panose="020F0600000000000000" pitchFamily="50" charset="-128"/>
                <a:ea typeface="HG丸ｺﾞｼｯｸM-PRO" panose="020F0600000000000000" pitchFamily="50" charset="-128"/>
              </a:rPr>
              <a:t>（</a:t>
            </a:r>
            <a:r>
              <a:rPr lang="en-US" altLang="ja-JP" sz="1600" dirty="0">
                <a:latin typeface="HG丸ｺﾞｼｯｸM-PRO" panose="020F0600000000000000" pitchFamily="50" charset="-128"/>
                <a:ea typeface="HG丸ｺﾞｼｯｸM-PRO" panose="020F0600000000000000" pitchFamily="50" charset="-128"/>
              </a:rPr>
              <a:t>1,000kW</a:t>
            </a:r>
            <a:r>
              <a:rPr lang="ja-JP" altLang="en-US" sz="1600" dirty="0">
                <a:latin typeface="HG丸ｺﾞｼｯｸM-PRO" panose="020F0600000000000000" pitchFamily="50" charset="-128"/>
                <a:ea typeface="HG丸ｺﾞｼｯｸM-PRO" panose="020F0600000000000000" pitchFamily="50" charset="-128"/>
              </a:rPr>
              <a:t>）のソーラーパネルで発電される年間の発電量は </a:t>
            </a:r>
          </a:p>
          <a:p>
            <a:r>
              <a:rPr lang="ja-JP" altLang="en-US" sz="1600" dirty="0">
                <a:latin typeface="HG丸ｺﾞｼｯｸM-PRO" panose="020F0600000000000000" pitchFamily="50" charset="-128"/>
                <a:ea typeface="HG丸ｺﾞｼｯｸM-PRO" panose="020F0600000000000000" pitchFamily="50" charset="-128"/>
              </a:rPr>
              <a:t>（約</a:t>
            </a:r>
            <a:r>
              <a:rPr lang="en-US" altLang="ja-JP" sz="1600" dirty="0">
                <a:latin typeface="HG丸ｺﾞｼｯｸM-PRO" panose="020F0600000000000000" pitchFamily="50" charset="-128"/>
                <a:ea typeface="HG丸ｺﾞｼｯｸM-PRO" panose="020F0600000000000000" pitchFamily="50" charset="-128"/>
              </a:rPr>
              <a:t>1,000kW×24</a:t>
            </a:r>
            <a:r>
              <a:rPr lang="ja-JP" altLang="en-US" sz="1600" dirty="0">
                <a:latin typeface="HG丸ｺﾞｼｯｸM-PRO" panose="020F0600000000000000" pitchFamily="50" charset="-128"/>
                <a:ea typeface="HG丸ｺﾞｼｯｸM-PRO" panose="020F0600000000000000" pitchFamily="50" charset="-128"/>
              </a:rPr>
              <a:t>時間</a:t>
            </a:r>
            <a:r>
              <a:rPr lang="en-US" altLang="ja-JP" sz="1600" dirty="0">
                <a:latin typeface="HG丸ｺﾞｼｯｸM-PRO" panose="020F0600000000000000" pitchFamily="50" charset="-128"/>
                <a:ea typeface="HG丸ｺﾞｼｯｸM-PRO" panose="020F0600000000000000" pitchFamily="50" charset="-128"/>
              </a:rPr>
              <a:t>×365</a:t>
            </a:r>
            <a:r>
              <a:rPr lang="ja-JP" altLang="en-US" sz="1600" dirty="0">
                <a:latin typeface="HG丸ｺﾞｼｯｸM-PRO" panose="020F0600000000000000" pitchFamily="50" charset="-128"/>
                <a:ea typeface="HG丸ｺﾞｼｯｸM-PRO" panose="020F0600000000000000" pitchFamily="50" charset="-128"/>
              </a:rPr>
              <a:t>日）</a:t>
            </a:r>
            <a:r>
              <a:rPr lang="en-US" altLang="ja-JP" sz="1600" dirty="0">
                <a:latin typeface="HG丸ｺﾞｼｯｸM-PRO" panose="020F0600000000000000" pitchFamily="50" charset="-128"/>
                <a:ea typeface="HG丸ｺﾞｼｯｸM-PRO" panose="020F0600000000000000" pitchFamily="50" charset="-128"/>
              </a:rPr>
              <a:t>×13</a:t>
            </a:r>
            <a:r>
              <a:rPr lang="ja-JP" altLang="en-US" sz="1600" dirty="0">
                <a:latin typeface="HG丸ｺﾞｼｯｸM-PRO" panose="020F0600000000000000" pitchFamily="50" charset="-128"/>
                <a:ea typeface="HG丸ｺﾞｼｯｸM-PRO" panose="020F0600000000000000" pitchFamily="50" charset="-128"/>
              </a:rPr>
              <a:t>％＝約</a:t>
            </a:r>
            <a:r>
              <a:rPr lang="en-US" altLang="ja-JP" sz="1600" dirty="0">
                <a:latin typeface="HG丸ｺﾞｼｯｸM-PRO" panose="020F0600000000000000" pitchFamily="50" charset="-128"/>
                <a:ea typeface="HG丸ｺﾞｼｯｸM-PRO" panose="020F0600000000000000" pitchFamily="50" charset="-128"/>
              </a:rPr>
              <a:t>1,138,800kWh </a:t>
            </a:r>
          </a:p>
          <a:p>
            <a:r>
              <a:rPr lang="ja-JP" altLang="en-US" sz="1600" dirty="0">
                <a:latin typeface="HG丸ｺﾞｼｯｸM-PRO" panose="020F0600000000000000" pitchFamily="50" charset="-128"/>
                <a:ea typeface="HG丸ｺﾞｼｯｸM-PRO" panose="020F0600000000000000" pitchFamily="50" charset="-128"/>
              </a:rPr>
              <a:t>一般家庭が年間に消費する電力量は平均で約</a:t>
            </a:r>
            <a:r>
              <a:rPr lang="en-US" altLang="ja-JP" sz="1600" dirty="0">
                <a:latin typeface="HG丸ｺﾞｼｯｸM-PRO" panose="020F0600000000000000" pitchFamily="50" charset="-128"/>
                <a:ea typeface="HG丸ｺﾞｼｯｸM-PRO" panose="020F0600000000000000" pitchFamily="50" charset="-128"/>
              </a:rPr>
              <a:t>3,600kWh</a:t>
            </a:r>
            <a:r>
              <a:rPr lang="ja-JP" altLang="en-US" sz="1600" dirty="0">
                <a:latin typeface="HG丸ｺﾞｼｯｸM-PRO" panose="020F0600000000000000" pitchFamily="50" charset="-128"/>
                <a:ea typeface="HG丸ｺﾞｼｯｸM-PRO" panose="020F0600000000000000" pitchFamily="50" charset="-128"/>
              </a:rPr>
              <a:t>ですから、約</a:t>
            </a:r>
            <a:r>
              <a:rPr lang="en-US" altLang="ja-JP" sz="1600" dirty="0">
                <a:latin typeface="HG丸ｺﾞｼｯｸM-PRO" panose="020F0600000000000000" pitchFamily="50" charset="-128"/>
                <a:ea typeface="HG丸ｺﾞｼｯｸM-PRO" panose="020F0600000000000000" pitchFamily="50" charset="-128"/>
              </a:rPr>
              <a:t>1MW</a:t>
            </a:r>
            <a:r>
              <a:rPr lang="ja-JP" altLang="en-US" sz="1600" dirty="0">
                <a:latin typeface="HG丸ｺﾞｼｯｸM-PRO" panose="020F0600000000000000" pitchFamily="50" charset="-128"/>
                <a:ea typeface="HG丸ｺﾞｼｯｸM-PRO" panose="020F0600000000000000" pitchFamily="50" charset="-128"/>
              </a:rPr>
              <a:t>のメガソーラー発電所が作る一年間分の電力量で、およそ</a:t>
            </a:r>
            <a:r>
              <a:rPr lang="en-US" altLang="ja-JP" sz="1600" dirty="0">
                <a:latin typeface="HG丸ｺﾞｼｯｸM-PRO" panose="020F0600000000000000" pitchFamily="50" charset="-128"/>
                <a:ea typeface="HG丸ｺﾞｼｯｸM-PRO" panose="020F0600000000000000" pitchFamily="50" charset="-128"/>
              </a:rPr>
              <a:t>316</a:t>
            </a:r>
            <a:r>
              <a:rPr lang="ja-JP" altLang="en-US" sz="1600" dirty="0">
                <a:latin typeface="HG丸ｺﾞｼｯｸM-PRO" panose="020F0600000000000000" pitchFamily="50" charset="-128"/>
                <a:ea typeface="HG丸ｺﾞｼｯｸM-PRO" panose="020F0600000000000000" pitchFamily="50" charset="-128"/>
              </a:rPr>
              <a:t>世帯分の年間使用電力量をまかなうことができます。 </a:t>
            </a:r>
          </a:p>
        </p:txBody>
      </p:sp>
    </p:spTree>
    <p:extLst>
      <p:ext uri="{BB962C8B-B14F-4D97-AF65-F5344CB8AC3E}">
        <p14:creationId xmlns:p14="http://schemas.microsoft.com/office/powerpoint/2010/main" val="3190165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par>
                          <p:cTn id="22" fill="hold">
                            <p:stCondLst>
                              <p:cond delay="2000"/>
                            </p:stCondLst>
                            <p:childTnLst>
                              <p:par>
                                <p:cTn id="23" presetID="10" presetClass="entr" presetSubtype="0"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ipe(up)">
                                      <p:cBhvr>
                                        <p:cTn id="30" dur="500"/>
                                        <p:tgtEl>
                                          <p:spTgt spid="4"/>
                                        </p:tgtEl>
                                      </p:cBhvr>
                                    </p:animEffect>
                                  </p:childTnLst>
                                </p:cTn>
                              </p:par>
                            </p:childTnLst>
                          </p:cTn>
                        </p:par>
                        <p:par>
                          <p:cTn id="31" fill="hold">
                            <p:stCondLst>
                              <p:cond delay="500"/>
                            </p:stCondLst>
                            <p:childTnLst>
                              <p:par>
                                <p:cTn id="32" presetID="2" presetClass="entr" presetSubtype="4" fill="hold" grpId="0" nodeType="afterEffect">
                                  <p:stCondLst>
                                    <p:cond delay="0"/>
                                  </p:stCondLst>
                                  <p:childTnLst>
                                    <p:set>
                                      <p:cBhvr>
                                        <p:cTn id="33" dur="1" fill="hold">
                                          <p:stCondLst>
                                            <p:cond delay="0"/>
                                          </p:stCondLst>
                                        </p:cTn>
                                        <p:tgtEl>
                                          <p:spTgt spid="21">
                                            <p:txEl>
                                              <p:pRg st="0" end="0"/>
                                            </p:txEl>
                                          </p:spTgt>
                                        </p:tgtEl>
                                        <p:attrNameLst>
                                          <p:attrName>style.visibility</p:attrName>
                                        </p:attrNameLst>
                                      </p:cBhvr>
                                      <p:to>
                                        <p:strVal val="visible"/>
                                      </p:to>
                                    </p:set>
                                    <p:anim calcmode="lin" valueType="num">
                                      <p:cBhvr additive="base">
                                        <p:cTn id="34" dur="500" fill="hold"/>
                                        <p:tgtEl>
                                          <p:spTgt spid="21">
                                            <p:txEl>
                                              <p:pRg st="0" end="0"/>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21">
                                            <p:txEl>
                                              <p:pRg st="0" end="0"/>
                                            </p:txEl>
                                          </p:spTgt>
                                        </p:tgtEl>
                                        <p:attrNameLst>
                                          <p:attrName>ppt_y</p:attrName>
                                        </p:attrNameLst>
                                      </p:cBhvr>
                                      <p:tavLst>
                                        <p:tav tm="0">
                                          <p:val>
                                            <p:strVal val="1+#ppt_h/2"/>
                                          </p:val>
                                        </p:tav>
                                        <p:tav tm="100000">
                                          <p:val>
                                            <p:strVal val="#ppt_y"/>
                                          </p:val>
                                        </p:tav>
                                      </p:tavLst>
                                    </p:anim>
                                  </p:childTnLst>
                                </p:cTn>
                              </p:par>
                            </p:childTnLst>
                          </p:cTn>
                        </p:par>
                        <p:par>
                          <p:cTn id="36" fill="hold">
                            <p:stCondLst>
                              <p:cond delay="1000"/>
                            </p:stCondLst>
                            <p:childTnLst>
                              <p:par>
                                <p:cTn id="37" presetID="10" presetClass="entr" presetSubtype="0"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childTnLst>
                          </p:cTn>
                        </p:par>
                        <p:par>
                          <p:cTn id="40" fill="hold">
                            <p:stCondLst>
                              <p:cond delay="1500"/>
                            </p:stCondLst>
                            <p:childTnLst>
                              <p:par>
                                <p:cTn id="41" presetID="2" presetClass="entr" presetSubtype="4" fill="hold" grpId="0" nodeType="afterEffect">
                                  <p:stCondLst>
                                    <p:cond delay="0"/>
                                  </p:stCondLst>
                                  <p:childTnLst>
                                    <p:set>
                                      <p:cBhvr>
                                        <p:cTn id="42" dur="1" fill="hold">
                                          <p:stCondLst>
                                            <p:cond delay="0"/>
                                          </p:stCondLst>
                                        </p:cTn>
                                        <p:tgtEl>
                                          <p:spTgt spid="21">
                                            <p:txEl>
                                              <p:pRg st="1" end="1"/>
                                            </p:txEl>
                                          </p:spTgt>
                                        </p:tgtEl>
                                        <p:attrNameLst>
                                          <p:attrName>style.visibility</p:attrName>
                                        </p:attrNameLst>
                                      </p:cBhvr>
                                      <p:to>
                                        <p:strVal val="visible"/>
                                      </p:to>
                                    </p:set>
                                    <p:anim calcmode="lin" valueType="num">
                                      <p:cBhvr additive="base">
                                        <p:cTn id="43" dur="500" fill="hold"/>
                                        <p:tgtEl>
                                          <p:spTgt spid="21">
                                            <p:txEl>
                                              <p:pRg st="1" end="1"/>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1">
                                            <p:txEl>
                                              <p:pRg st="1" end="1"/>
                                            </p:txEl>
                                          </p:spTgt>
                                        </p:tgtEl>
                                        <p:attrNameLst>
                                          <p:attrName>ppt_y</p:attrName>
                                        </p:attrNameLst>
                                      </p:cBhvr>
                                      <p:tavLst>
                                        <p:tav tm="0">
                                          <p:val>
                                            <p:strVal val="1+#ppt_h/2"/>
                                          </p:val>
                                        </p:tav>
                                        <p:tav tm="100000">
                                          <p:val>
                                            <p:strVal val="#ppt_y"/>
                                          </p:val>
                                        </p:tav>
                                      </p:tavLst>
                                    </p:anim>
                                  </p:childTnLst>
                                </p:cTn>
                              </p:par>
                            </p:childTnLst>
                          </p:cTn>
                        </p:par>
                        <p:par>
                          <p:cTn id="45" fill="hold">
                            <p:stCondLst>
                              <p:cond delay="2000"/>
                            </p:stCondLst>
                            <p:childTnLst>
                              <p:par>
                                <p:cTn id="46" presetID="10" presetClass="entr" presetSubtype="0" fill="hold" nodeType="after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500"/>
                                        <p:tgtEl>
                                          <p:spTgt spid="15"/>
                                        </p:tgtEl>
                                      </p:cBhvr>
                                    </p:animEffect>
                                  </p:childTnLst>
                                </p:cTn>
                              </p:par>
                            </p:childTnLst>
                          </p:cTn>
                        </p:par>
                        <p:par>
                          <p:cTn id="49" fill="hold">
                            <p:stCondLst>
                              <p:cond delay="2500"/>
                            </p:stCondLst>
                            <p:childTnLst>
                              <p:par>
                                <p:cTn id="50" presetID="10" presetClass="entr" presetSubtype="0" fill="hold" nodeType="after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500"/>
                                        <p:tgtEl>
                                          <p:spTgt spid="16"/>
                                        </p:tgtEl>
                                      </p:cBhvr>
                                    </p:animEffect>
                                  </p:childTnLst>
                                </p:cTn>
                              </p:par>
                            </p:childTnLst>
                          </p:cTn>
                        </p:par>
                        <p:par>
                          <p:cTn id="53" fill="hold">
                            <p:stCondLst>
                              <p:cond delay="3000"/>
                            </p:stCondLst>
                            <p:childTnLst>
                              <p:par>
                                <p:cTn id="54" presetID="10" presetClass="entr" presetSubtype="0" fill="hold"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childTnLst>
                          </p:cTn>
                        </p:par>
                        <p:par>
                          <p:cTn id="57" fill="hold">
                            <p:stCondLst>
                              <p:cond delay="3500"/>
                            </p:stCondLst>
                            <p:childTnLst>
                              <p:par>
                                <p:cTn id="58" presetID="10" presetClass="entr" presetSubtype="0" fill="hold"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fade">
                                      <p:cBhvr>
                                        <p:cTn id="60" dur="500"/>
                                        <p:tgtEl>
                                          <p:spTgt spid="18"/>
                                        </p:tgtEl>
                                      </p:cBhvr>
                                    </p:animEffect>
                                  </p:childTnLst>
                                </p:cTn>
                              </p:par>
                            </p:childTnLst>
                          </p:cTn>
                        </p:par>
                        <p:par>
                          <p:cTn id="61" fill="hold">
                            <p:stCondLst>
                              <p:cond delay="4000"/>
                            </p:stCondLst>
                            <p:childTnLst>
                              <p:par>
                                <p:cTn id="62" presetID="10" presetClass="entr" presetSubtype="0" fill="hold" nodeType="after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fade">
                                      <p:cBhvr>
                                        <p:cTn id="64" dur="500"/>
                                        <p:tgtEl>
                                          <p:spTgt spid="19"/>
                                        </p:tgtEl>
                                      </p:cBhvr>
                                    </p:animEffect>
                                  </p:childTnLst>
                                </p:cTn>
                              </p:par>
                            </p:childTnLst>
                          </p:cTn>
                        </p:par>
                        <p:par>
                          <p:cTn id="65" fill="hold">
                            <p:stCondLst>
                              <p:cond delay="4500"/>
                            </p:stCondLst>
                            <p:childTnLst>
                              <p:par>
                                <p:cTn id="66" presetID="10" presetClass="entr" presetSubtype="0" fill="hold"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fade">
                                      <p:cBhvr>
                                        <p:cTn id="68" dur="500"/>
                                        <p:tgtEl>
                                          <p:spTgt spid="20"/>
                                        </p:tgtEl>
                                      </p:cBhvr>
                                    </p:animEffect>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21">
                                            <p:txEl>
                                              <p:pRg st="2" end="2"/>
                                            </p:txEl>
                                          </p:spTgt>
                                        </p:tgtEl>
                                        <p:attrNameLst>
                                          <p:attrName>style.visibility</p:attrName>
                                        </p:attrNameLst>
                                      </p:cBhvr>
                                      <p:to>
                                        <p:strVal val="visible"/>
                                      </p:to>
                                    </p:set>
                                    <p:anim calcmode="lin" valueType="num">
                                      <p:cBhvr additive="base">
                                        <p:cTn id="73" dur="500" fill="hold"/>
                                        <p:tgtEl>
                                          <p:spTgt spid="21">
                                            <p:txEl>
                                              <p:pRg st="2" end="2"/>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2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4" grpId="0"/>
      <p:bldP spid="21" grpId="0" uiExpand="1"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457200" y="152400"/>
            <a:ext cx="8229600" cy="990600"/>
          </a:xfrm>
        </p:spPr>
        <p:txBody>
          <a:bodyPr/>
          <a:lstStyle/>
          <a:p>
            <a:r>
              <a:rPr lang="en-US" altLang="ja-JP" dirty="0"/>
              <a:t>5.</a:t>
            </a:r>
            <a:r>
              <a:rPr lang="ja-JP" altLang="en-US" dirty="0"/>
              <a:t>太陽光発電の仕組み</a:t>
            </a:r>
          </a:p>
        </p:txBody>
      </p:sp>
      <p:sp>
        <p:nvSpPr>
          <p:cNvPr id="2" name="コンテンツ プレースホルダー 1"/>
          <p:cNvSpPr>
            <a:spLocks noGrp="1"/>
          </p:cNvSpPr>
          <p:nvPr>
            <p:ph sz="quarter" idx="1"/>
          </p:nvPr>
        </p:nvSpPr>
        <p:spPr>
          <a:xfrm>
            <a:off x="457200" y="1219200"/>
            <a:ext cx="8229600" cy="4937760"/>
          </a:xfrm>
        </p:spPr>
        <p:txBody>
          <a:bodyPr>
            <a:normAutofit/>
          </a:bodyPr>
          <a:lstStyle/>
          <a:p>
            <a:r>
              <a:rPr lang="ja-JP" altLang="en-US" dirty="0"/>
              <a:t>太陽光発電のシステム（１）</a:t>
            </a:r>
          </a:p>
        </p:txBody>
      </p:sp>
      <p:pic>
        <p:nvPicPr>
          <p:cNvPr id="1026" name="Picture 2" descr="太陽光発電システムの仕組み | 株式会社エスコ">
            <a:extLst>
              <a:ext uri="{FF2B5EF4-FFF2-40B4-BE49-F238E27FC236}">
                <a16:creationId xmlns:a16="http://schemas.microsoft.com/office/drawing/2014/main" id="{BA80E587-A5F1-B3E9-3B8D-51C5CFA3DBBC}"/>
              </a:ext>
            </a:extLst>
          </p:cNvPr>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b="45237"/>
          <a:stretch/>
        </p:blipFill>
        <p:spPr bwMode="auto">
          <a:xfrm>
            <a:off x="651520" y="1847263"/>
            <a:ext cx="7840960" cy="50107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3657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026"/>
                                        </p:tgtEl>
                                        <p:attrNameLst>
                                          <p:attrName>style.visibility</p:attrName>
                                        </p:attrNameLst>
                                      </p:cBhvr>
                                      <p:to>
                                        <p:strVal val="visible"/>
                                      </p:to>
                                    </p:set>
                                    <p:animEffect transition="in" filter="fade">
                                      <p:cBhvr>
                                        <p:cTn id="19"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457200" y="152400"/>
            <a:ext cx="8229600" cy="990600"/>
          </a:xfrm>
        </p:spPr>
        <p:txBody>
          <a:bodyPr/>
          <a:lstStyle/>
          <a:p>
            <a:r>
              <a:rPr lang="en-US" altLang="ja-JP" dirty="0"/>
              <a:t>5.</a:t>
            </a:r>
            <a:r>
              <a:rPr lang="ja-JP" altLang="en-US" dirty="0"/>
              <a:t>太陽光発電の仕組み</a:t>
            </a:r>
          </a:p>
        </p:txBody>
      </p:sp>
      <p:sp>
        <p:nvSpPr>
          <p:cNvPr id="2" name="コンテンツ プレースホルダー 1"/>
          <p:cNvSpPr>
            <a:spLocks noGrp="1"/>
          </p:cNvSpPr>
          <p:nvPr>
            <p:ph sz="quarter" idx="1"/>
          </p:nvPr>
        </p:nvSpPr>
        <p:spPr>
          <a:xfrm>
            <a:off x="457200" y="1219200"/>
            <a:ext cx="8229600" cy="4937760"/>
          </a:xfrm>
        </p:spPr>
        <p:txBody>
          <a:bodyPr>
            <a:normAutofit/>
          </a:bodyPr>
          <a:lstStyle/>
          <a:p>
            <a:r>
              <a:rPr lang="ja-JP" altLang="en-US" dirty="0"/>
              <a:t>実例　小矢部市清水発電所</a:t>
            </a:r>
          </a:p>
        </p:txBody>
      </p:sp>
      <p:pic>
        <p:nvPicPr>
          <p:cNvPr id="4" name="図 3"/>
          <p:cNvPicPr/>
          <p:nvPr/>
        </p:nvPicPr>
        <p:blipFill>
          <a:blip r:embed="rId3">
            <a:extLst>
              <a:ext uri="{28A0092B-C50C-407E-A947-70E740481C1C}">
                <a14:useLocalDpi xmlns:a14="http://schemas.microsoft.com/office/drawing/2010/main" val="0"/>
              </a:ext>
            </a:extLst>
          </a:blip>
          <a:stretch>
            <a:fillRect/>
          </a:stretch>
        </p:blipFill>
        <p:spPr>
          <a:xfrm>
            <a:off x="1115616" y="1916834"/>
            <a:ext cx="5616624" cy="4488959"/>
          </a:xfrm>
          <a:prstGeom prst="rect">
            <a:avLst/>
          </a:prstGeom>
        </p:spPr>
      </p:pic>
      <p:grpSp>
        <p:nvGrpSpPr>
          <p:cNvPr id="36" name="グループ化 35"/>
          <p:cNvGrpSpPr/>
          <p:nvPr/>
        </p:nvGrpSpPr>
        <p:grpSpPr>
          <a:xfrm>
            <a:off x="1087537" y="1845759"/>
            <a:ext cx="5904656" cy="4967617"/>
            <a:chOff x="1096362" y="1930076"/>
            <a:chExt cx="5632166" cy="4738370"/>
          </a:xfrm>
        </p:grpSpPr>
        <p:pic>
          <p:nvPicPr>
            <p:cNvPr id="24" name="図 23"/>
            <p:cNvPicPr/>
            <p:nvPr/>
          </p:nvPicPr>
          <p:blipFill>
            <a:blip r:embed="rId4">
              <a:extLst>
                <a:ext uri="{28A0092B-C50C-407E-A947-70E740481C1C}">
                  <a14:useLocalDpi xmlns:a14="http://schemas.microsoft.com/office/drawing/2010/main" val="0"/>
                </a:ext>
              </a:extLst>
            </a:blip>
            <a:stretch>
              <a:fillRect/>
            </a:stretch>
          </p:blipFill>
          <p:spPr>
            <a:xfrm>
              <a:off x="1096362" y="1930076"/>
              <a:ext cx="5467350" cy="4738370"/>
            </a:xfrm>
            <a:prstGeom prst="rect">
              <a:avLst/>
            </a:prstGeom>
          </p:spPr>
        </p:pic>
        <p:grpSp>
          <p:nvGrpSpPr>
            <p:cNvPr id="25" name="グループ化 24"/>
            <p:cNvGrpSpPr/>
            <p:nvPr/>
          </p:nvGrpSpPr>
          <p:grpSpPr>
            <a:xfrm>
              <a:off x="1899353" y="2046801"/>
              <a:ext cx="4829175" cy="2849880"/>
              <a:chOff x="0" y="0"/>
              <a:chExt cx="4829175" cy="2849880"/>
            </a:xfrm>
          </p:grpSpPr>
          <p:cxnSp>
            <p:nvCxnSpPr>
              <p:cNvPr id="26" name="直線コネクタ 25"/>
              <p:cNvCxnSpPr/>
              <p:nvPr/>
            </p:nvCxnSpPr>
            <p:spPr>
              <a:xfrm flipV="1">
                <a:off x="276225" y="1209675"/>
                <a:ext cx="1007745" cy="3556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直線コネクタ 26"/>
              <p:cNvCxnSpPr/>
              <p:nvPr/>
            </p:nvCxnSpPr>
            <p:spPr>
              <a:xfrm>
                <a:off x="1266825" y="1219200"/>
                <a:ext cx="69850" cy="163068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直線コネクタ 27"/>
              <p:cNvCxnSpPr/>
              <p:nvPr/>
            </p:nvCxnSpPr>
            <p:spPr>
              <a:xfrm>
                <a:off x="0" y="2705100"/>
                <a:ext cx="1403985" cy="7175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29" name="テキスト ボックス 21"/>
              <p:cNvSpPr txBox="1"/>
              <p:nvPr/>
            </p:nvSpPr>
            <p:spPr>
              <a:xfrm>
                <a:off x="542925" y="1762125"/>
                <a:ext cx="361950" cy="333375"/>
              </a:xfrm>
              <a:prstGeom prst="rect">
                <a:avLst/>
              </a:prstGeom>
              <a:solidFill>
                <a:schemeClr val="bg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r>
                  <a:rPr lang="en-US" sz="1600" b="1" kern="100" dirty="0">
                    <a:solidFill>
                      <a:srgbClr val="00B0F0"/>
                    </a:solidFill>
                    <a:ea typeface="ＭＳ 明朝" panose="02020609040205080304" pitchFamily="17" charset="-128"/>
                    <a:cs typeface="Times New Roman" panose="02020603050405020304" pitchFamily="18" charset="0"/>
                  </a:rPr>
                  <a:t>A</a:t>
                </a:r>
                <a:endParaRPr lang="ja-JP" altLang="en-US" sz="1050" kern="100">
                  <a:ea typeface="ＭＳ 明朝" panose="02020609040205080304" pitchFamily="17" charset="-128"/>
                  <a:cs typeface="Times New Roman" panose="02020603050405020304" pitchFamily="18" charset="0"/>
                </a:endParaRPr>
              </a:p>
              <a:p>
                <a:pPr algn="just"/>
                <a:r>
                  <a:rPr lang="en-US" sz="1400" kern="100" dirty="0">
                    <a:ea typeface="ＭＳ 明朝" panose="02020609040205080304" pitchFamily="17" charset="-128"/>
                    <a:cs typeface="Times New Roman" panose="02020603050405020304" pitchFamily="18" charset="0"/>
                  </a:rPr>
                  <a:t> </a:t>
                </a:r>
                <a:endParaRPr lang="ja-JP" altLang="en-US" sz="1050" kern="100">
                  <a:ea typeface="ＭＳ 明朝" panose="02020609040205080304" pitchFamily="17" charset="-128"/>
                  <a:cs typeface="Times New Roman" panose="02020603050405020304" pitchFamily="18" charset="0"/>
                </a:endParaRPr>
              </a:p>
            </p:txBody>
          </p:sp>
          <p:sp>
            <p:nvSpPr>
              <p:cNvPr id="30" name="二等辺三角形 29"/>
              <p:cNvSpPr/>
              <p:nvPr/>
            </p:nvSpPr>
            <p:spPr>
              <a:xfrm rot="10800000">
                <a:off x="800100" y="0"/>
                <a:ext cx="4029075" cy="664210"/>
              </a:xfrm>
              <a:prstGeom prst="triangle">
                <a:avLst>
                  <a:gd name="adj" fmla="val 83093"/>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ja-JP" altLang="en-US"/>
              </a:p>
            </p:txBody>
          </p:sp>
          <p:cxnSp>
            <p:nvCxnSpPr>
              <p:cNvPr id="31" name="直線矢印コネクタ 30"/>
              <p:cNvCxnSpPr/>
              <p:nvPr/>
            </p:nvCxnSpPr>
            <p:spPr>
              <a:xfrm flipH="1">
                <a:off x="1171575" y="647700"/>
                <a:ext cx="3175000" cy="71755"/>
              </a:xfrm>
              <a:prstGeom prst="straightConnector1">
                <a:avLst/>
              </a:prstGeom>
              <a:ln w="38100">
                <a:solidFill>
                  <a:srgbClr val="7030A0"/>
                </a:solidFill>
                <a:tailEnd type="arrow"/>
              </a:ln>
            </p:spPr>
            <p:style>
              <a:lnRef idx="1">
                <a:schemeClr val="accent1"/>
              </a:lnRef>
              <a:fillRef idx="0">
                <a:schemeClr val="accent1"/>
              </a:fillRef>
              <a:effectRef idx="0">
                <a:schemeClr val="accent1"/>
              </a:effectRef>
              <a:fontRef idx="minor">
                <a:schemeClr val="tx1"/>
              </a:fontRef>
            </p:style>
          </p:cxnSp>
          <p:sp>
            <p:nvSpPr>
              <p:cNvPr id="32" name="テキスト ボックス 33"/>
              <p:cNvSpPr txBox="1"/>
              <p:nvPr/>
            </p:nvSpPr>
            <p:spPr>
              <a:xfrm>
                <a:off x="1495425" y="104775"/>
                <a:ext cx="723900" cy="295275"/>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r>
                  <a:rPr lang="ja-JP" altLang="en-US" sz="1050" kern="100">
                    <a:ea typeface="ＭＳ 明朝" panose="02020609040205080304" pitchFamily="17" charset="-128"/>
                    <a:cs typeface="Times New Roman" panose="02020603050405020304" pitchFamily="18" charset="0"/>
                  </a:rPr>
                  <a:t>運動広場</a:t>
                </a:r>
              </a:p>
            </p:txBody>
          </p:sp>
          <p:cxnSp>
            <p:nvCxnSpPr>
              <p:cNvPr id="33" name="直線コネクタ 32"/>
              <p:cNvCxnSpPr/>
              <p:nvPr/>
            </p:nvCxnSpPr>
            <p:spPr>
              <a:xfrm flipH="1">
                <a:off x="0" y="1200150"/>
                <a:ext cx="314325" cy="1517015"/>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4" name="直線矢印コネクタ 33"/>
              <p:cNvCxnSpPr/>
              <p:nvPr/>
            </p:nvCxnSpPr>
            <p:spPr>
              <a:xfrm>
                <a:off x="1219200" y="714375"/>
                <a:ext cx="19050" cy="533400"/>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cxnSp>
            <p:nvCxnSpPr>
              <p:cNvPr id="35" name="直線矢印コネクタ 34"/>
              <p:cNvCxnSpPr/>
              <p:nvPr/>
            </p:nvCxnSpPr>
            <p:spPr>
              <a:xfrm flipH="1">
                <a:off x="276225" y="1190625"/>
                <a:ext cx="1019175" cy="9525"/>
              </a:xfrm>
              <a:prstGeom prst="straightConnector1">
                <a:avLst/>
              </a:prstGeom>
              <a:ln w="28575">
                <a:solidFill>
                  <a:srgbClr val="7030A0"/>
                </a:solidFill>
                <a:tailEnd type="arrow"/>
              </a:ln>
            </p:spPr>
            <p:style>
              <a:lnRef idx="1">
                <a:schemeClr val="accent1"/>
              </a:lnRef>
              <a:fillRef idx="0">
                <a:schemeClr val="accent1"/>
              </a:fillRef>
              <a:effectRef idx="0">
                <a:schemeClr val="accent1"/>
              </a:effectRef>
              <a:fontRef idx="minor">
                <a:schemeClr val="tx1"/>
              </a:fontRef>
            </p:style>
          </p:cxnSp>
        </p:grpSp>
      </p:grpSp>
      <p:pic>
        <p:nvPicPr>
          <p:cNvPr id="37"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1848707"/>
            <a:ext cx="3492388" cy="4964669"/>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graphicFrame>
        <p:nvGraphicFramePr>
          <p:cNvPr id="38" name="表 37"/>
          <p:cNvGraphicFramePr>
            <a:graphicFrameLocks noGrp="1"/>
          </p:cNvGraphicFramePr>
          <p:nvPr>
            <p:extLst>
              <p:ext uri="{D42A27DB-BD31-4B8C-83A1-F6EECF244321}">
                <p14:modId xmlns:p14="http://schemas.microsoft.com/office/powerpoint/2010/main" val="3679671675"/>
              </p:ext>
            </p:extLst>
          </p:nvPr>
        </p:nvGraphicFramePr>
        <p:xfrm>
          <a:off x="4211960" y="1845759"/>
          <a:ext cx="4350019" cy="2219960"/>
        </p:xfrm>
        <a:graphic>
          <a:graphicData uri="http://schemas.openxmlformats.org/drawingml/2006/table">
            <a:tbl>
              <a:tblPr firstRow="1" bandRow="1">
                <a:tableStyleId>{5C22544A-7EE6-4342-B048-85BDC9FD1C3A}</a:tableStyleId>
              </a:tblPr>
              <a:tblGrid>
                <a:gridCol w="3197892">
                  <a:extLst>
                    <a:ext uri="{9D8B030D-6E8A-4147-A177-3AD203B41FA5}">
                      <a16:colId xmlns:a16="http://schemas.microsoft.com/office/drawing/2014/main" val="20000"/>
                    </a:ext>
                  </a:extLst>
                </a:gridCol>
                <a:gridCol w="1152127">
                  <a:extLst>
                    <a:ext uri="{9D8B030D-6E8A-4147-A177-3AD203B41FA5}">
                      <a16:colId xmlns:a16="http://schemas.microsoft.com/office/drawing/2014/main" val="20001"/>
                    </a:ext>
                  </a:extLst>
                </a:gridCol>
              </a:tblGrid>
              <a:tr h="370840">
                <a:tc gridSpan="2">
                  <a:txBody>
                    <a:bodyPr/>
                    <a:lstStyle/>
                    <a:p>
                      <a:pPr algn="ctr"/>
                      <a:r>
                        <a:rPr kumimoji="1" lang="ja-JP" altLang="en-US" sz="1800" dirty="0"/>
                        <a:t>発電設備の主な構成</a:t>
                      </a:r>
                    </a:p>
                  </a:txBody>
                  <a:tcPr/>
                </a:tc>
                <a:tc hMerge="1">
                  <a:txBody>
                    <a:bodyPr/>
                    <a:lstStyle/>
                    <a:p>
                      <a:endParaRPr kumimoji="1" lang="ja-JP" altLang="en-US" dirty="0"/>
                    </a:p>
                  </a:txBody>
                  <a:tcPr/>
                </a:tc>
                <a:extLst>
                  <a:ext uri="{0D108BD9-81ED-4DB2-BD59-A6C34878D82A}">
                    <a16:rowId xmlns:a16="http://schemas.microsoft.com/office/drawing/2014/main" val="10000"/>
                  </a:ext>
                </a:extLst>
              </a:tr>
              <a:tr h="370840">
                <a:tc gridSpan="2">
                  <a:txBody>
                    <a:bodyPr/>
                    <a:lstStyle/>
                    <a:p>
                      <a:pPr algn="l" fontAlgn="ctr"/>
                      <a:r>
                        <a:rPr lang="ja-JP" altLang="en-US" sz="1800" b="0" i="0" u="none" strike="noStrike" dirty="0">
                          <a:solidFill>
                            <a:srgbClr val="000000"/>
                          </a:solidFill>
                          <a:effectLst/>
                          <a:latin typeface="游ゴシック"/>
                        </a:rPr>
                        <a:t>野立架台設置工法（低圧連系</a:t>
                      </a:r>
                      <a:r>
                        <a:rPr lang="en-US" altLang="ja-JP" sz="1800" b="0" i="0" u="none" strike="noStrike" dirty="0">
                          <a:solidFill>
                            <a:srgbClr val="000000"/>
                          </a:solidFill>
                          <a:effectLst/>
                          <a:latin typeface="游ゴシック"/>
                        </a:rPr>
                        <a:t>82.08KW</a:t>
                      </a:r>
                      <a:r>
                        <a:rPr lang="ja-JP" altLang="en-US" sz="1800" b="0" i="0" u="none" strike="noStrike" dirty="0">
                          <a:solidFill>
                            <a:srgbClr val="000000"/>
                          </a:solidFill>
                          <a:effectLst/>
                          <a:latin typeface="游ゴシック"/>
                        </a:rPr>
                        <a:t>）</a:t>
                      </a:r>
                      <a:endParaRPr kumimoji="1" lang="ja-JP" altLang="en-US" sz="1800" dirty="0"/>
                    </a:p>
                  </a:txBody>
                  <a:tcPr marL="9525" marR="9525" marT="9525" anchor="ctr"/>
                </a:tc>
                <a:tc hMerge="1">
                  <a:txBody>
                    <a:bodyPr/>
                    <a:lstStyle/>
                    <a:p>
                      <a:endParaRPr kumimoji="1" lang="ja-JP" altLang="en-US"/>
                    </a:p>
                  </a:txBody>
                  <a:tcPr/>
                </a:tc>
                <a:extLst>
                  <a:ext uri="{0D108BD9-81ED-4DB2-BD59-A6C34878D82A}">
                    <a16:rowId xmlns:a16="http://schemas.microsoft.com/office/drawing/2014/main" val="10001"/>
                  </a:ext>
                </a:extLst>
              </a:tr>
              <a:tr h="305393">
                <a:tc>
                  <a:txBody>
                    <a:bodyPr/>
                    <a:lstStyle/>
                    <a:p>
                      <a:r>
                        <a:rPr kumimoji="1" lang="ja-JP" altLang="en-US" sz="1800" b="0" i="0" u="none" strike="noStrike" kern="1200" baseline="0" dirty="0">
                          <a:solidFill>
                            <a:schemeClr val="dk1"/>
                          </a:solidFill>
                          <a:latin typeface="+mn-lt"/>
                          <a:ea typeface="+mn-ea"/>
                          <a:cs typeface="+mn-cs"/>
                        </a:rPr>
                        <a:t>太陽電池モジュール　</a:t>
                      </a:r>
                      <a:r>
                        <a:rPr kumimoji="1" lang="en-US" altLang="ja-JP" sz="1800" b="0" i="0" u="none" strike="noStrike" kern="1200" baseline="0" dirty="0">
                          <a:solidFill>
                            <a:schemeClr val="dk1"/>
                          </a:solidFill>
                          <a:latin typeface="+mn-lt"/>
                          <a:ea typeface="+mn-ea"/>
                          <a:cs typeface="+mn-cs"/>
                        </a:rPr>
                        <a:t>270w</a:t>
                      </a:r>
                      <a:endParaRPr kumimoji="1" lang="ja-JP" altLang="en-US" sz="1800" dirty="0"/>
                    </a:p>
                  </a:txBody>
                  <a:tcPr/>
                </a:tc>
                <a:tc>
                  <a:txBody>
                    <a:bodyPr/>
                    <a:lstStyle/>
                    <a:p>
                      <a:pPr algn="r"/>
                      <a:r>
                        <a:rPr kumimoji="1" lang="en-US" altLang="ja-JP" sz="1800" b="0" i="0" u="none" strike="noStrike" kern="1200" baseline="0" dirty="0">
                          <a:solidFill>
                            <a:schemeClr val="dk1"/>
                          </a:solidFill>
                          <a:latin typeface="+mn-lt"/>
                          <a:ea typeface="+mn-ea"/>
                          <a:cs typeface="+mn-cs"/>
                        </a:rPr>
                        <a:t>304</a:t>
                      </a:r>
                      <a:r>
                        <a:rPr kumimoji="1" lang="ja-JP" altLang="en-US" sz="1800" b="0" i="0" u="none" strike="noStrike" kern="1200" baseline="0">
                          <a:solidFill>
                            <a:schemeClr val="dk1"/>
                          </a:solidFill>
                          <a:latin typeface="+mn-lt"/>
                          <a:ea typeface="+mn-ea"/>
                          <a:cs typeface="+mn-cs"/>
                        </a:rPr>
                        <a:t>枚</a:t>
                      </a:r>
                      <a:endParaRPr kumimoji="1" lang="ja-JP" altLang="en-US" sz="1800" dirty="0"/>
                    </a:p>
                  </a:txBody>
                  <a:tcPr/>
                </a:tc>
                <a:extLst>
                  <a:ext uri="{0D108BD9-81ED-4DB2-BD59-A6C34878D82A}">
                    <a16:rowId xmlns:a16="http://schemas.microsoft.com/office/drawing/2014/main" val="10002"/>
                  </a:ext>
                </a:extLst>
              </a:tr>
              <a:tr h="370840">
                <a:tc>
                  <a:txBody>
                    <a:bodyPr/>
                    <a:lstStyle/>
                    <a:p>
                      <a:r>
                        <a:rPr kumimoji="1" lang="ja-JP" altLang="en-US" sz="1800" b="0" i="0" u="none" strike="noStrike" kern="1200" baseline="0" dirty="0">
                          <a:solidFill>
                            <a:schemeClr val="dk1"/>
                          </a:solidFill>
                          <a:latin typeface="+mn-lt"/>
                          <a:ea typeface="+mn-ea"/>
                          <a:cs typeface="+mn-cs"/>
                        </a:rPr>
                        <a:t>パワーコンディショナ　</a:t>
                      </a:r>
                      <a:r>
                        <a:rPr kumimoji="1" lang="en-US" altLang="ja-JP" sz="1800" b="0" i="0" u="none" strike="noStrike" kern="1200" baseline="0" dirty="0">
                          <a:solidFill>
                            <a:schemeClr val="dk1"/>
                          </a:solidFill>
                          <a:latin typeface="+mn-lt"/>
                          <a:ea typeface="+mn-ea"/>
                          <a:cs typeface="+mn-cs"/>
                        </a:rPr>
                        <a:t>5.9kw</a:t>
                      </a:r>
                    </a:p>
                  </a:txBody>
                  <a:tcPr/>
                </a:tc>
                <a:tc>
                  <a:txBody>
                    <a:bodyPr/>
                    <a:lstStyle/>
                    <a:p>
                      <a:pPr algn="r"/>
                      <a:r>
                        <a:rPr kumimoji="1" lang="en-US" altLang="ja-JP" dirty="0"/>
                        <a:t>8</a:t>
                      </a:r>
                      <a:r>
                        <a:rPr kumimoji="1" lang="ja-JP" altLang="en-US" dirty="0"/>
                        <a:t>台</a:t>
                      </a:r>
                    </a:p>
                  </a:txBody>
                  <a:tcPr/>
                </a:tc>
                <a:extLst>
                  <a:ext uri="{0D108BD9-81ED-4DB2-BD59-A6C34878D82A}">
                    <a16:rowId xmlns:a16="http://schemas.microsoft.com/office/drawing/2014/main" val="10003"/>
                  </a:ext>
                </a:extLst>
              </a:tr>
              <a:tr h="370840">
                <a:tc>
                  <a:txBody>
                    <a:bodyPr/>
                    <a:lstStyle/>
                    <a:p>
                      <a:r>
                        <a:rPr kumimoji="1" lang="ja-JP" altLang="en-US" sz="1800" dirty="0"/>
                        <a:t>アルミ架台・スクリュー杭</a:t>
                      </a:r>
                    </a:p>
                  </a:txBody>
                  <a:tcPr/>
                </a:tc>
                <a:tc>
                  <a:txBody>
                    <a:bodyPr/>
                    <a:lstStyle/>
                    <a:p>
                      <a:pPr algn="r"/>
                      <a:r>
                        <a:rPr kumimoji="1" lang="en-US" altLang="ja-JP" dirty="0"/>
                        <a:t>1</a:t>
                      </a:r>
                      <a:r>
                        <a:rPr kumimoji="1" lang="ja-JP" altLang="en-US" dirty="0"/>
                        <a:t>式</a:t>
                      </a:r>
                    </a:p>
                  </a:txBody>
                  <a:tcPr/>
                </a:tc>
                <a:extLst>
                  <a:ext uri="{0D108BD9-81ED-4DB2-BD59-A6C34878D82A}">
                    <a16:rowId xmlns:a16="http://schemas.microsoft.com/office/drawing/2014/main" val="10004"/>
                  </a:ext>
                </a:extLst>
              </a:tr>
              <a:tr h="370840">
                <a:tc>
                  <a:txBody>
                    <a:bodyPr/>
                    <a:lstStyle/>
                    <a:p>
                      <a:r>
                        <a:rPr kumimoji="1" lang="ja-JP" altLang="en-US" sz="1800" dirty="0"/>
                        <a:t>電気ケーブル類・その他</a:t>
                      </a:r>
                    </a:p>
                  </a:txBody>
                  <a:tcPr/>
                </a:tc>
                <a:tc>
                  <a:txBody>
                    <a:bodyPr/>
                    <a:lstStyle/>
                    <a:p>
                      <a:pPr algn="r"/>
                      <a:r>
                        <a:rPr kumimoji="1" lang="en-US" altLang="ja-JP" dirty="0"/>
                        <a:t>1</a:t>
                      </a:r>
                      <a:r>
                        <a:rPr kumimoji="1" lang="ja-JP" altLang="en-US" dirty="0"/>
                        <a:t>式</a:t>
                      </a:r>
                    </a:p>
                  </a:txBody>
                  <a:tcPr/>
                </a:tc>
                <a:extLst>
                  <a:ext uri="{0D108BD9-81ED-4DB2-BD59-A6C34878D82A}">
                    <a16:rowId xmlns:a16="http://schemas.microsoft.com/office/drawing/2014/main" val="10005"/>
                  </a:ext>
                </a:extLst>
              </a:tr>
            </a:tbl>
          </a:graphicData>
        </a:graphic>
      </p:graphicFrame>
      <p:graphicFrame>
        <p:nvGraphicFramePr>
          <p:cNvPr id="39" name="表 38"/>
          <p:cNvGraphicFramePr>
            <a:graphicFrameLocks noGrp="1"/>
          </p:cNvGraphicFramePr>
          <p:nvPr>
            <p:extLst>
              <p:ext uri="{D42A27DB-BD31-4B8C-83A1-F6EECF244321}">
                <p14:modId xmlns:p14="http://schemas.microsoft.com/office/powerpoint/2010/main" val="675814347"/>
              </p:ext>
            </p:extLst>
          </p:nvPr>
        </p:nvGraphicFramePr>
        <p:xfrm>
          <a:off x="4211960" y="4325350"/>
          <a:ext cx="4329356" cy="1844040"/>
        </p:xfrm>
        <a:graphic>
          <a:graphicData uri="http://schemas.openxmlformats.org/drawingml/2006/table">
            <a:tbl>
              <a:tblPr firstRow="1" bandRow="1">
                <a:tableStyleId>{5C22544A-7EE6-4342-B048-85BDC9FD1C3A}</a:tableStyleId>
              </a:tblPr>
              <a:tblGrid>
                <a:gridCol w="2241124">
                  <a:extLst>
                    <a:ext uri="{9D8B030D-6E8A-4147-A177-3AD203B41FA5}">
                      <a16:colId xmlns:a16="http://schemas.microsoft.com/office/drawing/2014/main" val="20000"/>
                    </a:ext>
                  </a:extLst>
                </a:gridCol>
                <a:gridCol w="2088232">
                  <a:extLst>
                    <a:ext uri="{9D8B030D-6E8A-4147-A177-3AD203B41FA5}">
                      <a16:colId xmlns:a16="http://schemas.microsoft.com/office/drawing/2014/main" val="20001"/>
                    </a:ext>
                  </a:extLst>
                </a:gridCol>
              </a:tblGrid>
              <a:tr h="298832">
                <a:tc gridSpan="2">
                  <a:txBody>
                    <a:bodyPr/>
                    <a:lstStyle/>
                    <a:p>
                      <a:pPr algn="ctr"/>
                      <a:r>
                        <a:rPr kumimoji="1" lang="ja-JP" altLang="en-US" dirty="0"/>
                        <a:t>設置費用</a:t>
                      </a:r>
                    </a:p>
                  </a:txBody>
                  <a:tcPr/>
                </a:tc>
                <a:tc hMerge="1">
                  <a:txBody>
                    <a:bodyPr/>
                    <a:lstStyle/>
                    <a:p>
                      <a:endParaRPr kumimoji="1" lang="ja-JP" altLang="en-US" dirty="0"/>
                    </a:p>
                  </a:txBody>
                  <a:tcPr/>
                </a:tc>
                <a:extLst>
                  <a:ext uri="{0D108BD9-81ED-4DB2-BD59-A6C34878D82A}">
                    <a16:rowId xmlns:a16="http://schemas.microsoft.com/office/drawing/2014/main" val="10000"/>
                  </a:ext>
                </a:extLst>
              </a:tr>
              <a:tr h="370840">
                <a:tc>
                  <a:txBody>
                    <a:bodyPr/>
                    <a:lstStyle/>
                    <a:p>
                      <a:r>
                        <a:rPr kumimoji="1" lang="ja-JP" altLang="en-US" dirty="0"/>
                        <a:t>発電設備</a:t>
                      </a:r>
                      <a:r>
                        <a:rPr kumimoji="1" lang="en-US" altLang="ja-JP" dirty="0"/>
                        <a:t>1</a:t>
                      </a:r>
                      <a:r>
                        <a:rPr kumimoji="1" lang="ja-JP" altLang="en-US" dirty="0"/>
                        <a:t>式</a:t>
                      </a:r>
                    </a:p>
                  </a:txBody>
                  <a:tcPr/>
                </a:tc>
                <a:tc>
                  <a:txBody>
                    <a:bodyPr/>
                    <a:lstStyle/>
                    <a:p>
                      <a:pPr algn="r"/>
                      <a:r>
                        <a:rPr kumimoji="1" lang="ja-JP" altLang="en-US" sz="1800" b="0" i="0" u="none" strike="noStrike" kern="1200" baseline="0" dirty="0">
                          <a:solidFill>
                            <a:schemeClr val="dk1"/>
                          </a:solidFill>
                          <a:latin typeface="+mn-lt"/>
                          <a:ea typeface="+mn-ea"/>
                          <a:cs typeface="+mn-cs"/>
                        </a:rPr>
                        <a:t> </a:t>
                      </a:r>
                      <a:r>
                        <a:rPr kumimoji="1" lang="en-US" altLang="ja-JP" sz="1800" b="0" i="0" u="none" strike="noStrike" kern="1200" baseline="0" dirty="0">
                          <a:solidFill>
                            <a:schemeClr val="dk1"/>
                          </a:solidFill>
                          <a:latin typeface="+mn-lt"/>
                          <a:ea typeface="+mn-ea"/>
                          <a:cs typeface="+mn-cs"/>
                        </a:rPr>
                        <a:t>12,571,200</a:t>
                      </a:r>
                      <a:r>
                        <a:rPr kumimoji="1" lang="ja-JP" altLang="en-US" sz="1800" b="0" i="0" u="none" strike="noStrike" kern="1200" baseline="0" dirty="0">
                          <a:solidFill>
                            <a:schemeClr val="dk1"/>
                          </a:solidFill>
                          <a:latin typeface="+mn-lt"/>
                          <a:ea typeface="+mn-ea"/>
                          <a:cs typeface="+mn-cs"/>
                        </a:rPr>
                        <a:t>円</a:t>
                      </a:r>
                      <a:endParaRPr kumimoji="1" lang="ja-JP" altLang="en-US" dirty="0"/>
                    </a:p>
                  </a:txBody>
                  <a:tcPr/>
                </a:tc>
                <a:extLst>
                  <a:ext uri="{0D108BD9-81ED-4DB2-BD59-A6C34878D82A}">
                    <a16:rowId xmlns:a16="http://schemas.microsoft.com/office/drawing/2014/main" val="10001"/>
                  </a:ext>
                </a:extLst>
              </a:tr>
              <a:tr h="194424">
                <a:tc>
                  <a:txBody>
                    <a:bodyPr/>
                    <a:lstStyle/>
                    <a:p>
                      <a:r>
                        <a:rPr kumimoji="1" lang="ja-JP" altLang="en-US" dirty="0"/>
                        <a:t>フ</a:t>
                      </a:r>
                      <a:r>
                        <a:rPr kumimoji="1" lang="ja-JP" altLang="en-US" i="0" dirty="0"/>
                        <a:t>ェンス</a:t>
                      </a:r>
                      <a:r>
                        <a:rPr kumimoji="1" lang="en-US" altLang="ja-JP" dirty="0"/>
                        <a:t>1</a:t>
                      </a:r>
                      <a:r>
                        <a:rPr kumimoji="1" lang="ja-JP" altLang="en-US" dirty="0"/>
                        <a:t>式</a:t>
                      </a:r>
                    </a:p>
                  </a:txBody>
                  <a:tcPr/>
                </a:tc>
                <a:tc>
                  <a:txBody>
                    <a:bodyPr/>
                    <a:lstStyle/>
                    <a:p>
                      <a:pPr algn="r"/>
                      <a:r>
                        <a:rPr kumimoji="1" lang="ja-JP" altLang="en-US" sz="1800" b="0" i="0" u="none" strike="noStrike" kern="1200" baseline="0" dirty="0">
                          <a:solidFill>
                            <a:schemeClr val="dk1"/>
                          </a:solidFill>
                          <a:latin typeface="+mn-lt"/>
                          <a:ea typeface="+mn-ea"/>
                          <a:cs typeface="+mn-cs"/>
                        </a:rPr>
                        <a:t> </a:t>
                      </a:r>
                      <a:r>
                        <a:rPr kumimoji="1" lang="en-US" altLang="ja-JP" sz="1800" b="0" i="0" u="none" strike="noStrike" kern="1200" baseline="0" dirty="0">
                          <a:solidFill>
                            <a:schemeClr val="dk1"/>
                          </a:solidFill>
                          <a:latin typeface="+mn-lt"/>
                          <a:ea typeface="+mn-ea"/>
                          <a:cs typeface="+mn-cs"/>
                        </a:rPr>
                        <a:t>851,040</a:t>
                      </a:r>
                      <a:r>
                        <a:rPr kumimoji="1" lang="ja-JP" altLang="en-US" sz="1800" b="0" i="0" u="none" strike="noStrike" kern="1200" baseline="0" dirty="0">
                          <a:solidFill>
                            <a:schemeClr val="dk1"/>
                          </a:solidFill>
                          <a:latin typeface="+mn-lt"/>
                          <a:ea typeface="+mn-ea"/>
                          <a:cs typeface="+mn-cs"/>
                        </a:rPr>
                        <a:t>円</a:t>
                      </a:r>
                      <a:endParaRPr kumimoji="1" lang="ja-JP" altLang="en-US" dirty="0"/>
                    </a:p>
                  </a:txBody>
                  <a:tcPr/>
                </a:tc>
                <a:extLst>
                  <a:ext uri="{0D108BD9-81ED-4DB2-BD59-A6C34878D82A}">
                    <a16:rowId xmlns:a16="http://schemas.microsoft.com/office/drawing/2014/main" val="10002"/>
                  </a:ext>
                </a:extLst>
              </a:tr>
              <a:tr h="370840">
                <a:tc>
                  <a:txBody>
                    <a:bodyPr/>
                    <a:lstStyle/>
                    <a:p>
                      <a:r>
                        <a:rPr kumimoji="1" lang="ja-JP" altLang="en-US" dirty="0"/>
                        <a:t>電力負担金</a:t>
                      </a:r>
                    </a:p>
                  </a:txBody>
                  <a:tcPr/>
                </a:tc>
                <a:tc>
                  <a:txBody>
                    <a:bodyPr/>
                    <a:lstStyle/>
                    <a:p>
                      <a:pPr algn="r"/>
                      <a:r>
                        <a:rPr kumimoji="1" lang="en-US" altLang="ja-JP" dirty="0"/>
                        <a:t>637,170</a:t>
                      </a:r>
                      <a:r>
                        <a:rPr kumimoji="1" lang="ja-JP" altLang="en-US" dirty="0"/>
                        <a:t>円</a:t>
                      </a:r>
                    </a:p>
                  </a:txBody>
                  <a:tcPr/>
                </a:tc>
                <a:extLst>
                  <a:ext uri="{0D108BD9-81ED-4DB2-BD59-A6C34878D82A}">
                    <a16:rowId xmlns:a16="http://schemas.microsoft.com/office/drawing/2014/main" val="10003"/>
                  </a:ext>
                </a:extLst>
              </a:tr>
              <a:tr h="370840">
                <a:tc>
                  <a:txBody>
                    <a:bodyPr/>
                    <a:lstStyle/>
                    <a:p>
                      <a:r>
                        <a:rPr kumimoji="1" lang="ja-JP" altLang="en-US" dirty="0"/>
                        <a:t>合計</a:t>
                      </a:r>
                    </a:p>
                  </a:txBody>
                  <a:tcPr/>
                </a:tc>
                <a:tc>
                  <a:txBody>
                    <a:bodyPr/>
                    <a:lstStyle/>
                    <a:p>
                      <a:pPr algn="r"/>
                      <a:r>
                        <a:rPr kumimoji="1" lang="en-US" altLang="ja-JP" dirty="0"/>
                        <a:t>14,059,410</a:t>
                      </a:r>
                      <a:r>
                        <a:rPr kumimoji="1" lang="ja-JP" altLang="en-US" dirty="0"/>
                        <a:t>円</a:t>
                      </a:r>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226153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36"/>
                                        </p:tgtEl>
                                        <p:attrNameLst>
                                          <p:attrName>style.visibility</p:attrName>
                                        </p:attrNameLst>
                                      </p:cBhvr>
                                      <p:to>
                                        <p:strVal val="visible"/>
                                      </p:to>
                                    </p:set>
                                    <p:anim calcmode="lin" valueType="num">
                                      <p:cBhvr>
                                        <p:cTn id="24" dur="500" fill="hold"/>
                                        <p:tgtEl>
                                          <p:spTgt spid="36"/>
                                        </p:tgtEl>
                                        <p:attrNameLst>
                                          <p:attrName>ppt_w</p:attrName>
                                        </p:attrNameLst>
                                      </p:cBhvr>
                                      <p:tavLst>
                                        <p:tav tm="0">
                                          <p:val>
                                            <p:fltVal val="0"/>
                                          </p:val>
                                        </p:tav>
                                        <p:tav tm="100000">
                                          <p:val>
                                            <p:strVal val="#ppt_w"/>
                                          </p:val>
                                        </p:tav>
                                      </p:tavLst>
                                    </p:anim>
                                    <p:anim calcmode="lin" valueType="num">
                                      <p:cBhvr>
                                        <p:cTn id="25" dur="500" fill="hold"/>
                                        <p:tgtEl>
                                          <p:spTgt spid="36"/>
                                        </p:tgtEl>
                                        <p:attrNameLst>
                                          <p:attrName>ppt_h</p:attrName>
                                        </p:attrNameLst>
                                      </p:cBhvr>
                                      <p:tavLst>
                                        <p:tav tm="0">
                                          <p:val>
                                            <p:fltVal val="0"/>
                                          </p:val>
                                        </p:tav>
                                        <p:tav tm="100000">
                                          <p:val>
                                            <p:strVal val="#ppt_h"/>
                                          </p:val>
                                        </p:tav>
                                      </p:tavLst>
                                    </p:anim>
                                    <p:animEffect transition="in" filter="fade">
                                      <p:cBhvr>
                                        <p:cTn id="26" dur="500"/>
                                        <p:tgtEl>
                                          <p:spTgt spid="36"/>
                                        </p:tgtEl>
                                      </p:cBhvr>
                                    </p:animEffect>
                                  </p:childTnLst>
                                </p:cTn>
                              </p:par>
                              <p:par>
                                <p:cTn id="27" presetID="1" presetClass="exit" presetSubtype="0" fill="hold" nodeType="withEffect">
                                  <p:stCondLst>
                                    <p:cond delay="0"/>
                                  </p:stCondLst>
                                  <p:childTnLst>
                                    <p:set>
                                      <p:cBhvr>
                                        <p:cTn id="28" dur="1" fill="hold">
                                          <p:stCondLst>
                                            <p:cond delay="0"/>
                                          </p:stCondLst>
                                        </p:cTn>
                                        <p:tgtEl>
                                          <p:spTgt spid="4"/>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p:cTn id="33" dur="500" fill="hold"/>
                                        <p:tgtEl>
                                          <p:spTgt spid="37"/>
                                        </p:tgtEl>
                                        <p:attrNameLst>
                                          <p:attrName>ppt_w</p:attrName>
                                        </p:attrNameLst>
                                      </p:cBhvr>
                                      <p:tavLst>
                                        <p:tav tm="0">
                                          <p:val>
                                            <p:fltVal val="0"/>
                                          </p:val>
                                        </p:tav>
                                        <p:tav tm="100000">
                                          <p:val>
                                            <p:strVal val="#ppt_w"/>
                                          </p:val>
                                        </p:tav>
                                      </p:tavLst>
                                    </p:anim>
                                    <p:anim calcmode="lin" valueType="num">
                                      <p:cBhvr>
                                        <p:cTn id="34" dur="500" fill="hold"/>
                                        <p:tgtEl>
                                          <p:spTgt spid="37"/>
                                        </p:tgtEl>
                                        <p:attrNameLst>
                                          <p:attrName>ppt_h</p:attrName>
                                        </p:attrNameLst>
                                      </p:cBhvr>
                                      <p:tavLst>
                                        <p:tav tm="0">
                                          <p:val>
                                            <p:fltVal val="0"/>
                                          </p:val>
                                        </p:tav>
                                        <p:tav tm="100000">
                                          <p:val>
                                            <p:strVal val="#ppt_h"/>
                                          </p:val>
                                        </p:tav>
                                      </p:tavLst>
                                    </p:anim>
                                    <p:animEffect transition="in" filter="fade">
                                      <p:cBhvr>
                                        <p:cTn id="35" dur="500"/>
                                        <p:tgtEl>
                                          <p:spTgt spid="37"/>
                                        </p:tgtEl>
                                      </p:cBhvr>
                                    </p:animEffect>
                                  </p:childTnLst>
                                </p:cTn>
                              </p:par>
                              <p:par>
                                <p:cTn id="36" presetID="1" presetClass="exit" presetSubtype="0" fill="hold" nodeType="withEffect">
                                  <p:stCondLst>
                                    <p:cond delay="0"/>
                                  </p:stCondLst>
                                  <p:childTnLst>
                                    <p:set>
                                      <p:cBhvr>
                                        <p:cTn id="37" dur="1" fill="hold">
                                          <p:stCondLst>
                                            <p:cond delay="0"/>
                                          </p:stCondLst>
                                        </p:cTn>
                                        <p:tgtEl>
                                          <p:spTgt spid="36"/>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nodeType="clickEffect">
                                  <p:stCondLst>
                                    <p:cond delay="0"/>
                                  </p:stCondLst>
                                  <p:childTnLst>
                                    <p:set>
                                      <p:cBhvr>
                                        <p:cTn id="41" dur="1" fill="hold">
                                          <p:stCondLst>
                                            <p:cond delay="0"/>
                                          </p:stCondLst>
                                        </p:cTn>
                                        <p:tgtEl>
                                          <p:spTgt spid="38"/>
                                        </p:tgtEl>
                                        <p:attrNameLst>
                                          <p:attrName>style.visibility</p:attrName>
                                        </p:attrNameLst>
                                      </p:cBhvr>
                                      <p:to>
                                        <p:strVal val="visible"/>
                                      </p:to>
                                    </p:set>
                                    <p:anim calcmode="lin" valueType="num">
                                      <p:cBhvr additive="base">
                                        <p:cTn id="42" dur="500" fill="hold"/>
                                        <p:tgtEl>
                                          <p:spTgt spid="38"/>
                                        </p:tgtEl>
                                        <p:attrNameLst>
                                          <p:attrName>ppt_x</p:attrName>
                                        </p:attrNameLst>
                                      </p:cBhvr>
                                      <p:tavLst>
                                        <p:tav tm="0">
                                          <p:val>
                                            <p:strVal val="1+#ppt_w/2"/>
                                          </p:val>
                                        </p:tav>
                                        <p:tav tm="100000">
                                          <p:val>
                                            <p:strVal val="#ppt_x"/>
                                          </p:val>
                                        </p:tav>
                                      </p:tavLst>
                                    </p:anim>
                                    <p:anim calcmode="lin" valueType="num">
                                      <p:cBhvr additive="base">
                                        <p:cTn id="43" dur="5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2" fill="hold" nodeType="clickEffect">
                                  <p:stCondLst>
                                    <p:cond delay="0"/>
                                  </p:stCondLst>
                                  <p:childTnLst>
                                    <p:set>
                                      <p:cBhvr>
                                        <p:cTn id="47" dur="1" fill="hold">
                                          <p:stCondLst>
                                            <p:cond delay="0"/>
                                          </p:stCondLst>
                                        </p:cTn>
                                        <p:tgtEl>
                                          <p:spTgt spid="39"/>
                                        </p:tgtEl>
                                        <p:attrNameLst>
                                          <p:attrName>style.visibility</p:attrName>
                                        </p:attrNameLst>
                                      </p:cBhvr>
                                      <p:to>
                                        <p:strVal val="visible"/>
                                      </p:to>
                                    </p:set>
                                    <p:anim calcmode="lin" valueType="num">
                                      <p:cBhvr additive="base">
                                        <p:cTn id="48" dur="500" fill="hold"/>
                                        <p:tgtEl>
                                          <p:spTgt spid="39"/>
                                        </p:tgtEl>
                                        <p:attrNameLst>
                                          <p:attrName>ppt_x</p:attrName>
                                        </p:attrNameLst>
                                      </p:cBhvr>
                                      <p:tavLst>
                                        <p:tav tm="0">
                                          <p:val>
                                            <p:strVal val="1+#ppt_w/2"/>
                                          </p:val>
                                        </p:tav>
                                        <p:tav tm="100000">
                                          <p:val>
                                            <p:strVal val="#ppt_x"/>
                                          </p:val>
                                        </p:tav>
                                      </p:tavLst>
                                    </p:anim>
                                    <p:anim calcmode="lin" valueType="num">
                                      <p:cBhvr additive="base">
                                        <p:cTn id="49"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457200" y="152400"/>
            <a:ext cx="8229600" cy="990600"/>
          </a:xfrm>
        </p:spPr>
        <p:txBody>
          <a:bodyPr/>
          <a:lstStyle/>
          <a:p>
            <a:r>
              <a:rPr lang="en-US" altLang="ja-JP" dirty="0"/>
              <a:t>5.</a:t>
            </a:r>
            <a:r>
              <a:rPr lang="ja-JP" altLang="en-US" dirty="0"/>
              <a:t>太陽光発電の仕組み</a:t>
            </a:r>
          </a:p>
        </p:txBody>
      </p:sp>
      <p:sp>
        <p:nvSpPr>
          <p:cNvPr id="2" name="コンテンツ プレースホルダー 1"/>
          <p:cNvSpPr>
            <a:spLocks noGrp="1"/>
          </p:cNvSpPr>
          <p:nvPr>
            <p:ph sz="quarter" idx="1"/>
          </p:nvPr>
        </p:nvSpPr>
        <p:spPr>
          <a:xfrm>
            <a:off x="457200" y="1219200"/>
            <a:ext cx="8229600" cy="4937760"/>
          </a:xfrm>
        </p:spPr>
        <p:txBody>
          <a:bodyPr>
            <a:normAutofit/>
          </a:bodyPr>
          <a:lstStyle/>
          <a:p>
            <a:r>
              <a:rPr lang="ja-JP" altLang="en-US" dirty="0"/>
              <a:t>実例　小矢部市臼谷発電所</a:t>
            </a:r>
          </a:p>
        </p:txBody>
      </p:sp>
      <p:pic>
        <p:nvPicPr>
          <p:cNvPr id="4" name="図 3"/>
          <p:cNvPicPr/>
          <p:nvPr/>
        </p:nvPicPr>
        <p:blipFill>
          <a:blip r:embed="rId3">
            <a:extLst>
              <a:ext uri="{28A0092B-C50C-407E-A947-70E740481C1C}">
                <a14:useLocalDpi xmlns:a14="http://schemas.microsoft.com/office/drawing/2010/main" val="0"/>
              </a:ext>
            </a:extLst>
          </a:blip>
          <a:stretch>
            <a:fillRect/>
          </a:stretch>
        </p:blipFill>
        <p:spPr>
          <a:xfrm>
            <a:off x="3183198" y="2244041"/>
            <a:ext cx="5616624" cy="4427703"/>
          </a:xfrm>
          <a:prstGeom prst="rect">
            <a:avLst/>
          </a:prstGeom>
        </p:spPr>
      </p:pic>
      <p:grpSp>
        <p:nvGrpSpPr>
          <p:cNvPr id="36" name="グループ化 35"/>
          <p:cNvGrpSpPr/>
          <p:nvPr/>
        </p:nvGrpSpPr>
        <p:grpSpPr>
          <a:xfrm>
            <a:off x="3180978" y="2168559"/>
            <a:ext cx="5731866" cy="4459010"/>
            <a:chOff x="1096362" y="2151576"/>
            <a:chExt cx="5467350" cy="4253234"/>
          </a:xfrm>
        </p:grpSpPr>
        <p:pic>
          <p:nvPicPr>
            <p:cNvPr id="24" name="図 23"/>
            <p:cNvPicPr/>
            <p:nvPr/>
          </p:nvPicPr>
          <p:blipFill>
            <a:blip r:embed="rId4">
              <a:extLst>
                <a:ext uri="{28A0092B-C50C-407E-A947-70E740481C1C}">
                  <a14:useLocalDpi xmlns:a14="http://schemas.microsoft.com/office/drawing/2010/main" val="0"/>
                </a:ext>
              </a:extLst>
            </a:blip>
            <a:stretch>
              <a:fillRect/>
            </a:stretch>
          </p:blipFill>
          <p:spPr>
            <a:xfrm>
              <a:off x="1096362" y="2193712"/>
              <a:ext cx="5467350" cy="4211098"/>
            </a:xfrm>
            <a:prstGeom prst="rect">
              <a:avLst/>
            </a:prstGeom>
          </p:spPr>
        </p:pic>
        <p:grpSp>
          <p:nvGrpSpPr>
            <p:cNvPr id="25" name="グループ化 24"/>
            <p:cNvGrpSpPr/>
            <p:nvPr/>
          </p:nvGrpSpPr>
          <p:grpSpPr>
            <a:xfrm>
              <a:off x="2442278" y="2151576"/>
              <a:ext cx="1676400" cy="2429631"/>
              <a:chOff x="542925" y="104775"/>
              <a:chExt cx="1676400" cy="2429631"/>
            </a:xfrm>
          </p:grpSpPr>
          <p:cxnSp>
            <p:nvCxnSpPr>
              <p:cNvPr id="26" name="直線コネクタ 25"/>
              <p:cNvCxnSpPr>
                <a:cxnSpLocks/>
              </p:cNvCxnSpPr>
              <p:nvPr/>
            </p:nvCxnSpPr>
            <p:spPr>
              <a:xfrm>
                <a:off x="826531" y="902975"/>
                <a:ext cx="1010634" cy="43266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直線コネクタ 26"/>
              <p:cNvCxnSpPr>
                <a:cxnSpLocks/>
              </p:cNvCxnSpPr>
              <p:nvPr/>
            </p:nvCxnSpPr>
            <p:spPr>
              <a:xfrm flipH="1">
                <a:off x="1486313" y="1327487"/>
                <a:ext cx="350851" cy="120356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直線コネクタ 27"/>
              <p:cNvCxnSpPr>
                <a:cxnSpLocks/>
              </p:cNvCxnSpPr>
              <p:nvPr/>
            </p:nvCxnSpPr>
            <p:spPr>
              <a:xfrm>
                <a:off x="827522" y="2508486"/>
                <a:ext cx="667903" cy="2592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29" name="テキスト ボックス 21"/>
              <p:cNvSpPr txBox="1"/>
              <p:nvPr/>
            </p:nvSpPr>
            <p:spPr>
              <a:xfrm>
                <a:off x="542925" y="1762125"/>
                <a:ext cx="361950" cy="333375"/>
              </a:xfrm>
              <a:prstGeom prst="rect">
                <a:avLst/>
              </a:prstGeom>
              <a:solidFill>
                <a:schemeClr val="bg1"/>
              </a:solid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just"/>
                <a:r>
                  <a:rPr lang="en-US" sz="1600" b="1" kern="100" dirty="0">
                    <a:solidFill>
                      <a:srgbClr val="00B0F0"/>
                    </a:solidFill>
                    <a:ea typeface="ＭＳ 明朝" panose="02020609040205080304" pitchFamily="17" charset="-128"/>
                    <a:cs typeface="Times New Roman" panose="02020603050405020304" pitchFamily="18" charset="0"/>
                  </a:rPr>
                  <a:t>A</a:t>
                </a:r>
                <a:endParaRPr lang="ja-JP" altLang="en-US" sz="1050" kern="100" dirty="0">
                  <a:ea typeface="ＭＳ 明朝" panose="02020609040205080304" pitchFamily="17" charset="-128"/>
                  <a:cs typeface="Times New Roman" panose="02020603050405020304" pitchFamily="18" charset="0"/>
                </a:endParaRPr>
              </a:p>
              <a:p>
                <a:pPr algn="just"/>
                <a:r>
                  <a:rPr lang="en-US" sz="1400" kern="100" dirty="0">
                    <a:ea typeface="ＭＳ 明朝" panose="02020609040205080304" pitchFamily="17" charset="-128"/>
                    <a:cs typeface="Times New Roman" panose="02020603050405020304" pitchFamily="18" charset="0"/>
                  </a:rPr>
                  <a:t> </a:t>
                </a:r>
                <a:endParaRPr lang="ja-JP" altLang="en-US" sz="1050" kern="100" dirty="0">
                  <a:ea typeface="ＭＳ 明朝" panose="02020609040205080304" pitchFamily="17" charset="-128"/>
                  <a:cs typeface="Times New Roman" panose="02020603050405020304" pitchFamily="18" charset="0"/>
                </a:endParaRPr>
              </a:p>
            </p:txBody>
          </p:sp>
          <p:sp>
            <p:nvSpPr>
              <p:cNvPr id="32" name="テキスト ボックス 33"/>
              <p:cNvSpPr txBox="1"/>
              <p:nvPr/>
            </p:nvSpPr>
            <p:spPr>
              <a:xfrm>
                <a:off x="1495425" y="104775"/>
                <a:ext cx="723900" cy="295275"/>
              </a:xfrm>
              <a:prstGeom prst="rect">
                <a:avLst/>
              </a:prstGeom>
              <a:solidFill>
                <a:schemeClr val="lt1"/>
              </a:solidFill>
              <a:ln w="6350">
                <a:solidFill>
                  <a:prstClr val="black"/>
                </a:solid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ja-JP" altLang="en-US" sz="1050" kern="100" dirty="0">
                    <a:ea typeface="ＭＳ 明朝" panose="02020609040205080304" pitchFamily="17" charset="-128"/>
                    <a:cs typeface="Times New Roman" panose="02020603050405020304" pitchFamily="18" charset="0"/>
                  </a:rPr>
                  <a:t>臼谷</a:t>
                </a:r>
              </a:p>
            </p:txBody>
          </p:sp>
          <p:cxnSp>
            <p:nvCxnSpPr>
              <p:cNvPr id="33" name="直線コネクタ 32"/>
              <p:cNvCxnSpPr>
                <a:cxnSpLocks/>
              </p:cNvCxnSpPr>
              <p:nvPr/>
            </p:nvCxnSpPr>
            <p:spPr>
              <a:xfrm>
                <a:off x="826531" y="928895"/>
                <a:ext cx="991" cy="157959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pic>
        <p:nvPicPr>
          <p:cNvPr id="37"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50722" y="1844824"/>
            <a:ext cx="3157182" cy="4964669"/>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graphicFrame>
        <p:nvGraphicFramePr>
          <p:cNvPr id="38" name="表 37"/>
          <p:cNvGraphicFramePr>
            <a:graphicFrameLocks noGrp="1"/>
          </p:cNvGraphicFramePr>
          <p:nvPr>
            <p:extLst>
              <p:ext uri="{D42A27DB-BD31-4B8C-83A1-F6EECF244321}">
                <p14:modId xmlns:p14="http://schemas.microsoft.com/office/powerpoint/2010/main" val="1069887036"/>
              </p:ext>
            </p:extLst>
          </p:nvPr>
        </p:nvGraphicFramePr>
        <p:xfrm>
          <a:off x="4202077" y="1844824"/>
          <a:ext cx="4350019" cy="2219960"/>
        </p:xfrm>
        <a:graphic>
          <a:graphicData uri="http://schemas.openxmlformats.org/drawingml/2006/table">
            <a:tbl>
              <a:tblPr firstRow="1" bandRow="1">
                <a:tableStyleId>{5C22544A-7EE6-4342-B048-85BDC9FD1C3A}</a:tableStyleId>
              </a:tblPr>
              <a:tblGrid>
                <a:gridCol w="3197892">
                  <a:extLst>
                    <a:ext uri="{9D8B030D-6E8A-4147-A177-3AD203B41FA5}">
                      <a16:colId xmlns:a16="http://schemas.microsoft.com/office/drawing/2014/main" val="20000"/>
                    </a:ext>
                  </a:extLst>
                </a:gridCol>
                <a:gridCol w="1152127">
                  <a:extLst>
                    <a:ext uri="{9D8B030D-6E8A-4147-A177-3AD203B41FA5}">
                      <a16:colId xmlns:a16="http://schemas.microsoft.com/office/drawing/2014/main" val="20001"/>
                    </a:ext>
                  </a:extLst>
                </a:gridCol>
              </a:tblGrid>
              <a:tr h="370840">
                <a:tc gridSpan="2">
                  <a:txBody>
                    <a:bodyPr/>
                    <a:lstStyle/>
                    <a:p>
                      <a:pPr algn="ctr"/>
                      <a:r>
                        <a:rPr kumimoji="1" lang="ja-JP" altLang="en-US" sz="1800" dirty="0"/>
                        <a:t>発電設備の主な構成</a:t>
                      </a:r>
                    </a:p>
                  </a:txBody>
                  <a:tcPr/>
                </a:tc>
                <a:tc hMerge="1">
                  <a:txBody>
                    <a:bodyPr/>
                    <a:lstStyle/>
                    <a:p>
                      <a:endParaRPr kumimoji="1" lang="ja-JP" altLang="en-US" dirty="0"/>
                    </a:p>
                  </a:txBody>
                  <a:tcPr/>
                </a:tc>
                <a:extLst>
                  <a:ext uri="{0D108BD9-81ED-4DB2-BD59-A6C34878D82A}">
                    <a16:rowId xmlns:a16="http://schemas.microsoft.com/office/drawing/2014/main" val="10000"/>
                  </a:ext>
                </a:extLst>
              </a:tr>
              <a:tr h="370840">
                <a:tc gridSpan="2">
                  <a:txBody>
                    <a:bodyPr/>
                    <a:lstStyle/>
                    <a:p>
                      <a:pPr algn="l" fontAlgn="ctr"/>
                      <a:r>
                        <a:rPr lang="ja-JP" altLang="en-US" sz="1800" b="0" i="0" u="none" strike="noStrike" dirty="0">
                          <a:solidFill>
                            <a:srgbClr val="000000"/>
                          </a:solidFill>
                          <a:effectLst/>
                          <a:latin typeface="游ゴシック"/>
                        </a:rPr>
                        <a:t>野立架台設置工法（低圧連系</a:t>
                      </a:r>
                      <a:r>
                        <a:rPr lang="en-US" altLang="ja-JP" sz="1800" b="0" i="0" u="none" strike="noStrike" dirty="0">
                          <a:solidFill>
                            <a:srgbClr val="000000"/>
                          </a:solidFill>
                          <a:effectLst/>
                          <a:latin typeface="游ゴシック"/>
                        </a:rPr>
                        <a:t>73.7KW</a:t>
                      </a:r>
                      <a:r>
                        <a:rPr lang="ja-JP" altLang="en-US" sz="1800" b="0" i="0" u="none" strike="noStrike" dirty="0">
                          <a:solidFill>
                            <a:srgbClr val="000000"/>
                          </a:solidFill>
                          <a:effectLst/>
                          <a:latin typeface="游ゴシック"/>
                        </a:rPr>
                        <a:t>）</a:t>
                      </a:r>
                      <a:endParaRPr kumimoji="1" lang="ja-JP" altLang="en-US" sz="1800" dirty="0"/>
                    </a:p>
                  </a:txBody>
                  <a:tcPr marL="9525" marR="9525" marT="9525" anchor="ctr"/>
                </a:tc>
                <a:tc hMerge="1">
                  <a:txBody>
                    <a:bodyPr/>
                    <a:lstStyle/>
                    <a:p>
                      <a:endParaRPr kumimoji="1" lang="ja-JP" altLang="en-US"/>
                    </a:p>
                  </a:txBody>
                  <a:tcPr/>
                </a:tc>
                <a:extLst>
                  <a:ext uri="{0D108BD9-81ED-4DB2-BD59-A6C34878D82A}">
                    <a16:rowId xmlns:a16="http://schemas.microsoft.com/office/drawing/2014/main" val="10001"/>
                  </a:ext>
                </a:extLst>
              </a:tr>
              <a:tr h="305393">
                <a:tc>
                  <a:txBody>
                    <a:bodyPr/>
                    <a:lstStyle/>
                    <a:p>
                      <a:r>
                        <a:rPr kumimoji="1" lang="ja-JP" altLang="en-US" sz="1800" b="0" i="0" u="none" strike="noStrike" kern="1200" baseline="0" dirty="0">
                          <a:solidFill>
                            <a:schemeClr val="dk1"/>
                          </a:solidFill>
                          <a:latin typeface="+mn-lt"/>
                          <a:ea typeface="+mn-ea"/>
                          <a:cs typeface="+mn-cs"/>
                        </a:rPr>
                        <a:t>太陽電池モジュール　</a:t>
                      </a:r>
                      <a:r>
                        <a:rPr kumimoji="1" lang="en-US" altLang="ja-JP" sz="1800" b="0" i="0" u="none" strike="noStrike" kern="1200" baseline="0" dirty="0">
                          <a:solidFill>
                            <a:schemeClr val="dk1"/>
                          </a:solidFill>
                          <a:latin typeface="+mn-lt"/>
                          <a:ea typeface="+mn-ea"/>
                          <a:cs typeface="+mn-cs"/>
                        </a:rPr>
                        <a:t>275w</a:t>
                      </a:r>
                      <a:endParaRPr kumimoji="1" lang="ja-JP" altLang="en-US" sz="1800" dirty="0"/>
                    </a:p>
                  </a:txBody>
                  <a:tcPr/>
                </a:tc>
                <a:tc>
                  <a:txBody>
                    <a:bodyPr/>
                    <a:lstStyle/>
                    <a:p>
                      <a:pPr algn="r"/>
                      <a:r>
                        <a:rPr kumimoji="1" lang="en-US" altLang="ja-JP" sz="1800" b="0" i="0" u="none" strike="noStrike" kern="1200" baseline="0" dirty="0">
                          <a:solidFill>
                            <a:schemeClr val="dk1"/>
                          </a:solidFill>
                          <a:latin typeface="+mn-lt"/>
                          <a:ea typeface="+mn-ea"/>
                          <a:cs typeface="+mn-cs"/>
                        </a:rPr>
                        <a:t>268</a:t>
                      </a:r>
                      <a:r>
                        <a:rPr kumimoji="1" lang="ja-JP" altLang="en-US" sz="1800" b="0" i="0" u="none" strike="noStrike" kern="1200" baseline="0" dirty="0">
                          <a:solidFill>
                            <a:schemeClr val="dk1"/>
                          </a:solidFill>
                          <a:latin typeface="+mn-lt"/>
                          <a:ea typeface="+mn-ea"/>
                          <a:cs typeface="+mn-cs"/>
                        </a:rPr>
                        <a:t>枚</a:t>
                      </a:r>
                      <a:endParaRPr kumimoji="1" lang="ja-JP" altLang="en-US" sz="1800" dirty="0"/>
                    </a:p>
                  </a:txBody>
                  <a:tcPr/>
                </a:tc>
                <a:extLst>
                  <a:ext uri="{0D108BD9-81ED-4DB2-BD59-A6C34878D82A}">
                    <a16:rowId xmlns:a16="http://schemas.microsoft.com/office/drawing/2014/main" val="10002"/>
                  </a:ext>
                </a:extLst>
              </a:tr>
              <a:tr h="370840">
                <a:tc>
                  <a:txBody>
                    <a:bodyPr/>
                    <a:lstStyle/>
                    <a:p>
                      <a:r>
                        <a:rPr kumimoji="1" lang="ja-JP" altLang="en-US" sz="1800" b="0" i="0" u="none" strike="noStrike" kern="1200" baseline="0" dirty="0">
                          <a:solidFill>
                            <a:schemeClr val="dk1"/>
                          </a:solidFill>
                          <a:latin typeface="+mn-lt"/>
                          <a:ea typeface="+mn-ea"/>
                          <a:cs typeface="+mn-cs"/>
                        </a:rPr>
                        <a:t>パワーコンディショナ　</a:t>
                      </a:r>
                      <a:r>
                        <a:rPr kumimoji="1" lang="en-US" altLang="ja-JP" sz="1800" b="0" i="0" u="none" strike="noStrike" kern="1200" baseline="0" dirty="0">
                          <a:solidFill>
                            <a:schemeClr val="dk1"/>
                          </a:solidFill>
                          <a:latin typeface="+mn-lt"/>
                          <a:ea typeface="+mn-ea"/>
                          <a:cs typeface="+mn-cs"/>
                        </a:rPr>
                        <a:t>5.9kw</a:t>
                      </a:r>
                    </a:p>
                  </a:txBody>
                  <a:tcPr/>
                </a:tc>
                <a:tc>
                  <a:txBody>
                    <a:bodyPr/>
                    <a:lstStyle/>
                    <a:p>
                      <a:pPr algn="r"/>
                      <a:r>
                        <a:rPr kumimoji="1" lang="en-US" altLang="ja-JP" dirty="0"/>
                        <a:t>8</a:t>
                      </a:r>
                      <a:r>
                        <a:rPr kumimoji="1" lang="ja-JP" altLang="en-US" dirty="0"/>
                        <a:t>台</a:t>
                      </a:r>
                    </a:p>
                  </a:txBody>
                  <a:tcPr/>
                </a:tc>
                <a:extLst>
                  <a:ext uri="{0D108BD9-81ED-4DB2-BD59-A6C34878D82A}">
                    <a16:rowId xmlns:a16="http://schemas.microsoft.com/office/drawing/2014/main" val="10003"/>
                  </a:ext>
                </a:extLst>
              </a:tr>
              <a:tr h="370840">
                <a:tc>
                  <a:txBody>
                    <a:bodyPr/>
                    <a:lstStyle/>
                    <a:p>
                      <a:r>
                        <a:rPr kumimoji="1" lang="ja-JP" altLang="en-US" sz="1800" dirty="0"/>
                        <a:t>アルミ架台・スクリュー杭</a:t>
                      </a:r>
                    </a:p>
                  </a:txBody>
                  <a:tcPr/>
                </a:tc>
                <a:tc>
                  <a:txBody>
                    <a:bodyPr/>
                    <a:lstStyle/>
                    <a:p>
                      <a:pPr algn="r"/>
                      <a:r>
                        <a:rPr kumimoji="1" lang="en-US" altLang="ja-JP" dirty="0"/>
                        <a:t>1</a:t>
                      </a:r>
                      <a:r>
                        <a:rPr kumimoji="1" lang="ja-JP" altLang="en-US" dirty="0"/>
                        <a:t>式</a:t>
                      </a:r>
                    </a:p>
                  </a:txBody>
                  <a:tcPr/>
                </a:tc>
                <a:extLst>
                  <a:ext uri="{0D108BD9-81ED-4DB2-BD59-A6C34878D82A}">
                    <a16:rowId xmlns:a16="http://schemas.microsoft.com/office/drawing/2014/main" val="10004"/>
                  </a:ext>
                </a:extLst>
              </a:tr>
              <a:tr h="370840">
                <a:tc>
                  <a:txBody>
                    <a:bodyPr/>
                    <a:lstStyle/>
                    <a:p>
                      <a:r>
                        <a:rPr kumimoji="1" lang="ja-JP" altLang="en-US" sz="1800" dirty="0"/>
                        <a:t>電気ケーブル類・その他</a:t>
                      </a:r>
                    </a:p>
                  </a:txBody>
                  <a:tcPr/>
                </a:tc>
                <a:tc>
                  <a:txBody>
                    <a:bodyPr/>
                    <a:lstStyle/>
                    <a:p>
                      <a:pPr algn="r"/>
                      <a:r>
                        <a:rPr kumimoji="1" lang="en-US" altLang="ja-JP" dirty="0"/>
                        <a:t>1</a:t>
                      </a:r>
                      <a:r>
                        <a:rPr kumimoji="1" lang="ja-JP" altLang="en-US" dirty="0"/>
                        <a:t>式</a:t>
                      </a:r>
                    </a:p>
                  </a:txBody>
                  <a:tcPr/>
                </a:tc>
                <a:extLst>
                  <a:ext uri="{0D108BD9-81ED-4DB2-BD59-A6C34878D82A}">
                    <a16:rowId xmlns:a16="http://schemas.microsoft.com/office/drawing/2014/main" val="10005"/>
                  </a:ext>
                </a:extLst>
              </a:tr>
            </a:tbl>
          </a:graphicData>
        </a:graphic>
      </p:graphicFrame>
      <p:graphicFrame>
        <p:nvGraphicFramePr>
          <p:cNvPr id="39" name="表 38"/>
          <p:cNvGraphicFramePr>
            <a:graphicFrameLocks noGrp="1"/>
          </p:cNvGraphicFramePr>
          <p:nvPr>
            <p:extLst>
              <p:ext uri="{D42A27DB-BD31-4B8C-83A1-F6EECF244321}">
                <p14:modId xmlns:p14="http://schemas.microsoft.com/office/powerpoint/2010/main" val="1422062544"/>
              </p:ext>
            </p:extLst>
          </p:nvPr>
        </p:nvGraphicFramePr>
        <p:xfrm>
          <a:off x="4202077" y="4210840"/>
          <a:ext cx="4329356" cy="1848897"/>
        </p:xfrm>
        <a:graphic>
          <a:graphicData uri="http://schemas.openxmlformats.org/drawingml/2006/table">
            <a:tbl>
              <a:tblPr firstRow="1" bandRow="1">
                <a:tableStyleId>{5C22544A-7EE6-4342-B048-85BDC9FD1C3A}</a:tableStyleId>
              </a:tblPr>
              <a:tblGrid>
                <a:gridCol w="2241124">
                  <a:extLst>
                    <a:ext uri="{9D8B030D-6E8A-4147-A177-3AD203B41FA5}">
                      <a16:colId xmlns:a16="http://schemas.microsoft.com/office/drawing/2014/main" val="20000"/>
                    </a:ext>
                  </a:extLst>
                </a:gridCol>
                <a:gridCol w="2088232">
                  <a:extLst>
                    <a:ext uri="{9D8B030D-6E8A-4147-A177-3AD203B41FA5}">
                      <a16:colId xmlns:a16="http://schemas.microsoft.com/office/drawing/2014/main" val="20001"/>
                    </a:ext>
                  </a:extLst>
                </a:gridCol>
              </a:tblGrid>
              <a:tr h="370617">
                <a:tc gridSpan="2">
                  <a:txBody>
                    <a:bodyPr/>
                    <a:lstStyle/>
                    <a:p>
                      <a:pPr algn="ctr"/>
                      <a:r>
                        <a:rPr kumimoji="1" lang="ja-JP" altLang="en-US" dirty="0"/>
                        <a:t>設置費用</a:t>
                      </a:r>
                    </a:p>
                  </a:txBody>
                  <a:tcPr/>
                </a:tc>
                <a:tc hMerge="1">
                  <a:txBody>
                    <a:bodyPr/>
                    <a:lstStyle/>
                    <a:p>
                      <a:endParaRPr kumimoji="1" lang="ja-JP" altLang="en-US" dirty="0"/>
                    </a:p>
                  </a:txBody>
                  <a:tcPr/>
                </a:tc>
                <a:extLst>
                  <a:ext uri="{0D108BD9-81ED-4DB2-BD59-A6C34878D82A}">
                    <a16:rowId xmlns:a16="http://schemas.microsoft.com/office/drawing/2014/main" val="10000"/>
                  </a:ext>
                </a:extLst>
              </a:tr>
              <a:tr h="370840">
                <a:tc>
                  <a:txBody>
                    <a:bodyPr/>
                    <a:lstStyle/>
                    <a:p>
                      <a:r>
                        <a:rPr kumimoji="1" lang="ja-JP" altLang="en-US" dirty="0"/>
                        <a:t>発電設備</a:t>
                      </a:r>
                      <a:r>
                        <a:rPr kumimoji="1" lang="en-US" altLang="ja-JP" dirty="0"/>
                        <a:t>1</a:t>
                      </a:r>
                      <a:r>
                        <a:rPr kumimoji="1" lang="ja-JP" altLang="en-US" dirty="0"/>
                        <a:t>式</a:t>
                      </a:r>
                    </a:p>
                  </a:txBody>
                  <a:tcPr/>
                </a:tc>
                <a:tc>
                  <a:txBody>
                    <a:bodyPr/>
                    <a:lstStyle/>
                    <a:p>
                      <a:pPr algn="r"/>
                      <a:r>
                        <a:rPr kumimoji="1" lang="ja-JP" altLang="en-US" sz="1800" b="0" i="0" u="none" strike="noStrike" kern="1200" baseline="0" dirty="0">
                          <a:solidFill>
                            <a:schemeClr val="dk1"/>
                          </a:solidFill>
                          <a:latin typeface="+mn-lt"/>
                          <a:ea typeface="+mn-ea"/>
                          <a:cs typeface="+mn-cs"/>
                        </a:rPr>
                        <a:t> </a:t>
                      </a:r>
                      <a:r>
                        <a:rPr kumimoji="1" lang="en-US" altLang="ja-JP" sz="1800" b="0" i="0" u="none" strike="noStrike" kern="1200" baseline="0" dirty="0">
                          <a:solidFill>
                            <a:schemeClr val="dk1"/>
                          </a:solidFill>
                          <a:latin typeface="+mn-lt"/>
                          <a:ea typeface="+mn-ea"/>
                          <a:cs typeface="+mn-cs"/>
                        </a:rPr>
                        <a:t>12,096,000</a:t>
                      </a:r>
                      <a:r>
                        <a:rPr kumimoji="1" lang="ja-JP" altLang="en-US" sz="1800" b="0" i="0" u="none" strike="noStrike" kern="1200" baseline="0" dirty="0">
                          <a:solidFill>
                            <a:schemeClr val="dk1"/>
                          </a:solidFill>
                          <a:latin typeface="+mn-lt"/>
                          <a:ea typeface="+mn-ea"/>
                          <a:cs typeface="+mn-cs"/>
                        </a:rPr>
                        <a:t>円</a:t>
                      </a:r>
                      <a:endParaRPr kumimoji="1" lang="ja-JP" altLang="en-US" dirty="0"/>
                    </a:p>
                  </a:txBody>
                  <a:tcPr/>
                </a:tc>
                <a:extLst>
                  <a:ext uri="{0D108BD9-81ED-4DB2-BD59-A6C34878D82A}">
                    <a16:rowId xmlns:a16="http://schemas.microsoft.com/office/drawing/2014/main" val="10001"/>
                  </a:ext>
                </a:extLst>
              </a:tr>
              <a:tr h="194424">
                <a:tc>
                  <a:txBody>
                    <a:bodyPr/>
                    <a:lstStyle/>
                    <a:p>
                      <a:r>
                        <a:rPr kumimoji="1" lang="ja-JP" altLang="en-US" dirty="0"/>
                        <a:t>フ</a:t>
                      </a:r>
                      <a:r>
                        <a:rPr kumimoji="1" lang="ja-JP" altLang="en-US" i="0" dirty="0"/>
                        <a:t>ェンス</a:t>
                      </a:r>
                      <a:r>
                        <a:rPr kumimoji="1" lang="en-US" altLang="ja-JP" dirty="0"/>
                        <a:t>1</a:t>
                      </a:r>
                      <a:r>
                        <a:rPr kumimoji="1" lang="ja-JP" altLang="en-US" dirty="0"/>
                        <a:t>式</a:t>
                      </a:r>
                    </a:p>
                  </a:txBody>
                  <a:tcPr/>
                </a:tc>
                <a:tc>
                  <a:txBody>
                    <a:bodyPr/>
                    <a:lstStyle/>
                    <a:p>
                      <a:pPr algn="r"/>
                      <a:r>
                        <a:rPr kumimoji="1" lang="ja-JP" altLang="en-US" sz="1800" b="0" i="0" u="none" strike="noStrike" kern="1200" baseline="0" dirty="0">
                          <a:solidFill>
                            <a:schemeClr val="dk1"/>
                          </a:solidFill>
                          <a:latin typeface="+mn-lt"/>
                          <a:ea typeface="+mn-ea"/>
                          <a:cs typeface="+mn-cs"/>
                        </a:rPr>
                        <a:t> </a:t>
                      </a:r>
                      <a:r>
                        <a:rPr kumimoji="1" lang="en-US" altLang="ja-JP" sz="1800" b="0" i="0" u="none" strike="noStrike" kern="1200" baseline="0" dirty="0">
                          <a:solidFill>
                            <a:schemeClr val="dk1"/>
                          </a:solidFill>
                          <a:latin typeface="+mn-lt"/>
                          <a:ea typeface="+mn-ea"/>
                          <a:cs typeface="+mn-cs"/>
                        </a:rPr>
                        <a:t>1,139,400</a:t>
                      </a:r>
                      <a:r>
                        <a:rPr kumimoji="1" lang="ja-JP" altLang="en-US" sz="1800" b="0" i="0" u="none" strike="noStrike" kern="1200" baseline="0" dirty="0">
                          <a:solidFill>
                            <a:schemeClr val="dk1"/>
                          </a:solidFill>
                          <a:latin typeface="+mn-lt"/>
                          <a:ea typeface="+mn-ea"/>
                          <a:cs typeface="+mn-cs"/>
                        </a:rPr>
                        <a:t>円</a:t>
                      </a:r>
                      <a:endParaRPr kumimoji="1" lang="ja-JP" altLang="en-US" dirty="0"/>
                    </a:p>
                  </a:txBody>
                  <a:tcPr/>
                </a:tc>
                <a:extLst>
                  <a:ext uri="{0D108BD9-81ED-4DB2-BD59-A6C34878D82A}">
                    <a16:rowId xmlns:a16="http://schemas.microsoft.com/office/drawing/2014/main" val="10002"/>
                  </a:ext>
                </a:extLst>
              </a:tr>
              <a:tr h="370840">
                <a:tc>
                  <a:txBody>
                    <a:bodyPr/>
                    <a:lstStyle/>
                    <a:p>
                      <a:r>
                        <a:rPr kumimoji="1" lang="ja-JP" altLang="en-US" dirty="0"/>
                        <a:t>電力負担金</a:t>
                      </a:r>
                    </a:p>
                  </a:txBody>
                  <a:tcPr/>
                </a:tc>
                <a:tc>
                  <a:txBody>
                    <a:bodyPr/>
                    <a:lstStyle/>
                    <a:p>
                      <a:pPr algn="r"/>
                      <a:r>
                        <a:rPr kumimoji="1" lang="en-US" altLang="ja-JP" dirty="0"/>
                        <a:t>639,945</a:t>
                      </a:r>
                      <a:r>
                        <a:rPr kumimoji="1" lang="ja-JP" altLang="en-US" dirty="0"/>
                        <a:t>円</a:t>
                      </a:r>
                    </a:p>
                  </a:txBody>
                  <a:tcPr/>
                </a:tc>
                <a:extLst>
                  <a:ext uri="{0D108BD9-81ED-4DB2-BD59-A6C34878D82A}">
                    <a16:rowId xmlns:a16="http://schemas.microsoft.com/office/drawing/2014/main" val="10003"/>
                  </a:ext>
                </a:extLst>
              </a:tr>
              <a:tr h="370840">
                <a:tc>
                  <a:txBody>
                    <a:bodyPr/>
                    <a:lstStyle/>
                    <a:p>
                      <a:r>
                        <a:rPr kumimoji="1" lang="ja-JP" altLang="en-US" dirty="0"/>
                        <a:t>合計</a:t>
                      </a:r>
                    </a:p>
                  </a:txBody>
                  <a:tcPr/>
                </a:tc>
                <a:tc>
                  <a:txBody>
                    <a:bodyPr/>
                    <a:lstStyle/>
                    <a:p>
                      <a:pPr algn="r"/>
                      <a:r>
                        <a:rPr kumimoji="1" lang="en-US" altLang="ja-JP" dirty="0"/>
                        <a:t>13,872,345</a:t>
                      </a:r>
                      <a:r>
                        <a:rPr kumimoji="1" lang="ja-JP" altLang="en-US" dirty="0"/>
                        <a:t>円</a:t>
                      </a:r>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26374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nodeType="clickEffect">
                                  <p:stCondLst>
                                    <p:cond delay="0"/>
                                  </p:stCondLst>
                                  <p:childTnLst>
                                    <p:set>
                                      <p:cBhvr>
                                        <p:cTn id="23" dur="1" fill="hold">
                                          <p:stCondLst>
                                            <p:cond delay="0"/>
                                          </p:stCondLst>
                                        </p:cTn>
                                        <p:tgtEl>
                                          <p:spTgt spid="36"/>
                                        </p:tgtEl>
                                        <p:attrNameLst>
                                          <p:attrName>style.visibility</p:attrName>
                                        </p:attrNameLst>
                                      </p:cBhvr>
                                      <p:to>
                                        <p:strVal val="visible"/>
                                      </p:to>
                                    </p:set>
                                    <p:anim calcmode="lin" valueType="num">
                                      <p:cBhvr>
                                        <p:cTn id="24" dur="500" fill="hold"/>
                                        <p:tgtEl>
                                          <p:spTgt spid="36"/>
                                        </p:tgtEl>
                                        <p:attrNameLst>
                                          <p:attrName>ppt_w</p:attrName>
                                        </p:attrNameLst>
                                      </p:cBhvr>
                                      <p:tavLst>
                                        <p:tav tm="0">
                                          <p:val>
                                            <p:fltVal val="0"/>
                                          </p:val>
                                        </p:tav>
                                        <p:tav tm="100000">
                                          <p:val>
                                            <p:strVal val="#ppt_w"/>
                                          </p:val>
                                        </p:tav>
                                      </p:tavLst>
                                    </p:anim>
                                    <p:anim calcmode="lin" valueType="num">
                                      <p:cBhvr>
                                        <p:cTn id="25" dur="500" fill="hold"/>
                                        <p:tgtEl>
                                          <p:spTgt spid="36"/>
                                        </p:tgtEl>
                                        <p:attrNameLst>
                                          <p:attrName>ppt_h</p:attrName>
                                        </p:attrNameLst>
                                      </p:cBhvr>
                                      <p:tavLst>
                                        <p:tav tm="0">
                                          <p:val>
                                            <p:fltVal val="0"/>
                                          </p:val>
                                        </p:tav>
                                        <p:tav tm="100000">
                                          <p:val>
                                            <p:strVal val="#ppt_h"/>
                                          </p:val>
                                        </p:tav>
                                      </p:tavLst>
                                    </p:anim>
                                    <p:animEffect transition="in" filter="fade">
                                      <p:cBhvr>
                                        <p:cTn id="26" dur="500"/>
                                        <p:tgtEl>
                                          <p:spTgt spid="36"/>
                                        </p:tgtEl>
                                      </p:cBhvr>
                                    </p:animEffect>
                                  </p:childTnLst>
                                </p:cTn>
                              </p:par>
                              <p:par>
                                <p:cTn id="27" presetID="1" presetClass="exit" presetSubtype="0" fill="hold" nodeType="withEffect">
                                  <p:stCondLst>
                                    <p:cond delay="0"/>
                                  </p:stCondLst>
                                  <p:childTnLst>
                                    <p:set>
                                      <p:cBhvr>
                                        <p:cTn id="28" dur="1" fill="hold">
                                          <p:stCondLst>
                                            <p:cond delay="0"/>
                                          </p:stCondLst>
                                        </p:cTn>
                                        <p:tgtEl>
                                          <p:spTgt spid="4"/>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p:cTn id="33" dur="500" fill="hold"/>
                                        <p:tgtEl>
                                          <p:spTgt spid="37"/>
                                        </p:tgtEl>
                                        <p:attrNameLst>
                                          <p:attrName>ppt_w</p:attrName>
                                        </p:attrNameLst>
                                      </p:cBhvr>
                                      <p:tavLst>
                                        <p:tav tm="0">
                                          <p:val>
                                            <p:fltVal val="0"/>
                                          </p:val>
                                        </p:tav>
                                        <p:tav tm="100000">
                                          <p:val>
                                            <p:strVal val="#ppt_w"/>
                                          </p:val>
                                        </p:tav>
                                      </p:tavLst>
                                    </p:anim>
                                    <p:anim calcmode="lin" valueType="num">
                                      <p:cBhvr>
                                        <p:cTn id="34" dur="500" fill="hold"/>
                                        <p:tgtEl>
                                          <p:spTgt spid="37"/>
                                        </p:tgtEl>
                                        <p:attrNameLst>
                                          <p:attrName>ppt_h</p:attrName>
                                        </p:attrNameLst>
                                      </p:cBhvr>
                                      <p:tavLst>
                                        <p:tav tm="0">
                                          <p:val>
                                            <p:fltVal val="0"/>
                                          </p:val>
                                        </p:tav>
                                        <p:tav tm="100000">
                                          <p:val>
                                            <p:strVal val="#ppt_h"/>
                                          </p:val>
                                        </p:tav>
                                      </p:tavLst>
                                    </p:anim>
                                    <p:animEffect transition="in" filter="fade">
                                      <p:cBhvr>
                                        <p:cTn id="35" dur="500"/>
                                        <p:tgtEl>
                                          <p:spTgt spid="37"/>
                                        </p:tgtEl>
                                      </p:cBhvr>
                                    </p:animEffect>
                                  </p:childTnLst>
                                </p:cTn>
                              </p:par>
                              <p:par>
                                <p:cTn id="36" presetID="1" presetClass="exit" presetSubtype="0" fill="hold" nodeType="withEffect">
                                  <p:stCondLst>
                                    <p:cond delay="0"/>
                                  </p:stCondLst>
                                  <p:childTnLst>
                                    <p:set>
                                      <p:cBhvr>
                                        <p:cTn id="37" dur="1" fill="hold">
                                          <p:stCondLst>
                                            <p:cond delay="0"/>
                                          </p:stCondLst>
                                        </p:cTn>
                                        <p:tgtEl>
                                          <p:spTgt spid="36"/>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 presetClass="entr" presetSubtype="2" fill="hold" nodeType="clickEffect">
                                  <p:stCondLst>
                                    <p:cond delay="0"/>
                                  </p:stCondLst>
                                  <p:childTnLst>
                                    <p:set>
                                      <p:cBhvr>
                                        <p:cTn id="41" dur="1" fill="hold">
                                          <p:stCondLst>
                                            <p:cond delay="0"/>
                                          </p:stCondLst>
                                        </p:cTn>
                                        <p:tgtEl>
                                          <p:spTgt spid="38"/>
                                        </p:tgtEl>
                                        <p:attrNameLst>
                                          <p:attrName>style.visibility</p:attrName>
                                        </p:attrNameLst>
                                      </p:cBhvr>
                                      <p:to>
                                        <p:strVal val="visible"/>
                                      </p:to>
                                    </p:set>
                                    <p:anim calcmode="lin" valueType="num">
                                      <p:cBhvr additive="base">
                                        <p:cTn id="42" dur="500" fill="hold"/>
                                        <p:tgtEl>
                                          <p:spTgt spid="38"/>
                                        </p:tgtEl>
                                        <p:attrNameLst>
                                          <p:attrName>ppt_x</p:attrName>
                                        </p:attrNameLst>
                                      </p:cBhvr>
                                      <p:tavLst>
                                        <p:tav tm="0">
                                          <p:val>
                                            <p:strVal val="1+#ppt_w/2"/>
                                          </p:val>
                                        </p:tav>
                                        <p:tav tm="100000">
                                          <p:val>
                                            <p:strVal val="#ppt_x"/>
                                          </p:val>
                                        </p:tav>
                                      </p:tavLst>
                                    </p:anim>
                                    <p:anim calcmode="lin" valueType="num">
                                      <p:cBhvr additive="base">
                                        <p:cTn id="43" dur="5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2" fill="hold" nodeType="clickEffect">
                                  <p:stCondLst>
                                    <p:cond delay="0"/>
                                  </p:stCondLst>
                                  <p:childTnLst>
                                    <p:set>
                                      <p:cBhvr>
                                        <p:cTn id="47" dur="1" fill="hold">
                                          <p:stCondLst>
                                            <p:cond delay="0"/>
                                          </p:stCondLst>
                                        </p:cTn>
                                        <p:tgtEl>
                                          <p:spTgt spid="39"/>
                                        </p:tgtEl>
                                        <p:attrNameLst>
                                          <p:attrName>style.visibility</p:attrName>
                                        </p:attrNameLst>
                                      </p:cBhvr>
                                      <p:to>
                                        <p:strVal val="visible"/>
                                      </p:to>
                                    </p:set>
                                    <p:anim calcmode="lin" valueType="num">
                                      <p:cBhvr additive="base">
                                        <p:cTn id="48" dur="500" fill="hold"/>
                                        <p:tgtEl>
                                          <p:spTgt spid="39"/>
                                        </p:tgtEl>
                                        <p:attrNameLst>
                                          <p:attrName>ppt_x</p:attrName>
                                        </p:attrNameLst>
                                      </p:cBhvr>
                                      <p:tavLst>
                                        <p:tav tm="0">
                                          <p:val>
                                            <p:strVal val="1+#ppt_w/2"/>
                                          </p:val>
                                        </p:tav>
                                        <p:tav tm="100000">
                                          <p:val>
                                            <p:strVal val="#ppt_x"/>
                                          </p:val>
                                        </p:tav>
                                      </p:tavLst>
                                    </p:anim>
                                    <p:anim calcmode="lin" valueType="num">
                                      <p:cBhvr additive="base">
                                        <p:cTn id="49"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グラフ 6"/>
          <p:cNvGraphicFramePr/>
          <p:nvPr>
            <p:extLst>
              <p:ext uri="{D42A27DB-BD31-4B8C-83A1-F6EECF244321}">
                <p14:modId xmlns:p14="http://schemas.microsoft.com/office/powerpoint/2010/main" val="2917704227"/>
              </p:ext>
            </p:extLst>
          </p:nvPr>
        </p:nvGraphicFramePr>
        <p:xfrm>
          <a:off x="185002" y="2400476"/>
          <a:ext cx="8424936" cy="4064000"/>
        </p:xfrm>
        <a:graphic>
          <a:graphicData uri="http://schemas.openxmlformats.org/drawingml/2006/chart">
            <c:chart xmlns:c="http://schemas.openxmlformats.org/drawingml/2006/chart" xmlns:r="http://schemas.openxmlformats.org/officeDocument/2006/relationships" r:id="rId3"/>
          </a:graphicData>
        </a:graphic>
      </p:graphicFrame>
      <p:sp>
        <p:nvSpPr>
          <p:cNvPr id="3" name="タイトル 2"/>
          <p:cNvSpPr>
            <a:spLocks noGrp="1"/>
          </p:cNvSpPr>
          <p:nvPr>
            <p:ph type="title"/>
          </p:nvPr>
        </p:nvSpPr>
        <p:spPr>
          <a:xfrm>
            <a:off x="457200" y="152400"/>
            <a:ext cx="8229600" cy="990600"/>
          </a:xfrm>
        </p:spPr>
        <p:txBody>
          <a:bodyPr/>
          <a:lstStyle/>
          <a:p>
            <a:r>
              <a:rPr lang="en-US" altLang="ja-JP" dirty="0"/>
              <a:t>5.</a:t>
            </a:r>
            <a:r>
              <a:rPr lang="ja-JP" altLang="en-US" dirty="0"/>
              <a:t>太陽光発電の仕組み</a:t>
            </a:r>
          </a:p>
        </p:txBody>
      </p:sp>
      <p:sp>
        <p:nvSpPr>
          <p:cNvPr id="2" name="コンテンツ プレースホルダー 1"/>
          <p:cNvSpPr>
            <a:spLocks noGrp="1"/>
          </p:cNvSpPr>
          <p:nvPr>
            <p:ph sz="quarter" idx="1"/>
          </p:nvPr>
        </p:nvSpPr>
        <p:spPr>
          <a:xfrm>
            <a:off x="457200" y="1219200"/>
            <a:ext cx="8229600" cy="4937760"/>
          </a:xfrm>
        </p:spPr>
        <p:txBody>
          <a:bodyPr>
            <a:noAutofit/>
          </a:bodyPr>
          <a:lstStyle/>
          <a:p>
            <a:r>
              <a:rPr lang="ja-JP" altLang="en-US" dirty="0">
                <a:latin typeface="ＭＳ Ｐゴシック" panose="020B0600070205080204" pitchFamily="50" charset="-128"/>
                <a:ea typeface="ＭＳ Ｐゴシック" panose="020B0600070205080204" pitchFamily="50" charset="-128"/>
              </a:rPr>
              <a:t>清水発電所の</a:t>
            </a:r>
            <a:r>
              <a:rPr lang="zh-TW" altLang="en-US" dirty="0">
                <a:latin typeface="ＭＳ Ｐゴシック" panose="020B0600070205080204" pitchFamily="50" charset="-128"/>
                <a:ea typeface="ＭＳ Ｐゴシック" panose="020B0600070205080204" pitchFamily="50" charset="-128"/>
              </a:rPr>
              <a:t>年間予想発電量</a:t>
            </a:r>
            <a:endParaRPr lang="ja-JP" altLang="en-US" dirty="0">
              <a:latin typeface="ＭＳ Ｐゴシック" panose="020B0600070205080204" pitchFamily="50" charset="-128"/>
              <a:ea typeface="ＭＳ Ｐゴシック" panose="020B0600070205080204" pitchFamily="50" charset="-128"/>
            </a:endParaRPr>
          </a:p>
        </p:txBody>
      </p:sp>
      <p:graphicFrame>
        <p:nvGraphicFramePr>
          <p:cNvPr id="4" name="表 3"/>
          <p:cNvGraphicFramePr>
            <a:graphicFrameLocks noGrp="1"/>
          </p:cNvGraphicFramePr>
          <p:nvPr>
            <p:extLst>
              <p:ext uri="{D42A27DB-BD31-4B8C-83A1-F6EECF244321}">
                <p14:modId xmlns:p14="http://schemas.microsoft.com/office/powerpoint/2010/main" val="1015563178"/>
              </p:ext>
            </p:extLst>
          </p:nvPr>
        </p:nvGraphicFramePr>
        <p:xfrm>
          <a:off x="380338" y="1815045"/>
          <a:ext cx="8229600" cy="325977"/>
        </p:xfrm>
        <a:graphic>
          <a:graphicData uri="http://schemas.openxmlformats.org/drawingml/2006/table">
            <a:tbl>
              <a:tblPr>
                <a:tableStyleId>{5C22544A-7EE6-4342-B048-85BDC9FD1C3A}</a:tableStyleId>
              </a:tblPr>
              <a:tblGrid>
                <a:gridCol w="2592288">
                  <a:extLst>
                    <a:ext uri="{9D8B030D-6E8A-4147-A177-3AD203B41FA5}">
                      <a16:colId xmlns:a16="http://schemas.microsoft.com/office/drawing/2014/main" val="20000"/>
                    </a:ext>
                  </a:extLst>
                </a:gridCol>
                <a:gridCol w="1224136">
                  <a:extLst>
                    <a:ext uri="{9D8B030D-6E8A-4147-A177-3AD203B41FA5}">
                      <a16:colId xmlns:a16="http://schemas.microsoft.com/office/drawing/2014/main" val="20001"/>
                    </a:ext>
                  </a:extLst>
                </a:gridCol>
                <a:gridCol w="3024336">
                  <a:extLst>
                    <a:ext uri="{9D8B030D-6E8A-4147-A177-3AD203B41FA5}">
                      <a16:colId xmlns:a16="http://schemas.microsoft.com/office/drawing/2014/main" val="20002"/>
                    </a:ext>
                  </a:extLst>
                </a:gridCol>
                <a:gridCol w="1388840">
                  <a:extLst>
                    <a:ext uri="{9D8B030D-6E8A-4147-A177-3AD203B41FA5}">
                      <a16:colId xmlns:a16="http://schemas.microsoft.com/office/drawing/2014/main" val="20003"/>
                    </a:ext>
                  </a:extLst>
                </a:gridCol>
              </a:tblGrid>
              <a:tr h="208412">
                <a:tc>
                  <a:txBody>
                    <a:bodyPr/>
                    <a:lstStyle/>
                    <a:p>
                      <a:pPr algn="ctr" fontAlgn="ctr"/>
                      <a:r>
                        <a:rPr lang="zh-TW" altLang="en-US" sz="1800" u="none" strike="noStrike" dirty="0">
                          <a:effectLst/>
                        </a:rPr>
                        <a:t>年間予想発電量</a:t>
                      </a:r>
                      <a:r>
                        <a:rPr lang="en-US" altLang="zh-TW" sz="1800" u="none" strike="noStrike" dirty="0">
                          <a:effectLst/>
                        </a:rPr>
                        <a:t>(kWh)</a:t>
                      </a:r>
                      <a:endParaRPr lang="en-US" altLang="zh-TW" sz="1800" b="0" i="0" u="none" strike="noStrike" dirty="0">
                        <a:solidFill>
                          <a:srgbClr val="000000"/>
                        </a:solidFill>
                        <a:effectLst/>
                        <a:latin typeface="ＭＳ Ｐゴシック"/>
                      </a:endParaRPr>
                    </a:p>
                  </a:txBody>
                  <a:tcPr marL="8906" marR="8906" marT="8906" marB="427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ja-JP" sz="1800" u="none" strike="noStrike" dirty="0">
                          <a:effectLst/>
                        </a:rPr>
                        <a:t>75,000</a:t>
                      </a:r>
                      <a:endParaRPr lang="en-US" altLang="ja-JP" sz="1800" b="0" i="0" u="none" strike="noStrike" dirty="0">
                        <a:solidFill>
                          <a:srgbClr val="000000"/>
                        </a:solidFill>
                        <a:effectLst/>
                        <a:latin typeface="ＭＳ Ｐゴシック"/>
                      </a:endParaRPr>
                    </a:p>
                  </a:txBody>
                  <a:tcPr marL="8906" marR="8906" marT="8906" marB="427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800" u="none" strike="noStrike" dirty="0">
                          <a:effectLst/>
                        </a:rPr>
                        <a:t>CO2</a:t>
                      </a:r>
                      <a:r>
                        <a:rPr lang="ja-JP" altLang="en-US" sz="1800" u="none" strike="noStrike" dirty="0">
                          <a:effectLst/>
                        </a:rPr>
                        <a:t>排出削減量</a:t>
                      </a:r>
                      <a:r>
                        <a:rPr lang="en-US" altLang="ja-JP" sz="1800" u="none" strike="noStrike" dirty="0">
                          <a:effectLst/>
                        </a:rPr>
                        <a:t>(</a:t>
                      </a:r>
                      <a:r>
                        <a:rPr lang="en-US" sz="1800" u="none" strike="noStrike" dirty="0">
                          <a:effectLst/>
                        </a:rPr>
                        <a:t>CO2-kg)</a:t>
                      </a:r>
                      <a:endParaRPr lang="en-US" sz="1800" b="0" i="0" u="none" strike="noStrike" dirty="0">
                        <a:solidFill>
                          <a:srgbClr val="000000"/>
                        </a:solidFill>
                        <a:effectLst/>
                        <a:latin typeface="ＭＳ Ｐゴシック"/>
                      </a:endParaRPr>
                    </a:p>
                  </a:txBody>
                  <a:tcPr marL="8906" marR="8906" marT="8906" marB="427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ja-JP" sz="1800" u="none" strike="noStrike" dirty="0">
                          <a:effectLst/>
                        </a:rPr>
                        <a:t>23,587</a:t>
                      </a:r>
                      <a:endParaRPr lang="en-US" altLang="ja-JP" sz="1800" b="0" i="0" u="none" strike="noStrike" dirty="0">
                        <a:solidFill>
                          <a:srgbClr val="000000"/>
                        </a:solidFill>
                        <a:effectLst/>
                        <a:latin typeface="ＭＳ Ｐゴシック"/>
                      </a:endParaRPr>
                    </a:p>
                  </a:txBody>
                  <a:tcPr marL="8906" marR="8906" marT="8906" marB="427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5" name="テキスト ボックス 4"/>
          <p:cNvSpPr txBox="1"/>
          <p:nvPr/>
        </p:nvSpPr>
        <p:spPr>
          <a:xfrm>
            <a:off x="241494" y="6225343"/>
            <a:ext cx="8507288" cy="584775"/>
          </a:xfrm>
          <a:prstGeom prst="rect">
            <a:avLst/>
          </a:prstGeom>
          <a:solidFill>
            <a:schemeClr val="bg1"/>
          </a:solidFill>
        </p:spPr>
        <p:txBody>
          <a:bodyPr wrap="square" rtlCol="0">
            <a:spAutoFit/>
          </a:bodyPr>
          <a:lstStyle/>
          <a:p>
            <a:r>
              <a:rPr lang="ja-JP" altLang="en-US" sz="1600" dirty="0">
                <a:latin typeface="HG丸ｺﾞｼｯｸM-PRO" panose="020F0600000000000000" pitchFamily="50" charset="-128"/>
                <a:ea typeface="HG丸ｺﾞｼｯｸM-PRO" panose="020F0600000000000000" pitchFamily="50" charset="-128"/>
              </a:rPr>
              <a:t>６月～７月に発電量が低下するのは、梅雨時になり日射量が減ることと、気温が高くなり発電効率が低下することが原因となっています。</a:t>
            </a:r>
          </a:p>
        </p:txBody>
      </p:sp>
      <p:sp>
        <p:nvSpPr>
          <p:cNvPr id="8" name="テキスト ボックス 7"/>
          <p:cNvSpPr txBox="1"/>
          <p:nvPr/>
        </p:nvSpPr>
        <p:spPr>
          <a:xfrm>
            <a:off x="2915816" y="2274528"/>
            <a:ext cx="3312368" cy="369332"/>
          </a:xfrm>
          <a:prstGeom prst="rect">
            <a:avLst/>
          </a:prstGeom>
          <a:noFill/>
        </p:spPr>
        <p:txBody>
          <a:bodyPr wrap="square" rtlCol="0">
            <a:spAutoFit/>
          </a:bodyPr>
          <a:lstStyle/>
          <a:p>
            <a:r>
              <a:rPr kumimoji="1" lang="ja-JP" altLang="en-US" dirty="0"/>
              <a:t>年間実際発電量</a:t>
            </a:r>
            <a:r>
              <a:rPr kumimoji="1" lang="en-US" altLang="ja-JP" dirty="0"/>
              <a:t>=86,679kwh</a:t>
            </a:r>
            <a:endParaRPr kumimoji="1" lang="ja-JP" altLang="en-US" dirty="0"/>
          </a:p>
        </p:txBody>
      </p:sp>
    </p:spTree>
    <p:extLst>
      <p:ext uri="{BB962C8B-B14F-4D97-AF65-F5344CB8AC3E}">
        <p14:creationId xmlns:p14="http://schemas.microsoft.com/office/powerpoint/2010/main" val="3016059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7">
                                            <p:graphicEl>
                                              <a:chart seriesIdx="-3" categoryIdx="-3" bldStep="gridLegend"/>
                                            </p:graphicEl>
                                          </p:spTgt>
                                        </p:tgtEl>
                                        <p:attrNameLst>
                                          <p:attrName>style.visibility</p:attrName>
                                        </p:attrNameLst>
                                      </p:cBhvr>
                                      <p:to>
                                        <p:strVal val="visible"/>
                                      </p:to>
                                    </p:set>
                                    <p:animEffect transition="in" filter="fade">
                                      <p:cBhvr>
                                        <p:cTn id="25" dur="500"/>
                                        <p:tgtEl>
                                          <p:spTgt spid="7">
                                            <p:graphicEl>
                                              <a:chart seriesIdx="-3" categoryIdx="-3" bldStep="gridLegend"/>
                                            </p:graphic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7">
                                            <p:graphicEl>
                                              <a:chart seriesIdx="0" categoryIdx="-4" bldStep="series"/>
                                            </p:graphicEl>
                                          </p:spTgt>
                                        </p:tgtEl>
                                        <p:attrNameLst>
                                          <p:attrName>style.visibility</p:attrName>
                                        </p:attrNameLst>
                                      </p:cBhvr>
                                      <p:to>
                                        <p:strVal val="visible"/>
                                      </p:to>
                                    </p:set>
                                    <p:animEffect transition="in" filter="fade">
                                      <p:cBhvr>
                                        <p:cTn id="30" dur="500"/>
                                        <p:tgtEl>
                                          <p:spTgt spid="7">
                                            <p:graphicEl>
                                              <a:chart seriesIdx="0" categoryIdx="-4" bldStep="series"/>
                                            </p:graphic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7">
                                            <p:graphicEl>
                                              <a:chart seriesIdx="1" categoryIdx="-4" bldStep="series"/>
                                            </p:graphicEl>
                                          </p:spTgt>
                                        </p:tgtEl>
                                        <p:attrNameLst>
                                          <p:attrName>style.visibility</p:attrName>
                                        </p:attrNameLst>
                                      </p:cBhvr>
                                      <p:to>
                                        <p:strVal val="visible"/>
                                      </p:to>
                                    </p:set>
                                    <p:animEffect transition="in" filter="fade">
                                      <p:cBhvr>
                                        <p:cTn id="35" dur="500"/>
                                        <p:tgtEl>
                                          <p:spTgt spid="7">
                                            <p:graphicEl>
                                              <a:chart seriesIdx="1" categoryIdx="-4" bldStep="series"/>
                                            </p:graphicEl>
                                          </p:spTgt>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8"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additive="base">
                                        <p:cTn id="40" dur="500" fill="hold"/>
                                        <p:tgtEl>
                                          <p:spTgt spid="8"/>
                                        </p:tgtEl>
                                        <p:attrNameLst>
                                          <p:attrName>ppt_x</p:attrName>
                                        </p:attrNameLst>
                                      </p:cBhvr>
                                      <p:tavLst>
                                        <p:tav tm="0">
                                          <p:val>
                                            <p:strVal val="0-#ppt_w/2"/>
                                          </p:val>
                                        </p:tav>
                                        <p:tav tm="100000">
                                          <p:val>
                                            <p:strVal val="#ppt_x"/>
                                          </p:val>
                                        </p:tav>
                                      </p:tavLst>
                                    </p:anim>
                                    <p:anim calcmode="lin" valueType="num">
                                      <p:cBhvr additive="base">
                                        <p:cTn id="41"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grpId="0" nodeType="clickEffect">
                                  <p:stCondLst>
                                    <p:cond delay="0"/>
                                  </p:stCondLst>
                                  <p:childTnLst>
                                    <p:set>
                                      <p:cBhvr>
                                        <p:cTn id="45" dur="1" fill="hold">
                                          <p:stCondLst>
                                            <p:cond delay="0"/>
                                          </p:stCondLst>
                                        </p:cTn>
                                        <p:tgtEl>
                                          <p:spTgt spid="5"/>
                                        </p:tgtEl>
                                        <p:attrNameLst>
                                          <p:attrName>style.visibility</p:attrName>
                                        </p:attrNameLst>
                                      </p:cBhvr>
                                      <p:to>
                                        <p:strVal val="visible"/>
                                      </p:to>
                                    </p:set>
                                    <p:anim calcmode="lin" valueType="num">
                                      <p:cBhvr additive="base">
                                        <p:cTn id="46" dur="500" fill="hold"/>
                                        <p:tgtEl>
                                          <p:spTgt spid="5"/>
                                        </p:tgtEl>
                                        <p:attrNameLst>
                                          <p:attrName>ppt_x</p:attrName>
                                        </p:attrNameLst>
                                      </p:cBhvr>
                                      <p:tavLst>
                                        <p:tav tm="0">
                                          <p:val>
                                            <p:strVal val="0-#ppt_w/2"/>
                                          </p:val>
                                        </p:tav>
                                        <p:tav tm="100000">
                                          <p:val>
                                            <p:strVal val="#ppt_x"/>
                                          </p:val>
                                        </p:tav>
                                      </p:tavLst>
                                    </p:anim>
                                    <p:anim calcmode="lin" valueType="num">
                                      <p:cBhvr additive="base">
                                        <p:cTn id="47"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uiExpand="1">
        <p:bldSub>
          <a:bldChart bld="series"/>
        </p:bldSub>
      </p:bldGraphic>
      <p:bldP spid="3" grpId="0"/>
      <p:bldP spid="2" grpId="0" build="p"/>
      <p:bldP spid="5" grpId="0" animBg="1"/>
      <p:bldP spid="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a:xfrm>
            <a:off x="457200" y="152400"/>
            <a:ext cx="8229600" cy="990600"/>
          </a:xfrm>
        </p:spPr>
        <p:txBody>
          <a:bodyPr anchor="ctr"/>
          <a:lstStyle/>
          <a:p>
            <a:r>
              <a:rPr lang="en-US" altLang="ja-JP" dirty="0"/>
              <a:t>5.</a:t>
            </a:r>
            <a:r>
              <a:rPr lang="ja-JP" altLang="en-US" dirty="0"/>
              <a:t>太陽光発電の仕組み</a:t>
            </a:r>
          </a:p>
        </p:txBody>
      </p:sp>
      <p:sp>
        <p:nvSpPr>
          <p:cNvPr id="6" name="コンテンツ プレースホルダー 5">
            <a:extLst>
              <a:ext uri="{FF2B5EF4-FFF2-40B4-BE49-F238E27FC236}">
                <a16:creationId xmlns:a16="http://schemas.microsoft.com/office/drawing/2014/main" id="{B212D580-6D14-528C-D5E6-D156410F1D7B}"/>
              </a:ext>
            </a:extLst>
          </p:cNvPr>
          <p:cNvSpPr>
            <a:spLocks noGrp="1"/>
          </p:cNvSpPr>
          <p:nvPr>
            <p:ph sz="quarter" idx="1"/>
          </p:nvPr>
        </p:nvSpPr>
        <p:spPr>
          <a:xfrm>
            <a:off x="457200" y="1219200"/>
            <a:ext cx="8579296" cy="5162128"/>
          </a:xfrm>
        </p:spPr>
        <p:txBody>
          <a:bodyPr>
            <a:normAutofit/>
          </a:bodyPr>
          <a:lstStyle/>
          <a:p>
            <a:r>
              <a:rPr lang="en-US" altLang="ja-JP" sz="2200" dirty="0"/>
              <a:t>2018</a:t>
            </a:r>
            <a:r>
              <a:rPr lang="ja-JP" altLang="en-US" sz="2200" dirty="0"/>
              <a:t>年</a:t>
            </a:r>
            <a:r>
              <a:rPr lang="en-US" altLang="ja-JP" sz="2200" dirty="0"/>
              <a:t>7</a:t>
            </a:r>
            <a:r>
              <a:rPr lang="ja-JP" altLang="en-US" sz="2200" dirty="0"/>
              <a:t>月</a:t>
            </a:r>
            <a:r>
              <a:rPr lang="en-US" altLang="ja-JP" sz="2200" dirty="0"/>
              <a:t>16</a:t>
            </a:r>
            <a:r>
              <a:rPr lang="ja-JP" altLang="en-US" sz="2200" dirty="0"/>
              <a:t>日の清水発電所の発電状況</a:t>
            </a:r>
            <a:br>
              <a:rPr lang="en-US" altLang="ja-JP" sz="2200" dirty="0"/>
            </a:br>
            <a:r>
              <a:rPr lang="ja-JP" altLang="en-US" sz="2200" dirty="0"/>
              <a:t>（最高気温</a:t>
            </a:r>
            <a:r>
              <a:rPr lang="en-US" altLang="ja-JP" sz="2200" dirty="0"/>
              <a:t>:37</a:t>
            </a:r>
            <a:r>
              <a:rPr lang="ja-JP" altLang="en-US" sz="2200" dirty="0"/>
              <a:t>℃　天気：晴れ）</a:t>
            </a:r>
          </a:p>
          <a:p>
            <a:endParaRPr lang="ja-JP" altLang="en-US" sz="2200" dirty="0"/>
          </a:p>
        </p:txBody>
      </p:sp>
      <p:sp>
        <p:nvSpPr>
          <p:cNvPr id="5" name="テキスト ボックス 4"/>
          <p:cNvSpPr txBox="1"/>
          <p:nvPr/>
        </p:nvSpPr>
        <p:spPr>
          <a:xfrm>
            <a:off x="279815" y="5661212"/>
            <a:ext cx="8450697" cy="1077218"/>
          </a:xfrm>
          <a:prstGeom prst="rect">
            <a:avLst/>
          </a:prstGeom>
          <a:solidFill>
            <a:schemeClr val="bg1"/>
          </a:solidFill>
        </p:spPr>
        <p:txBody>
          <a:bodyPr wrap="square" rtlCol="0">
            <a:spAutoFit/>
          </a:bodyPr>
          <a:lstStyle/>
          <a:p>
            <a:pPr algn="just"/>
            <a:r>
              <a:rPr kumimoji="1" lang="ja-JP" altLang="en-US" sz="1600" dirty="0">
                <a:latin typeface="HG丸ｺﾞｼｯｸM-PRO" panose="020F0600000000000000" pitchFamily="50" charset="-128"/>
                <a:ea typeface="HG丸ｺﾞｼｯｸM-PRO" panose="020F0600000000000000" pitchFamily="50" charset="-128"/>
              </a:rPr>
              <a:t>この日は、天気も良く気温が上昇して、猛暑日となっています。本来は、最大出力で発電し続けるはずなのですが、実際には気温の上昇とともに、発電力が低下しています。これは太陽電池の弱点である、高温時の変換効率低下が原因となっています。と言っても十分な発電量があるわけで、晴れてくれた方が良いのです。</a:t>
            </a:r>
          </a:p>
        </p:txBody>
      </p:sp>
      <p:graphicFrame>
        <p:nvGraphicFramePr>
          <p:cNvPr id="7" name="グラフ 6">
            <a:extLst>
              <a:ext uri="{FF2B5EF4-FFF2-40B4-BE49-F238E27FC236}">
                <a16:creationId xmlns:a16="http://schemas.microsoft.com/office/drawing/2014/main" id="{110BB1CE-8E54-4141-BE0F-DCC034B8FC8A}"/>
              </a:ext>
            </a:extLst>
          </p:cNvPr>
          <p:cNvGraphicFramePr>
            <a:graphicFrameLocks/>
          </p:cNvGraphicFramePr>
          <p:nvPr>
            <p:extLst>
              <p:ext uri="{D42A27DB-BD31-4B8C-83A1-F6EECF244321}">
                <p14:modId xmlns:p14="http://schemas.microsoft.com/office/powerpoint/2010/main" val="1089809129"/>
              </p:ext>
            </p:extLst>
          </p:nvPr>
        </p:nvGraphicFramePr>
        <p:xfrm>
          <a:off x="323528" y="1219200"/>
          <a:ext cx="8363272" cy="448464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6336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additive="base">
                                        <p:cTn id="13"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build="p"/>
      <p:bldP spid="5" grpId="0" animBg="1"/>
      <p:bldGraphic spid="7" grpId="0">
        <p:bldAsOne/>
      </p:bldGraphic>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38838-EB79-43B5-83B4-BE6C9E0DCCA0}"/>
              </a:ext>
            </a:extLst>
          </p:cNvPr>
          <p:cNvSpPr>
            <a:spLocks noGrp="1"/>
          </p:cNvSpPr>
          <p:nvPr>
            <p:ph type="title"/>
          </p:nvPr>
        </p:nvSpPr>
        <p:spPr>
          <a:xfrm>
            <a:off x="401444" y="78312"/>
            <a:ext cx="8229600" cy="990600"/>
          </a:xfrm>
        </p:spPr>
        <p:txBody>
          <a:bodyPr>
            <a:normAutofit/>
          </a:bodyPr>
          <a:lstStyle/>
          <a:p>
            <a:r>
              <a:rPr lang="en-US" altLang="ja-JP" dirty="0"/>
              <a:t>5.</a:t>
            </a:r>
            <a:r>
              <a:rPr lang="ja-JP" altLang="en-US" dirty="0"/>
              <a:t>太陽光発電の仕組み</a:t>
            </a:r>
          </a:p>
        </p:txBody>
      </p:sp>
      <p:sp>
        <p:nvSpPr>
          <p:cNvPr id="11" name="コンテンツ プレースホルダー 10">
            <a:extLst>
              <a:ext uri="{FF2B5EF4-FFF2-40B4-BE49-F238E27FC236}">
                <a16:creationId xmlns:a16="http://schemas.microsoft.com/office/drawing/2014/main" id="{BE5C4C32-6F4B-3305-FC11-C4EA312365D1}"/>
              </a:ext>
            </a:extLst>
          </p:cNvPr>
          <p:cNvSpPr>
            <a:spLocks noGrp="1"/>
          </p:cNvSpPr>
          <p:nvPr>
            <p:ph sz="quarter" idx="1"/>
          </p:nvPr>
        </p:nvSpPr>
        <p:spPr>
          <a:xfrm>
            <a:off x="457200" y="1219200"/>
            <a:ext cx="8229600" cy="4937760"/>
          </a:xfrm>
        </p:spPr>
        <p:txBody>
          <a:bodyPr>
            <a:normAutofit/>
          </a:bodyPr>
          <a:lstStyle/>
          <a:p>
            <a:r>
              <a:rPr lang="en-US" altLang="ja-JP" dirty="0"/>
              <a:t>(1)</a:t>
            </a:r>
            <a:r>
              <a:rPr lang="ja-JP" altLang="ja-JP" dirty="0"/>
              <a:t>　</a:t>
            </a:r>
            <a:r>
              <a:rPr lang="ja-JP" altLang="en-US" dirty="0"/>
              <a:t>小矢部八伏高圧太陽光市民発電所</a:t>
            </a:r>
          </a:p>
        </p:txBody>
      </p:sp>
      <p:sp>
        <p:nvSpPr>
          <p:cNvPr id="4" name="正方形/長方形 3">
            <a:extLst>
              <a:ext uri="{FF2B5EF4-FFF2-40B4-BE49-F238E27FC236}">
                <a16:creationId xmlns:a16="http://schemas.microsoft.com/office/drawing/2014/main" id="{8798720C-D0A9-443C-97BA-8CF111E6CF9D}"/>
              </a:ext>
            </a:extLst>
          </p:cNvPr>
          <p:cNvSpPr/>
          <p:nvPr/>
        </p:nvSpPr>
        <p:spPr>
          <a:xfrm>
            <a:off x="119686" y="4581128"/>
            <a:ext cx="8904628" cy="2016224"/>
          </a:xfrm>
          <a:prstGeom prst="rect">
            <a:avLst/>
          </a:prstGeom>
        </p:spPr>
        <p:txBody>
          <a:bodyPr vert="horz">
            <a:normAutofit/>
          </a:bodyPr>
          <a:lstStyle/>
          <a:p>
            <a:r>
              <a:rPr lang="ja-JP" altLang="ja-JP" sz="1600" dirty="0">
                <a:latin typeface="HG丸ｺﾞｼｯｸM-PRO" panose="020F0600000000000000" pitchFamily="50" charset="-128"/>
                <a:ea typeface="HG丸ｺﾞｼｯｸM-PRO" panose="020F0600000000000000" pitchFamily="50" charset="-128"/>
              </a:rPr>
              <a:t>小矢部八伏高圧太陽光市民発電所は、小矢部市八伏に設置され</a:t>
            </a:r>
            <a:r>
              <a:rPr lang="ja-JP" altLang="en-US" sz="1600" dirty="0">
                <a:latin typeface="HG丸ｺﾞｼｯｸM-PRO" panose="020F0600000000000000" pitchFamily="50" charset="-128"/>
                <a:ea typeface="HG丸ｺﾞｼｯｸM-PRO" panose="020F0600000000000000" pitchFamily="50" charset="-128"/>
              </a:rPr>
              <a:t>ていま</a:t>
            </a:r>
            <a:r>
              <a:rPr lang="ja-JP" altLang="ja-JP" sz="1600" dirty="0">
                <a:latin typeface="HG丸ｺﾞｼｯｸM-PRO" panose="020F0600000000000000" pitchFamily="50" charset="-128"/>
                <a:ea typeface="HG丸ｺﾞｼｯｸM-PRO" panose="020F0600000000000000" pitchFamily="50" charset="-128"/>
              </a:rPr>
              <a:t>す。</a:t>
            </a:r>
            <a:endParaRPr lang="ja-JP" altLang="en-US" sz="1600" dirty="0">
              <a:latin typeface="HG丸ｺﾞｼｯｸM-PRO" panose="020F0600000000000000" pitchFamily="50" charset="-128"/>
              <a:ea typeface="HG丸ｺﾞｼｯｸM-PRO" panose="020F0600000000000000" pitchFamily="50" charset="-128"/>
            </a:endParaRPr>
          </a:p>
          <a:p>
            <a:r>
              <a:rPr lang="ja-JP" altLang="en-US" sz="1600" dirty="0">
                <a:latin typeface="HG丸ｺﾞｼｯｸM-PRO" panose="020F0600000000000000" pitchFamily="50" charset="-128"/>
                <a:ea typeface="HG丸ｺﾞｼｯｸM-PRO" panose="020F0600000000000000" pitchFamily="50" charset="-128"/>
              </a:rPr>
              <a:t>とやま市民エネルギー株式会社としても最初の高圧太陽光発電所であり、</a:t>
            </a:r>
            <a:r>
              <a:rPr lang="en-US" altLang="ja-JP" sz="1600" dirty="0">
                <a:latin typeface="HG丸ｺﾞｼｯｸM-PRO" panose="020F0600000000000000" pitchFamily="50" charset="-128"/>
                <a:ea typeface="HG丸ｺﾞｼｯｸM-PRO" panose="020F0600000000000000" pitchFamily="50" charset="-128"/>
              </a:rPr>
              <a:t>500kw</a:t>
            </a:r>
            <a:r>
              <a:rPr lang="ja-JP" altLang="en-US" sz="1600" dirty="0">
                <a:latin typeface="HG丸ｺﾞｼｯｸM-PRO" panose="020F0600000000000000" pitchFamily="50" charset="-128"/>
                <a:ea typeface="HG丸ｺﾞｼｯｸM-PRO" panose="020F0600000000000000" pitchFamily="50" charset="-128"/>
              </a:rPr>
              <a:t>と大出力です。</a:t>
            </a:r>
          </a:p>
          <a:p>
            <a:r>
              <a:rPr lang="ja-JP" altLang="en-US" sz="1600" dirty="0">
                <a:latin typeface="HG丸ｺﾞｼｯｸM-PRO" panose="020F0600000000000000" pitchFamily="50" charset="-128"/>
                <a:ea typeface="HG丸ｺﾞｼｯｸM-PRO" panose="020F0600000000000000" pitchFamily="50" charset="-128"/>
              </a:rPr>
              <a:t>この発電所の完成により、当発電所と先発の清水発電所、臼谷発電所を合わせて</a:t>
            </a:r>
            <a:r>
              <a:rPr lang="en-US" altLang="ja-JP" sz="1600" dirty="0">
                <a:latin typeface="HG丸ｺﾞｼｯｸM-PRO" panose="020F0600000000000000" pitchFamily="50" charset="-128"/>
                <a:ea typeface="HG丸ｺﾞｼｯｸM-PRO" panose="020F0600000000000000" pitchFamily="50" charset="-128"/>
              </a:rPr>
              <a:t>3</a:t>
            </a:r>
            <a:r>
              <a:rPr lang="ja-JP" altLang="en-US" sz="1600" dirty="0">
                <a:latin typeface="HG丸ｺﾞｼｯｸM-PRO" panose="020F0600000000000000" pitchFamily="50" charset="-128"/>
                <a:ea typeface="HG丸ｺﾞｼｯｸM-PRO" panose="020F0600000000000000" pitchFamily="50" charset="-128"/>
              </a:rPr>
              <a:t>か所の発電所を所有することになりました。</a:t>
            </a:r>
            <a:endParaRPr lang="en-US" altLang="ja-JP" sz="1600" dirty="0">
              <a:latin typeface="HG丸ｺﾞｼｯｸM-PRO" panose="020F0600000000000000" pitchFamily="50" charset="-128"/>
              <a:ea typeface="HG丸ｺﾞｼｯｸM-PRO" panose="020F0600000000000000" pitchFamily="50" charset="-128"/>
            </a:endParaRPr>
          </a:p>
          <a:p>
            <a:r>
              <a:rPr lang="ja-JP" altLang="ja-JP" sz="1600" dirty="0">
                <a:latin typeface="HG丸ｺﾞｼｯｸM-PRO" panose="020F0600000000000000" pitchFamily="50" charset="-128"/>
                <a:ea typeface="HG丸ｺﾞｼｯｸM-PRO" panose="020F0600000000000000" pitchFamily="50" charset="-128"/>
              </a:rPr>
              <a:t>年間予定発電量は</a:t>
            </a:r>
            <a:r>
              <a:rPr lang="en-US" altLang="ja-JP" sz="1600" dirty="0">
                <a:latin typeface="HG丸ｺﾞｼｯｸM-PRO" panose="020F0600000000000000" pitchFamily="50" charset="-128"/>
                <a:ea typeface="HG丸ｺﾞｼｯｸM-PRO" panose="020F0600000000000000" pitchFamily="50" charset="-128"/>
              </a:rPr>
              <a:t>586,708kwh </a:t>
            </a:r>
            <a:r>
              <a:rPr lang="ja-JP" altLang="ja-JP" sz="1600" dirty="0">
                <a:latin typeface="HG丸ｺﾞｼｯｸM-PRO" panose="020F0600000000000000" pitchFamily="50" charset="-128"/>
                <a:ea typeface="HG丸ｺﾞｼｯｸM-PRO" panose="020F0600000000000000" pitchFamily="50" charset="-128"/>
              </a:rPr>
              <a:t>、年間売電収入は</a:t>
            </a:r>
            <a:r>
              <a:rPr lang="en-US" altLang="ja-JP" sz="1600" dirty="0">
                <a:latin typeface="HG丸ｺﾞｼｯｸM-PRO" panose="020F0600000000000000" pitchFamily="50" charset="-128"/>
                <a:ea typeface="HG丸ｺﾞｼｯｸM-PRO" panose="020F0600000000000000" pitchFamily="50" charset="-128"/>
              </a:rPr>
              <a:t>1,056</a:t>
            </a:r>
            <a:r>
              <a:rPr lang="ja-JP" altLang="ja-JP" sz="1600" dirty="0">
                <a:latin typeface="HG丸ｺﾞｼｯｸM-PRO" panose="020F0600000000000000" pitchFamily="50" charset="-128"/>
                <a:ea typeface="HG丸ｺﾞｼｯｸM-PRO" panose="020F0600000000000000" pitchFamily="50" charset="-128"/>
              </a:rPr>
              <a:t>万円と予定されています。</a:t>
            </a:r>
            <a:endParaRPr lang="en-US" altLang="ja-JP" sz="1600" dirty="0">
              <a:latin typeface="HG丸ｺﾞｼｯｸM-PRO" panose="020F0600000000000000" pitchFamily="50" charset="-128"/>
              <a:ea typeface="HG丸ｺﾞｼｯｸM-PRO" panose="020F0600000000000000" pitchFamily="50" charset="-128"/>
            </a:endParaRPr>
          </a:p>
          <a:p>
            <a:r>
              <a:rPr lang="en-US" altLang="ja-JP" sz="1600" dirty="0">
                <a:latin typeface="HG丸ｺﾞｼｯｸM-PRO" panose="020F0600000000000000" pitchFamily="50" charset="-128"/>
                <a:ea typeface="HG丸ｺﾞｼｯｸM-PRO" panose="020F0600000000000000" pitchFamily="50" charset="-128"/>
              </a:rPr>
              <a:t>2023</a:t>
            </a:r>
            <a:r>
              <a:rPr lang="ja-JP" altLang="en-US" sz="1600" dirty="0">
                <a:latin typeface="HG丸ｺﾞｼｯｸM-PRO" panose="020F0600000000000000" pitchFamily="50" charset="-128"/>
                <a:ea typeface="HG丸ｺﾞｼｯｸM-PRO" panose="020F0600000000000000" pitchFamily="50" charset="-128"/>
              </a:rPr>
              <a:t>年の年間発電量は</a:t>
            </a:r>
            <a:r>
              <a:rPr lang="en-US" altLang="ja-JP" sz="1600" dirty="0">
                <a:latin typeface="HG丸ｺﾞｼｯｸM-PRO" panose="020F0600000000000000" pitchFamily="50" charset="-128"/>
                <a:ea typeface="HG丸ｺﾞｼｯｸM-PRO" panose="020F0600000000000000" pitchFamily="50" charset="-128"/>
              </a:rPr>
              <a:t>599,078kwh</a:t>
            </a:r>
            <a:r>
              <a:rPr lang="ja-JP" altLang="en-US" sz="1600" dirty="0">
                <a:latin typeface="HG丸ｺﾞｼｯｸM-PRO" panose="020F0600000000000000" pitchFamily="50" charset="-128"/>
                <a:ea typeface="HG丸ｺﾞｼｯｸM-PRO" panose="020F0600000000000000" pitchFamily="50" charset="-128"/>
              </a:rPr>
              <a:t>となっていて、予想発電量を上回っています。</a:t>
            </a:r>
          </a:p>
          <a:p>
            <a:r>
              <a:rPr lang="en-US" altLang="ja-JP" sz="1600" dirty="0">
                <a:latin typeface="HG丸ｺﾞｼｯｸM-PRO" panose="020F0600000000000000" pitchFamily="50" charset="-128"/>
                <a:ea typeface="HG丸ｺﾞｼｯｸM-PRO" panose="020F0600000000000000" pitchFamily="50" charset="-128"/>
              </a:rPr>
              <a:t>20</a:t>
            </a:r>
            <a:r>
              <a:rPr lang="ja-JP" altLang="ja-JP" sz="1600" dirty="0">
                <a:latin typeface="HG丸ｺﾞｼｯｸM-PRO" panose="020F0600000000000000" pitchFamily="50" charset="-128"/>
                <a:ea typeface="HG丸ｺﾞｼｯｸM-PRO" panose="020F0600000000000000" pitchFamily="50" charset="-128"/>
              </a:rPr>
              <a:t>年間の累積売電収入は約</a:t>
            </a:r>
            <a:r>
              <a:rPr lang="en-US" altLang="ja-JP" sz="1600" dirty="0">
                <a:latin typeface="HG丸ｺﾞｼｯｸM-PRO" panose="020F0600000000000000" pitchFamily="50" charset="-128"/>
                <a:ea typeface="HG丸ｺﾞｼｯｸM-PRO" panose="020F0600000000000000" pitchFamily="50" charset="-128"/>
              </a:rPr>
              <a:t>2</a:t>
            </a:r>
            <a:r>
              <a:rPr lang="ja-JP" altLang="ja-JP" sz="1600" dirty="0">
                <a:latin typeface="HG丸ｺﾞｼｯｸM-PRO" panose="020F0600000000000000" pitchFamily="50" charset="-128"/>
                <a:ea typeface="HG丸ｺﾞｼｯｸM-PRO" panose="020F0600000000000000" pitchFamily="50" charset="-128"/>
              </a:rPr>
              <a:t>億円と予定されています。</a:t>
            </a:r>
            <a:endParaRPr lang="ja-JP" altLang="en-US" sz="1600" dirty="0">
              <a:latin typeface="HG丸ｺﾞｼｯｸM-PRO" panose="020F0600000000000000" pitchFamily="50" charset="-128"/>
              <a:ea typeface="HG丸ｺﾞｼｯｸM-PRO" panose="020F0600000000000000" pitchFamily="50" charset="-128"/>
            </a:endParaRPr>
          </a:p>
        </p:txBody>
      </p:sp>
      <p:sp>
        <p:nvSpPr>
          <p:cNvPr id="8" name="正方形/長方形 7">
            <a:extLst>
              <a:ext uri="{FF2B5EF4-FFF2-40B4-BE49-F238E27FC236}">
                <a16:creationId xmlns:a16="http://schemas.microsoft.com/office/drawing/2014/main" id="{E5488653-33E1-4FDA-A74D-0AA251117809}"/>
              </a:ext>
            </a:extLst>
          </p:cNvPr>
          <p:cNvSpPr/>
          <p:nvPr/>
        </p:nvSpPr>
        <p:spPr>
          <a:xfrm>
            <a:off x="6775507" y="4293096"/>
            <a:ext cx="1756933" cy="338554"/>
          </a:xfrm>
          <a:prstGeom prst="rect">
            <a:avLst/>
          </a:prstGeom>
        </p:spPr>
        <p:txBody>
          <a:bodyPr wrap="square">
            <a:spAutoFit/>
          </a:bodyPr>
          <a:lstStyle/>
          <a:p>
            <a:pPr algn="just">
              <a:spcAft>
                <a:spcPts val="0"/>
              </a:spcAft>
            </a:pPr>
            <a:r>
              <a:rPr lang="ja-JP" altLang="ja-JP" sz="1600" dirty="0">
                <a:latin typeface="HG丸ｺﾞｼｯｸM-PRO" panose="020F0600000000000000" pitchFamily="50" charset="-128"/>
                <a:ea typeface="HG丸ｺﾞｼｯｸM-PRO" panose="020F0600000000000000" pitchFamily="50" charset="-128"/>
                <a:cs typeface="Times New Roman" panose="02020603050405020304" pitchFamily="18" charset="0"/>
              </a:rPr>
              <a:t>八伏発電所</a:t>
            </a:r>
            <a:endParaRPr lang="ja-JP" altLang="ja-JP" sz="1600" dirty="0">
              <a:effectLst/>
              <a:latin typeface="HG丸ｺﾞｼｯｸM-PRO" panose="020F0600000000000000" pitchFamily="50" charset="-128"/>
              <a:ea typeface="HG丸ｺﾞｼｯｸM-PRO" panose="020F0600000000000000" pitchFamily="50" charset="-128"/>
              <a:cs typeface="Times New Roman" panose="02020603050405020304" pitchFamily="18" charset="0"/>
            </a:endParaRPr>
          </a:p>
        </p:txBody>
      </p:sp>
      <p:pic>
        <p:nvPicPr>
          <p:cNvPr id="10" name="図 9">
            <a:extLst>
              <a:ext uri="{FF2B5EF4-FFF2-40B4-BE49-F238E27FC236}">
                <a16:creationId xmlns:a16="http://schemas.microsoft.com/office/drawing/2014/main" id="{E51B1C89-0096-6B3E-391A-9275C8A6BCDE}"/>
              </a:ext>
            </a:extLst>
          </p:cNvPr>
          <p:cNvPicPr>
            <a:picLocks noChangeAspect="1"/>
          </p:cNvPicPr>
          <p:nvPr/>
        </p:nvPicPr>
        <p:blipFill>
          <a:blip r:embed="rId3" cstate="print">
            <a:extLst>
              <a:ext uri="{28A0092B-C50C-407E-A947-70E740481C1C}">
                <a14:useLocalDpi xmlns:a14="http://schemas.microsoft.com/office/drawing/2010/main" val="0"/>
              </a:ext>
            </a:extLst>
          </a:blip>
          <a:srcRect b="10304"/>
          <a:stretch/>
        </p:blipFill>
        <p:spPr>
          <a:xfrm>
            <a:off x="5450771" y="1871984"/>
            <a:ext cx="3580359" cy="2408568"/>
          </a:xfrm>
          <a:prstGeom prst="rect">
            <a:avLst/>
          </a:prstGeom>
        </p:spPr>
      </p:pic>
      <p:graphicFrame>
        <p:nvGraphicFramePr>
          <p:cNvPr id="7" name="コンテンツ プレースホルダー 6">
            <a:extLst>
              <a:ext uri="{FF2B5EF4-FFF2-40B4-BE49-F238E27FC236}">
                <a16:creationId xmlns:a16="http://schemas.microsoft.com/office/drawing/2014/main" id="{19ECE2D4-26A1-4185-A4DB-DCE1B1402D9E}"/>
              </a:ext>
            </a:extLst>
          </p:cNvPr>
          <p:cNvGraphicFramePr>
            <a:graphicFrameLocks/>
          </p:cNvGraphicFramePr>
          <p:nvPr>
            <p:extLst>
              <p:ext uri="{D42A27DB-BD31-4B8C-83A1-F6EECF244321}">
                <p14:modId xmlns:p14="http://schemas.microsoft.com/office/powerpoint/2010/main" val="1161838907"/>
              </p:ext>
            </p:extLst>
          </p:nvPr>
        </p:nvGraphicFramePr>
        <p:xfrm>
          <a:off x="175710" y="1859441"/>
          <a:ext cx="5143995" cy="2433655"/>
        </p:xfrm>
        <a:graphic>
          <a:graphicData uri="http://schemas.openxmlformats.org/drawingml/2006/table">
            <a:tbl>
              <a:tblPr firstRow="1" firstCol="1" bandRow="1">
                <a:tableStyleId>{5C22544A-7EE6-4342-B048-85BDC9FD1C3A}</a:tableStyleId>
              </a:tblPr>
              <a:tblGrid>
                <a:gridCol w="1836000">
                  <a:extLst>
                    <a:ext uri="{9D8B030D-6E8A-4147-A177-3AD203B41FA5}">
                      <a16:colId xmlns:a16="http://schemas.microsoft.com/office/drawing/2014/main" val="2128589117"/>
                    </a:ext>
                  </a:extLst>
                </a:gridCol>
                <a:gridCol w="3307995">
                  <a:extLst>
                    <a:ext uri="{9D8B030D-6E8A-4147-A177-3AD203B41FA5}">
                      <a16:colId xmlns:a16="http://schemas.microsoft.com/office/drawing/2014/main" val="1102284291"/>
                    </a:ext>
                  </a:extLst>
                </a:gridCol>
              </a:tblGrid>
              <a:tr h="243808">
                <a:tc>
                  <a:txBody>
                    <a:bodyPr/>
                    <a:lstStyle/>
                    <a:p>
                      <a:pPr algn="ctr" fontAlgn="auto">
                        <a:spcAft>
                          <a:spcPts val="0"/>
                        </a:spcAft>
                      </a:pPr>
                      <a:r>
                        <a:rPr lang="en-US" sz="1400" kern="1200" dirty="0">
                          <a:effectLst/>
                        </a:rPr>
                        <a:t> </a:t>
                      </a:r>
                      <a:endParaRPr lang="ja-JP" sz="14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tc>
                <a:tc>
                  <a:txBody>
                    <a:bodyPr/>
                    <a:lstStyle/>
                    <a:p>
                      <a:pPr algn="ctr" fontAlgn="auto">
                        <a:spcAft>
                          <a:spcPts val="0"/>
                        </a:spcAft>
                      </a:pPr>
                      <a:r>
                        <a:rPr lang="ja-JP" sz="1400" kern="1200" dirty="0">
                          <a:effectLst/>
                        </a:rPr>
                        <a:t>発電設備の主な構成</a:t>
                      </a:r>
                      <a:endParaRPr lang="ja-JP" sz="14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tc>
                <a:extLst>
                  <a:ext uri="{0D108BD9-81ED-4DB2-BD59-A6C34878D82A}">
                    <a16:rowId xmlns:a16="http://schemas.microsoft.com/office/drawing/2014/main" val="1274709599"/>
                  </a:ext>
                </a:extLst>
              </a:tr>
              <a:tr h="246711">
                <a:tc>
                  <a:txBody>
                    <a:bodyPr/>
                    <a:lstStyle/>
                    <a:p>
                      <a:pPr algn="l">
                        <a:spcAft>
                          <a:spcPts val="0"/>
                        </a:spcAft>
                      </a:pPr>
                      <a:r>
                        <a:rPr lang="ja-JP" sz="1400" kern="1200">
                          <a:effectLst/>
                        </a:rPr>
                        <a:t>発電所名称</a:t>
                      </a:r>
                      <a:endParaRPr lang="ja-JP" sz="140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tc>
                <a:tc>
                  <a:txBody>
                    <a:bodyPr/>
                    <a:lstStyle/>
                    <a:p>
                      <a:pPr algn="ctr">
                        <a:spcAft>
                          <a:spcPts val="0"/>
                        </a:spcAft>
                      </a:pPr>
                      <a:r>
                        <a:rPr lang="ja-JP" sz="1400" kern="1200">
                          <a:effectLst/>
                        </a:rPr>
                        <a:t>小矢部八伏高圧太陽光市民発電所</a:t>
                      </a:r>
                      <a:endParaRPr lang="ja-JP" sz="140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tc>
                <a:extLst>
                  <a:ext uri="{0D108BD9-81ED-4DB2-BD59-A6C34878D82A}">
                    <a16:rowId xmlns:a16="http://schemas.microsoft.com/office/drawing/2014/main" val="3355135408"/>
                  </a:ext>
                </a:extLst>
              </a:tr>
              <a:tr h="246711">
                <a:tc>
                  <a:txBody>
                    <a:bodyPr/>
                    <a:lstStyle/>
                    <a:p>
                      <a:pPr algn="l">
                        <a:spcAft>
                          <a:spcPts val="0"/>
                        </a:spcAft>
                      </a:pPr>
                      <a:r>
                        <a:rPr lang="ja-JP" sz="1400" kern="1200" dirty="0">
                          <a:effectLst/>
                        </a:rPr>
                        <a:t>工法</a:t>
                      </a:r>
                      <a:endParaRPr lang="ja-JP" sz="14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tc>
                <a:tc>
                  <a:txBody>
                    <a:bodyPr/>
                    <a:lstStyle/>
                    <a:p>
                      <a:pPr algn="ctr">
                        <a:spcAft>
                          <a:spcPts val="0"/>
                        </a:spcAft>
                      </a:pPr>
                      <a:r>
                        <a:rPr lang="ja-JP" sz="1400" kern="1200" dirty="0">
                          <a:effectLst/>
                        </a:rPr>
                        <a:t>野立架台設置工法</a:t>
                      </a:r>
                      <a:endParaRPr lang="ja-JP" sz="14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tc>
                <a:extLst>
                  <a:ext uri="{0D108BD9-81ED-4DB2-BD59-A6C34878D82A}">
                    <a16:rowId xmlns:a16="http://schemas.microsoft.com/office/drawing/2014/main" val="2442535562"/>
                  </a:ext>
                </a:extLst>
              </a:tr>
              <a:tr h="246711">
                <a:tc>
                  <a:txBody>
                    <a:bodyPr/>
                    <a:lstStyle/>
                    <a:p>
                      <a:pPr algn="l">
                        <a:spcAft>
                          <a:spcPts val="0"/>
                        </a:spcAft>
                      </a:pPr>
                      <a:r>
                        <a:rPr lang="ja-JP" sz="1400" kern="1200">
                          <a:effectLst/>
                        </a:rPr>
                        <a:t>設置総出力</a:t>
                      </a:r>
                      <a:endParaRPr lang="ja-JP" sz="140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tc>
                <a:tc>
                  <a:txBody>
                    <a:bodyPr/>
                    <a:lstStyle/>
                    <a:p>
                      <a:pPr algn="ctr">
                        <a:spcAft>
                          <a:spcPts val="0"/>
                        </a:spcAft>
                      </a:pPr>
                      <a:r>
                        <a:rPr lang="ja-JP" sz="1400" kern="1200" dirty="0">
                          <a:effectLst/>
                        </a:rPr>
                        <a:t>高圧連系</a:t>
                      </a:r>
                      <a:r>
                        <a:rPr lang="en-US" sz="1400" kern="1200" dirty="0">
                          <a:effectLst/>
                        </a:rPr>
                        <a:t>5</a:t>
                      </a:r>
                      <a:r>
                        <a:rPr lang="en-US" altLang="ja-JP" sz="1400" kern="1200" dirty="0">
                          <a:effectLst/>
                        </a:rPr>
                        <a:t>00.24</a:t>
                      </a:r>
                      <a:r>
                        <a:rPr lang="en-US" sz="1400" kern="1200" dirty="0">
                          <a:effectLst/>
                        </a:rPr>
                        <a:t>kw</a:t>
                      </a:r>
                      <a:endParaRPr lang="ja-JP" sz="14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tc>
                <a:extLst>
                  <a:ext uri="{0D108BD9-81ED-4DB2-BD59-A6C34878D82A}">
                    <a16:rowId xmlns:a16="http://schemas.microsoft.com/office/drawing/2014/main" val="2499632094"/>
                  </a:ext>
                </a:extLst>
              </a:tr>
              <a:tr h="249510">
                <a:tc>
                  <a:txBody>
                    <a:bodyPr/>
                    <a:lstStyle/>
                    <a:p>
                      <a:pPr algn="l" fontAlgn="auto">
                        <a:spcAft>
                          <a:spcPts val="0"/>
                        </a:spcAft>
                      </a:pPr>
                      <a:r>
                        <a:rPr lang="ja-JP" sz="1400" kern="1200" dirty="0">
                          <a:effectLst/>
                        </a:rPr>
                        <a:t>モジュール型番・出力</a:t>
                      </a:r>
                      <a:endParaRPr lang="ja-JP" sz="14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tc>
                <a:tc>
                  <a:txBody>
                    <a:bodyPr/>
                    <a:lstStyle/>
                    <a:p>
                      <a:pPr algn="ctr" fontAlgn="auto">
                        <a:spcAft>
                          <a:spcPts val="0"/>
                        </a:spcAft>
                      </a:pPr>
                      <a:r>
                        <a:rPr lang="en-US" sz="1400" kern="1200" dirty="0">
                          <a:effectLst/>
                        </a:rPr>
                        <a:t>XLM120-370L</a:t>
                      </a:r>
                      <a:r>
                        <a:rPr lang="ja-JP" sz="1400" kern="1200" dirty="0">
                          <a:effectLst/>
                        </a:rPr>
                        <a:t>　</a:t>
                      </a:r>
                      <a:r>
                        <a:rPr lang="en-US" altLang="ja-JP" sz="1400" kern="1200" dirty="0">
                          <a:effectLst/>
                        </a:rPr>
                        <a:t>370</a:t>
                      </a:r>
                      <a:r>
                        <a:rPr lang="en-US" sz="1400" kern="1200" dirty="0">
                          <a:effectLst/>
                        </a:rPr>
                        <a:t>w</a:t>
                      </a:r>
                      <a:endParaRPr lang="ja-JP" sz="14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tc>
                <a:extLst>
                  <a:ext uri="{0D108BD9-81ED-4DB2-BD59-A6C34878D82A}">
                    <a16:rowId xmlns:a16="http://schemas.microsoft.com/office/drawing/2014/main" val="3942118447"/>
                  </a:ext>
                </a:extLst>
              </a:tr>
              <a:tr h="246711">
                <a:tc>
                  <a:txBody>
                    <a:bodyPr/>
                    <a:lstStyle/>
                    <a:p>
                      <a:pPr algn="l" fontAlgn="auto">
                        <a:spcAft>
                          <a:spcPts val="0"/>
                        </a:spcAft>
                      </a:pPr>
                      <a:r>
                        <a:rPr lang="ja-JP" sz="1400" kern="1200">
                          <a:effectLst/>
                        </a:rPr>
                        <a:t>モジュール枚数</a:t>
                      </a:r>
                      <a:endParaRPr lang="ja-JP" sz="140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tc>
                <a:tc>
                  <a:txBody>
                    <a:bodyPr/>
                    <a:lstStyle/>
                    <a:p>
                      <a:pPr algn="ctr" fontAlgn="auto">
                        <a:spcAft>
                          <a:spcPts val="0"/>
                        </a:spcAft>
                      </a:pPr>
                      <a:r>
                        <a:rPr lang="en-US" sz="1400" kern="1200" dirty="0">
                          <a:effectLst/>
                        </a:rPr>
                        <a:t>1</a:t>
                      </a:r>
                      <a:r>
                        <a:rPr lang="en-US" altLang="ja-JP" sz="1400" kern="1200" dirty="0">
                          <a:effectLst/>
                        </a:rPr>
                        <a:t>352</a:t>
                      </a:r>
                      <a:r>
                        <a:rPr lang="ja-JP" sz="1400" kern="1200" dirty="0">
                          <a:effectLst/>
                        </a:rPr>
                        <a:t>枚</a:t>
                      </a:r>
                      <a:endParaRPr lang="ja-JP" sz="14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tc>
                <a:extLst>
                  <a:ext uri="{0D108BD9-81ED-4DB2-BD59-A6C34878D82A}">
                    <a16:rowId xmlns:a16="http://schemas.microsoft.com/office/drawing/2014/main" val="2907750058"/>
                  </a:ext>
                </a:extLst>
              </a:tr>
              <a:tr h="246711">
                <a:tc>
                  <a:txBody>
                    <a:bodyPr/>
                    <a:lstStyle/>
                    <a:p>
                      <a:pPr algn="l" fontAlgn="auto">
                        <a:spcAft>
                          <a:spcPts val="0"/>
                        </a:spcAft>
                      </a:pPr>
                      <a:r>
                        <a:rPr lang="ja-JP" sz="1400" kern="1200">
                          <a:effectLst/>
                        </a:rPr>
                        <a:t>パワーコンディショナ</a:t>
                      </a:r>
                      <a:endParaRPr lang="ja-JP" sz="140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tc>
                <a:tc>
                  <a:txBody>
                    <a:bodyPr/>
                    <a:lstStyle/>
                    <a:p>
                      <a:pPr algn="ctr" fontAlgn="auto">
                        <a:spcAft>
                          <a:spcPts val="0"/>
                        </a:spcAft>
                      </a:pPr>
                      <a:r>
                        <a:rPr lang="en-US" sz="1400" kern="1200" dirty="0">
                          <a:effectLst/>
                        </a:rPr>
                        <a:t>SUN2000-50KTL-JPM0</a:t>
                      </a:r>
                      <a:r>
                        <a:rPr lang="ja-JP" altLang="en-US" sz="1400" kern="1200" dirty="0">
                          <a:effectLst/>
                        </a:rPr>
                        <a:t>　</a:t>
                      </a:r>
                      <a:r>
                        <a:rPr lang="en-US" sz="1400" kern="1200" dirty="0">
                          <a:effectLst/>
                        </a:rPr>
                        <a:t>49.5kw</a:t>
                      </a:r>
                      <a:r>
                        <a:rPr lang="en-US" altLang="ja-JP" sz="1400" kern="1200" dirty="0">
                          <a:effectLst/>
                        </a:rPr>
                        <a:t>/</a:t>
                      </a:r>
                      <a:r>
                        <a:rPr lang="en-US" sz="1400" kern="1200" dirty="0">
                          <a:effectLst/>
                        </a:rPr>
                        <a:t>8</a:t>
                      </a:r>
                      <a:r>
                        <a:rPr lang="ja-JP" sz="1400" kern="1200" dirty="0">
                          <a:effectLst/>
                        </a:rPr>
                        <a:t>台</a:t>
                      </a:r>
                      <a:endParaRPr lang="ja-JP" sz="14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tc>
                <a:extLst>
                  <a:ext uri="{0D108BD9-81ED-4DB2-BD59-A6C34878D82A}">
                    <a16:rowId xmlns:a16="http://schemas.microsoft.com/office/drawing/2014/main" val="4291494856"/>
                  </a:ext>
                </a:extLst>
              </a:tr>
              <a:tr h="145335">
                <a:tc>
                  <a:txBody>
                    <a:bodyPr/>
                    <a:lstStyle/>
                    <a:p>
                      <a:pPr algn="l" fontAlgn="auto">
                        <a:spcAft>
                          <a:spcPts val="0"/>
                        </a:spcAft>
                      </a:pPr>
                      <a:r>
                        <a:rPr lang="ja-JP" sz="1400" kern="1200">
                          <a:effectLst/>
                        </a:rPr>
                        <a:t>キュービクル</a:t>
                      </a:r>
                      <a:endParaRPr lang="ja-JP" sz="140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tc>
                <a:tc>
                  <a:txBody>
                    <a:bodyPr/>
                    <a:lstStyle/>
                    <a:p>
                      <a:pPr algn="ctr" fontAlgn="auto">
                        <a:spcAft>
                          <a:spcPts val="0"/>
                        </a:spcAft>
                      </a:pPr>
                      <a:r>
                        <a:rPr lang="en-US" sz="1400" dirty="0">
                          <a:effectLst/>
                        </a:rPr>
                        <a:t>500KVA</a:t>
                      </a:r>
                      <a:r>
                        <a:rPr lang="ja-JP" sz="1400" dirty="0">
                          <a:effectLst/>
                        </a:rPr>
                        <a:t>／１式</a:t>
                      </a:r>
                      <a:endParaRPr lang="ja-JP" sz="14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tc>
                <a:extLst>
                  <a:ext uri="{0D108BD9-81ED-4DB2-BD59-A6C34878D82A}">
                    <a16:rowId xmlns:a16="http://schemas.microsoft.com/office/drawing/2014/main" val="3652161959"/>
                  </a:ext>
                </a:extLst>
              </a:tr>
              <a:tr h="246711">
                <a:tc>
                  <a:txBody>
                    <a:bodyPr/>
                    <a:lstStyle/>
                    <a:p>
                      <a:pPr algn="l" fontAlgn="auto">
                        <a:spcAft>
                          <a:spcPts val="0"/>
                        </a:spcAft>
                      </a:pPr>
                      <a:r>
                        <a:rPr lang="ja-JP" sz="1400">
                          <a:effectLst/>
                        </a:rPr>
                        <a:t>年間予想発電量</a:t>
                      </a:r>
                      <a:endParaRPr lang="ja-JP" sz="140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tc>
                <a:tc>
                  <a:txBody>
                    <a:bodyPr/>
                    <a:lstStyle/>
                    <a:p>
                      <a:pPr algn="ctr" fontAlgn="auto">
                        <a:spcAft>
                          <a:spcPts val="0"/>
                        </a:spcAft>
                      </a:pPr>
                      <a:r>
                        <a:rPr lang="en-US" altLang="ja-JP" sz="1400" dirty="0">
                          <a:latin typeface="+mn-lt"/>
                        </a:rPr>
                        <a:t>586,708</a:t>
                      </a:r>
                      <a:r>
                        <a:rPr lang="en-US" sz="1400" kern="1200" dirty="0">
                          <a:effectLst/>
                        </a:rPr>
                        <a:t>kWh</a:t>
                      </a:r>
                      <a:endParaRPr lang="ja-JP" sz="14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tc>
                <a:extLst>
                  <a:ext uri="{0D108BD9-81ED-4DB2-BD59-A6C34878D82A}">
                    <a16:rowId xmlns:a16="http://schemas.microsoft.com/office/drawing/2014/main" val="3007541360"/>
                  </a:ext>
                </a:extLst>
              </a:tr>
              <a:tr h="246711">
                <a:tc>
                  <a:txBody>
                    <a:bodyPr/>
                    <a:lstStyle/>
                    <a:p>
                      <a:pPr algn="l" fontAlgn="auto">
                        <a:spcAft>
                          <a:spcPts val="0"/>
                        </a:spcAft>
                      </a:pPr>
                      <a:r>
                        <a:rPr lang="en-US" sz="1400" dirty="0">
                          <a:effectLst/>
                        </a:rPr>
                        <a:t>CO2</a:t>
                      </a:r>
                      <a:r>
                        <a:rPr lang="ja-JP" sz="1400" dirty="0">
                          <a:effectLst/>
                        </a:rPr>
                        <a:t>排出削減量</a:t>
                      </a:r>
                      <a:endParaRPr lang="ja-JP" sz="14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tc>
                <a:tc>
                  <a:txBody>
                    <a:bodyPr/>
                    <a:lstStyle/>
                    <a:p>
                      <a:pPr algn="ctr" fontAlgn="auto">
                        <a:spcAft>
                          <a:spcPts val="0"/>
                        </a:spcAft>
                      </a:pPr>
                      <a:r>
                        <a:rPr lang="en-US" sz="1400" kern="1200" dirty="0">
                          <a:effectLst/>
                        </a:rPr>
                        <a:t>324,400.47</a:t>
                      </a:r>
                      <a:r>
                        <a:rPr lang="en-US" sz="1400" dirty="0">
                          <a:effectLst/>
                        </a:rPr>
                        <a:t> </a:t>
                      </a:r>
                      <a:r>
                        <a:rPr lang="en-US" sz="1400" kern="1200" dirty="0">
                          <a:effectLst/>
                        </a:rPr>
                        <a:t>CO2-kg</a:t>
                      </a:r>
                      <a:endParaRPr lang="ja-JP" sz="14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68580" marR="68580" marT="0" marB="0"/>
                </a:tc>
                <a:extLst>
                  <a:ext uri="{0D108BD9-81ED-4DB2-BD59-A6C34878D82A}">
                    <a16:rowId xmlns:a16="http://schemas.microsoft.com/office/drawing/2014/main" val="2260365192"/>
                  </a:ext>
                </a:extLst>
              </a:tr>
            </a:tbl>
          </a:graphicData>
        </a:graphic>
      </p:graphicFrame>
    </p:spTree>
    <p:extLst>
      <p:ext uri="{BB962C8B-B14F-4D97-AF65-F5344CB8AC3E}">
        <p14:creationId xmlns:p14="http://schemas.microsoft.com/office/powerpoint/2010/main" val="2648798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up)">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par>
                                <p:cTn id="19" presetID="10"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par>
                                <p:cTn id="22" presetID="2" presetClass="entr" presetSubtype="2"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1+#ppt_w/2"/>
                                          </p:val>
                                        </p:tav>
                                        <p:tav tm="100000">
                                          <p:val>
                                            <p:strVal val="#ppt_x"/>
                                          </p:val>
                                        </p:tav>
                                      </p:tavLst>
                                    </p:anim>
                                    <p:anim calcmode="lin" valueType="num">
                                      <p:cBhvr additive="base">
                                        <p:cTn id="25"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ipe(up)">
                                      <p:cBhvr>
                                        <p:cTn id="3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1" grpId="0"/>
      <p:bldP spid="4"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p:txBody>
          <a:bodyPr/>
          <a:lstStyle/>
          <a:p>
            <a:r>
              <a:rPr lang="en-US" altLang="ja-JP" dirty="0"/>
              <a:t>1.</a:t>
            </a:r>
            <a:r>
              <a:rPr lang="ja-JP" altLang="en-US" dirty="0"/>
              <a:t>再生可能エネルギーによる発電</a:t>
            </a:r>
          </a:p>
        </p:txBody>
      </p:sp>
      <p:pic>
        <p:nvPicPr>
          <p:cNvPr id="4098" name="Picture 2" descr="我が国のエネルギー自給率">
            <a:extLst>
              <a:ext uri="{FF2B5EF4-FFF2-40B4-BE49-F238E27FC236}">
                <a16:creationId xmlns:a16="http://schemas.microsoft.com/office/drawing/2014/main" id="{890877E8-50A6-ADA8-1D02-B209096B09A3}"/>
              </a:ext>
            </a:extLst>
          </p:cNvPr>
          <p:cNvPicPr>
            <a:picLocks noGrp="1" noChangeAspect="1" noChangeArrowheads="1"/>
          </p:cNvPicPr>
          <p:nvPr>
            <p:ph sz="quarter" idx="1"/>
          </p:nvPr>
        </p:nvPicPr>
        <p:blipFill>
          <a:blip r:embed="rId3" cstate="print">
            <a:extLst>
              <a:ext uri="{28A0092B-C50C-407E-A947-70E740481C1C}">
                <a14:useLocalDpi xmlns:a14="http://schemas.microsoft.com/office/drawing/2010/main" val="0"/>
              </a:ext>
            </a:extLst>
          </a:blip>
          <a:srcRect/>
          <a:stretch>
            <a:fillRect/>
          </a:stretch>
        </p:blipFill>
        <p:spPr bwMode="auto">
          <a:xfrm>
            <a:off x="197637" y="1988840"/>
            <a:ext cx="8694843" cy="1843275"/>
          </a:xfrm>
          <a:noFill/>
          <a:extLst>
            <a:ext uri="{909E8E84-426E-40DD-AFC4-6F175D3DCCD1}">
              <a14:hiddenFill xmlns:a14="http://schemas.microsoft.com/office/drawing/2010/main">
                <a:solidFill>
                  <a:srgbClr val="FFFFFF"/>
                </a:solidFill>
              </a14:hiddenFill>
            </a:ext>
          </a:extLst>
        </p:spPr>
      </p:pic>
      <p:sp>
        <p:nvSpPr>
          <p:cNvPr id="6" name="正方形/長方形 5"/>
          <p:cNvSpPr/>
          <p:nvPr/>
        </p:nvSpPr>
        <p:spPr>
          <a:xfrm>
            <a:off x="107504" y="4040496"/>
            <a:ext cx="8928992" cy="1754326"/>
          </a:xfrm>
          <a:prstGeom prst="rect">
            <a:avLst/>
          </a:prstGeom>
          <a:solidFill>
            <a:schemeClr val="bg1"/>
          </a:solidFill>
        </p:spPr>
        <p:txBody>
          <a:bodyPr wrap="square">
            <a:spAutoFit/>
          </a:bodyPr>
          <a:lstStyle/>
          <a:p>
            <a:r>
              <a:rPr lang="ja-JP" altLang="en-US" dirty="0">
                <a:latin typeface="HG丸ｺﾞｼｯｸM-PRO" panose="020F0600000000000000" pitchFamily="50" charset="-128"/>
                <a:ea typeface="HG丸ｺﾞｼｯｸM-PRO" panose="020F0600000000000000" pitchFamily="50" charset="-128"/>
              </a:rPr>
              <a:t>電力についても、発電のためのエネルギー源を海外からの化石燃料に依存しており、東日本大震災以降、その割合は急激に高くなっており、第一次石油ショック時よりも厳しい状況です。 </a:t>
            </a:r>
            <a:endParaRPr lang="en-US" altLang="ja-JP" dirty="0">
              <a:latin typeface="HG丸ｺﾞｼｯｸM-PRO" panose="020F0600000000000000" pitchFamily="50" charset="-128"/>
              <a:ea typeface="HG丸ｺﾞｼｯｸM-PRO" panose="020F0600000000000000" pitchFamily="50" charset="-128"/>
            </a:endParaRPr>
          </a:p>
          <a:p>
            <a:r>
              <a:rPr lang="ja-JP" altLang="en-US" dirty="0">
                <a:latin typeface="HG丸ｺﾞｼｯｸM-PRO" panose="020F0600000000000000" pitchFamily="50" charset="-128"/>
                <a:ea typeface="HG丸ｺﾞｼｯｸM-PRO" panose="020F0600000000000000" pitchFamily="50" charset="-128"/>
              </a:rPr>
              <a:t>ただし、原子力発電も自給できるエネルギーではありますが、福島第一原発の事故以来稼働している発電所が少ない状況で、再生可能エネルギー発電を拡大するしかない状況です。</a:t>
            </a:r>
          </a:p>
        </p:txBody>
      </p:sp>
      <p:sp>
        <p:nvSpPr>
          <p:cNvPr id="7" name="コンテンツ プレースホルダー 1">
            <a:extLst>
              <a:ext uri="{FF2B5EF4-FFF2-40B4-BE49-F238E27FC236}">
                <a16:creationId xmlns:a16="http://schemas.microsoft.com/office/drawing/2014/main" id="{53B42E0A-661C-7E71-B26D-7840EF24D9BB}"/>
              </a:ext>
            </a:extLst>
          </p:cNvPr>
          <p:cNvSpPr txBox="1">
            <a:spLocks/>
          </p:cNvSpPr>
          <p:nvPr/>
        </p:nvSpPr>
        <p:spPr>
          <a:xfrm>
            <a:off x="457200" y="1291544"/>
            <a:ext cx="8229600" cy="4937125"/>
          </a:xfrm>
          <a:prstGeom prst="rect">
            <a:avLst/>
          </a:prstGeom>
        </p:spPr>
        <p:txBody>
          <a:bodyPr vert="horz">
            <a:normAutofit/>
          </a:bodyPr>
          <a:lstStyle>
            <a:lvl1pPr marL="274320" indent="-274320" algn="l" rtl="0" eaLnBrk="1" latinLnBrk="0" hangingPunct="1">
              <a:spcBef>
                <a:spcPts val="600"/>
              </a:spcBef>
              <a:buClr>
                <a:schemeClr val="accent1"/>
              </a:buClr>
              <a:buSzPct val="76000"/>
              <a:buFont typeface="Wingdings 3"/>
              <a:buChar char=""/>
              <a:defRPr kumimoji="1"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1"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1"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1"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1"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1"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1"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1"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1" lang="en-US" sz="1200" kern="1200" smtClean="0">
                <a:solidFill>
                  <a:schemeClr val="tx1"/>
                </a:solidFill>
                <a:latin typeface="+mn-lt"/>
                <a:ea typeface="+mn-ea"/>
                <a:cs typeface="+mn-cs"/>
              </a:defRPr>
            </a:lvl9pPr>
          </a:lstStyle>
          <a:p>
            <a:r>
              <a:rPr lang="ja-JP" altLang="en-US" sz="2400" dirty="0">
                <a:latin typeface="HG丸ｺﾞｼｯｸM-PRO" panose="020F0600000000000000" pitchFamily="50" charset="-128"/>
                <a:ea typeface="HG丸ｺﾞｼｯｸM-PRO" panose="020F0600000000000000" pitchFamily="50" charset="-128"/>
              </a:rPr>
              <a:t>日本の一次エネルギー自給率の近年の推移</a:t>
            </a:r>
          </a:p>
        </p:txBody>
      </p:sp>
    </p:spTree>
    <p:extLst>
      <p:ext uri="{BB962C8B-B14F-4D97-AF65-F5344CB8AC3E}">
        <p14:creationId xmlns:p14="http://schemas.microsoft.com/office/powerpoint/2010/main" val="723329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 calcmode="lin" valueType="num">
                                      <p:cBhvr additive="base">
                                        <p:cTn id="12" dur="50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4098"/>
                                        </p:tgtEl>
                                        <p:attrNameLst>
                                          <p:attrName>style.visibility</p:attrName>
                                        </p:attrNameLst>
                                      </p:cBhvr>
                                      <p:to>
                                        <p:strVal val="visible"/>
                                      </p:to>
                                    </p:set>
                                    <p:animEffect transition="in" filter="fade">
                                      <p:cBhvr>
                                        <p:cTn id="17" dur="1000"/>
                                        <p:tgtEl>
                                          <p:spTgt spid="4098"/>
                                        </p:tgtEl>
                                      </p:cBhvr>
                                    </p:animEffect>
                                    <p:anim calcmode="lin" valueType="num">
                                      <p:cBhvr>
                                        <p:cTn id="18" dur="1000" fill="hold"/>
                                        <p:tgtEl>
                                          <p:spTgt spid="4098"/>
                                        </p:tgtEl>
                                        <p:attrNameLst>
                                          <p:attrName>ppt_x</p:attrName>
                                        </p:attrNameLst>
                                      </p:cBhvr>
                                      <p:tavLst>
                                        <p:tav tm="0">
                                          <p:val>
                                            <p:strVal val="#ppt_x"/>
                                          </p:val>
                                        </p:tav>
                                        <p:tav tm="100000">
                                          <p:val>
                                            <p:strVal val="#ppt_x"/>
                                          </p:val>
                                        </p:tav>
                                      </p:tavLst>
                                    </p:anim>
                                    <p:anim calcmode="lin" valueType="num">
                                      <p:cBhvr>
                                        <p:cTn id="19"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6">
                                            <p:txEl>
                                              <p:pRg st="0" end="0"/>
                                            </p:txEl>
                                          </p:spTgt>
                                        </p:tgtEl>
                                        <p:attrNameLst>
                                          <p:attrName>style.visibility</p:attrName>
                                        </p:attrNameLst>
                                      </p:cBhvr>
                                      <p:to>
                                        <p:strVal val="visible"/>
                                      </p:to>
                                    </p:set>
                                    <p:animEffect transition="in" filter="wipe(up)">
                                      <p:cBhvr>
                                        <p:cTn id="24" dur="500"/>
                                        <p:tgtEl>
                                          <p:spTgt spid="6">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6">
                                            <p:txEl>
                                              <p:pRg st="1" end="1"/>
                                            </p:txEl>
                                          </p:spTgt>
                                        </p:tgtEl>
                                        <p:attrNameLst>
                                          <p:attrName>style.visibility</p:attrName>
                                        </p:attrNameLst>
                                      </p:cBhvr>
                                      <p:to>
                                        <p:strVal val="visible"/>
                                      </p:to>
                                    </p:set>
                                    <p:animEffect transition="in" filter="wipe(up)">
                                      <p:cBhvr>
                                        <p:cTn id="29"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uiExpand="1" build="p"/>
      <p:bldP spid="7"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BEF141B3-3569-4D13-CA9A-042165670716}"/>
              </a:ext>
            </a:extLst>
          </p:cNvPr>
          <p:cNvPicPr>
            <a:picLocks noChangeAspect="1"/>
          </p:cNvPicPr>
          <p:nvPr/>
        </p:nvPicPr>
        <p:blipFill>
          <a:blip r:embed="rId3"/>
          <a:stretch>
            <a:fillRect/>
          </a:stretch>
        </p:blipFill>
        <p:spPr>
          <a:xfrm>
            <a:off x="669955" y="2260626"/>
            <a:ext cx="7804087" cy="3955919"/>
          </a:xfrm>
          <a:prstGeom prst="rect">
            <a:avLst/>
          </a:prstGeom>
        </p:spPr>
      </p:pic>
      <p:sp>
        <p:nvSpPr>
          <p:cNvPr id="2" name="タイトル 1">
            <a:extLst>
              <a:ext uri="{FF2B5EF4-FFF2-40B4-BE49-F238E27FC236}">
                <a16:creationId xmlns:a16="http://schemas.microsoft.com/office/drawing/2014/main" id="{32028F29-73B2-4543-A3B3-EC30F736999F}"/>
              </a:ext>
            </a:extLst>
          </p:cNvPr>
          <p:cNvSpPr>
            <a:spLocks noGrp="1"/>
          </p:cNvSpPr>
          <p:nvPr>
            <p:ph type="title"/>
          </p:nvPr>
        </p:nvSpPr>
        <p:spPr>
          <a:xfrm>
            <a:off x="457200" y="152400"/>
            <a:ext cx="8229600" cy="990600"/>
          </a:xfrm>
        </p:spPr>
        <p:txBody>
          <a:bodyPr>
            <a:normAutofit/>
          </a:bodyPr>
          <a:lstStyle/>
          <a:p>
            <a:r>
              <a:rPr lang="en-US" altLang="ja-JP" dirty="0"/>
              <a:t>5.</a:t>
            </a:r>
            <a:r>
              <a:rPr lang="ja-JP" altLang="en-US" dirty="0"/>
              <a:t>太陽光発電の仕組み</a:t>
            </a:r>
          </a:p>
        </p:txBody>
      </p:sp>
      <p:sp>
        <p:nvSpPr>
          <p:cNvPr id="6" name="コンテンツ プレースホルダー 5">
            <a:extLst>
              <a:ext uri="{FF2B5EF4-FFF2-40B4-BE49-F238E27FC236}">
                <a16:creationId xmlns:a16="http://schemas.microsoft.com/office/drawing/2014/main" id="{25E93BF6-9F42-43FD-955E-857EACD9874C}"/>
              </a:ext>
            </a:extLst>
          </p:cNvPr>
          <p:cNvSpPr>
            <a:spLocks noGrp="1"/>
          </p:cNvSpPr>
          <p:nvPr>
            <p:ph sz="quarter" idx="1"/>
          </p:nvPr>
        </p:nvSpPr>
        <p:spPr>
          <a:xfrm>
            <a:off x="457200" y="1219200"/>
            <a:ext cx="8229600" cy="4937760"/>
          </a:xfrm>
        </p:spPr>
        <p:txBody>
          <a:bodyPr/>
          <a:lstStyle/>
          <a:p>
            <a:r>
              <a:rPr lang="en-US" altLang="ja-JP" dirty="0"/>
              <a:t>(2)</a:t>
            </a:r>
            <a:r>
              <a:rPr lang="ja-JP" altLang="ja-JP" dirty="0"/>
              <a:t>　八伏発電所の</a:t>
            </a:r>
            <a:r>
              <a:rPr lang="zh-TW" altLang="en-US" dirty="0">
                <a:latin typeface="ＭＳ Ｐゴシック" panose="020B0600070205080204" pitchFamily="50" charset="-128"/>
                <a:ea typeface="ＭＳ Ｐゴシック" panose="020B0600070205080204" pitchFamily="50" charset="-128"/>
              </a:rPr>
              <a:t>年間発電量</a:t>
            </a:r>
            <a:endParaRPr lang="ja-JP" altLang="ja-JP" dirty="0">
              <a:latin typeface="ＭＳ Ｐゴシック" panose="020B0600070205080204" pitchFamily="50" charset="-128"/>
              <a:ea typeface="ＭＳ Ｐゴシック" panose="020B0600070205080204" pitchFamily="50" charset="-128"/>
            </a:endParaRPr>
          </a:p>
          <a:p>
            <a:endParaRPr lang="ja-JP" altLang="en-US" dirty="0"/>
          </a:p>
        </p:txBody>
      </p:sp>
      <p:sp>
        <p:nvSpPr>
          <p:cNvPr id="4" name="正方形/長方形 3">
            <a:extLst>
              <a:ext uri="{FF2B5EF4-FFF2-40B4-BE49-F238E27FC236}">
                <a16:creationId xmlns:a16="http://schemas.microsoft.com/office/drawing/2014/main" id="{FAA806BC-07F8-46E3-89B4-3C15A87E01F3}"/>
              </a:ext>
            </a:extLst>
          </p:cNvPr>
          <p:cNvSpPr/>
          <p:nvPr/>
        </p:nvSpPr>
        <p:spPr>
          <a:xfrm>
            <a:off x="605027" y="690031"/>
            <a:ext cx="5832648" cy="400110"/>
          </a:xfrm>
          <a:prstGeom prst="rect">
            <a:avLst/>
          </a:prstGeom>
        </p:spPr>
        <p:txBody>
          <a:bodyPr vert="horz">
            <a:noAutofit/>
          </a:bodyPr>
          <a:lstStyle/>
          <a:p>
            <a:pPr marL="342900" indent="-342900">
              <a:spcBef>
                <a:spcPts val="600"/>
              </a:spcBef>
              <a:buClr>
                <a:schemeClr val="accent1"/>
              </a:buClr>
              <a:buSzPct val="76000"/>
              <a:buFont typeface="Wingdings" panose="05000000000000000000" pitchFamily="2" charset="2"/>
              <a:buChar char="u"/>
            </a:pPr>
            <a:endParaRPr lang="ja-JP" altLang="ja-JP" sz="2200" dirty="0">
              <a:latin typeface="HG丸ｺﾞｼｯｸM-PRO" panose="020F0600000000000000" pitchFamily="50" charset="-128"/>
              <a:ea typeface="HG丸ｺﾞｼｯｸM-PRO" panose="020F0600000000000000" pitchFamily="50" charset="-128"/>
            </a:endParaRPr>
          </a:p>
        </p:txBody>
      </p:sp>
      <p:sp>
        <p:nvSpPr>
          <p:cNvPr id="9" name="正方形/長方形 8">
            <a:extLst>
              <a:ext uri="{FF2B5EF4-FFF2-40B4-BE49-F238E27FC236}">
                <a16:creationId xmlns:a16="http://schemas.microsoft.com/office/drawing/2014/main" id="{60A59A31-91B4-4AD2-9836-327CB1602D42}"/>
              </a:ext>
            </a:extLst>
          </p:cNvPr>
          <p:cNvSpPr/>
          <p:nvPr/>
        </p:nvSpPr>
        <p:spPr>
          <a:xfrm>
            <a:off x="197512" y="6141214"/>
            <a:ext cx="8748972" cy="591686"/>
          </a:xfrm>
          <a:prstGeom prst="rect">
            <a:avLst/>
          </a:prstGeom>
          <a:solidFill>
            <a:schemeClr val="bg1"/>
          </a:solidFill>
        </p:spPr>
        <p:txBody>
          <a:bodyPr wrap="square">
            <a:noAutofit/>
          </a:bodyPr>
          <a:lstStyle/>
          <a:p>
            <a:pPr algn="just">
              <a:spcAft>
                <a:spcPts val="0"/>
              </a:spcAft>
            </a:pPr>
            <a:r>
              <a:rPr lang="ja-JP" altLang="en-US" sz="1600" dirty="0">
                <a:latin typeface="HG丸ｺﾞｼｯｸM-PRO" panose="020F0600000000000000" pitchFamily="50" charset="-128"/>
                <a:ea typeface="HG丸ｺﾞｼｯｸM-PRO" panose="020F0600000000000000" pitchFamily="50" charset="-128"/>
                <a:cs typeface="Times New Roman" panose="02020603050405020304" pitchFamily="18" charset="0"/>
              </a:rPr>
              <a:t>５月は、気温がそれほど高くないことと、梅雨の時期にもまだ早いので、最も発電量が多くなりますが、８月も晴れの日が多く、台風の影響を受けなければかなり発電量が期待できます。</a:t>
            </a:r>
            <a:endParaRPr lang="ja-JP" altLang="ja-JP" sz="16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p:txBody>
      </p:sp>
      <p:graphicFrame>
        <p:nvGraphicFramePr>
          <p:cNvPr id="8" name="表 7">
            <a:extLst>
              <a:ext uri="{FF2B5EF4-FFF2-40B4-BE49-F238E27FC236}">
                <a16:creationId xmlns:a16="http://schemas.microsoft.com/office/drawing/2014/main" id="{33F4DDFD-ED43-53E6-0A3E-A1066FAC6108}"/>
              </a:ext>
            </a:extLst>
          </p:cNvPr>
          <p:cNvGraphicFramePr>
            <a:graphicFrameLocks noGrp="1"/>
          </p:cNvGraphicFramePr>
          <p:nvPr>
            <p:extLst>
              <p:ext uri="{D42A27DB-BD31-4B8C-83A1-F6EECF244321}">
                <p14:modId xmlns:p14="http://schemas.microsoft.com/office/powerpoint/2010/main" val="3052062531"/>
              </p:ext>
            </p:extLst>
          </p:nvPr>
        </p:nvGraphicFramePr>
        <p:xfrm>
          <a:off x="457198" y="1795775"/>
          <a:ext cx="8229600" cy="325977"/>
        </p:xfrm>
        <a:graphic>
          <a:graphicData uri="http://schemas.openxmlformats.org/drawingml/2006/table">
            <a:tbl>
              <a:tblPr>
                <a:tableStyleId>{5C22544A-7EE6-4342-B048-85BDC9FD1C3A}</a:tableStyleId>
              </a:tblPr>
              <a:tblGrid>
                <a:gridCol w="2592288">
                  <a:extLst>
                    <a:ext uri="{9D8B030D-6E8A-4147-A177-3AD203B41FA5}">
                      <a16:colId xmlns:a16="http://schemas.microsoft.com/office/drawing/2014/main" val="20000"/>
                    </a:ext>
                  </a:extLst>
                </a:gridCol>
                <a:gridCol w="1224136">
                  <a:extLst>
                    <a:ext uri="{9D8B030D-6E8A-4147-A177-3AD203B41FA5}">
                      <a16:colId xmlns:a16="http://schemas.microsoft.com/office/drawing/2014/main" val="20001"/>
                    </a:ext>
                  </a:extLst>
                </a:gridCol>
                <a:gridCol w="3024336">
                  <a:extLst>
                    <a:ext uri="{9D8B030D-6E8A-4147-A177-3AD203B41FA5}">
                      <a16:colId xmlns:a16="http://schemas.microsoft.com/office/drawing/2014/main" val="20002"/>
                    </a:ext>
                  </a:extLst>
                </a:gridCol>
                <a:gridCol w="1388840">
                  <a:extLst>
                    <a:ext uri="{9D8B030D-6E8A-4147-A177-3AD203B41FA5}">
                      <a16:colId xmlns:a16="http://schemas.microsoft.com/office/drawing/2014/main" val="20003"/>
                    </a:ext>
                  </a:extLst>
                </a:gridCol>
              </a:tblGrid>
              <a:tr h="208412">
                <a:tc>
                  <a:txBody>
                    <a:bodyPr/>
                    <a:lstStyle/>
                    <a:p>
                      <a:pPr algn="ctr" fontAlgn="ctr"/>
                      <a:r>
                        <a:rPr lang="zh-TW" altLang="en-US" sz="1800" u="none" strike="noStrike" dirty="0">
                          <a:effectLst/>
                        </a:rPr>
                        <a:t>年間予想発電量</a:t>
                      </a:r>
                      <a:r>
                        <a:rPr lang="en-US" altLang="zh-TW" sz="1800" u="none" strike="noStrike" dirty="0">
                          <a:effectLst/>
                        </a:rPr>
                        <a:t>(kWh)</a:t>
                      </a:r>
                      <a:endParaRPr lang="en-US" altLang="zh-TW" sz="1800" b="0" i="0" u="none" strike="noStrike" dirty="0">
                        <a:solidFill>
                          <a:srgbClr val="000000"/>
                        </a:solidFill>
                        <a:effectLst/>
                        <a:latin typeface="ＭＳ Ｐゴシック"/>
                      </a:endParaRPr>
                    </a:p>
                  </a:txBody>
                  <a:tcPr marL="8906" marR="8906" marT="8906" marB="427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auto">
                        <a:spcAft>
                          <a:spcPts val="0"/>
                        </a:spcAft>
                      </a:pPr>
                      <a:r>
                        <a:rPr lang="en-US" altLang="ja-JP" sz="1800" dirty="0">
                          <a:latin typeface="+mn-lt"/>
                        </a:rPr>
                        <a:t>586,708</a:t>
                      </a:r>
                      <a:endParaRPr lang="ja-JP" altLang="ja-JP" sz="1800" dirty="0">
                        <a:effectLst/>
                        <a:latin typeface="ＭＳ 明朝" panose="02020609040205080304" pitchFamily="17" charset="-128"/>
                        <a:ea typeface="ＭＳ 明朝" panose="02020609040205080304" pitchFamily="17" charset="-128"/>
                        <a:cs typeface="Times New Roman" panose="02020603050405020304" pitchFamily="18" charset="0"/>
                      </a:endParaRPr>
                    </a:p>
                  </a:txBody>
                  <a:tcPr marL="8906" marR="8906" marT="8906" marB="427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800" u="none" strike="noStrike" dirty="0">
                          <a:effectLst/>
                        </a:rPr>
                        <a:t>CO2</a:t>
                      </a:r>
                      <a:r>
                        <a:rPr lang="ja-JP" altLang="en-US" sz="1800" u="none" strike="noStrike" dirty="0">
                          <a:effectLst/>
                        </a:rPr>
                        <a:t>排出削減量</a:t>
                      </a:r>
                      <a:r>
                        <a:rPr lang="en-US" altLang="ja-JP" sz="1800" u="none" strike="noStrike" dirty="0">
                          <a:effectLst/>
                        </a:rPr>
                        <a:t>(</a:t>
                      </a:r>
                      <a:r>
                        <a:rPr lang="en-US" sz="1800" u="none" strike="noStrike" dirty="0">
                          <a:effectLst/>
                        </a:rPr>
                        <a:t>CO2-kg)</a:t>
                      </a:r>
                      <a:endParaRPr lang="en-US" sz="1800" b="0" i="0" u="none" strike="noStrike" dirty="0">
                        <a:solidFill>
                          <a:srgbClr val="000000"/>
                        </a:solidFill>
                        <a:effectLst/>
                        <a:latin typeface="ＭＳ Ｐゴシック"/>
                      </a:endParaRPr>
                    </a:p>
                  </a:txBody>
                  <a:tcPr marL="8906" marR="8906" marT="8906" marB="427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altLang="ja-JP" sz="1800" kern="1200" dirty="0">
                          <a:effectLst/>
                        </a:rPr>
                        <a:t>324,400</a:t>
                      </a:r>
                      <a:endParaRPr lang="en-US" altLang="ja-JP" sz="1800" b="0" i="0" u="none" strike="noStrike" dirty="0">
                        <a:solidFill>
                          <a:srgbClr val="000000"/>
                        </a:solidFill>
                        <a:effectLst/>
                        <a:latin typeface="ＭＳ Ｐゴシック"/>
                      </a:endParaRPr>
                    </a:p>
                  </a:txBody>
                  <a:tcPr marL="8906" marR="8906" marT="8906" marB="42751"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11" name="テキスト ボックス 10">
            <a:extLst>
              <a:ext uri="{FF2B5EF4-FFF2-40B4-BE49-F238E27FC236}">
                <a16:creationId xmlns:a16="http://schemas.microsoft.com/office/drawing/2014/main" id="{293D1176-68D4-BAA7-0A94-952EBBE65907}"/>
              </a:ext>
            </a:extLst>
          </p:cNvPr>
          <p:cNvSpPr txBox="1"/>
          <p:nvPr/>
        </p:nvSpPr>
        <p:spPr>
          <a:xfrm>
            <a:off x="971600" y="2173583"/>
            <a:ext cx="1784659" cy="307777"/>
          </a:xfrm>
          <a:prstGeom prst="rect">
            <a:avLst/>
          </a:prstGeom>
          <a:noFill/>
        </p:spPr>
        <p:txBody>
          <a:bodyPr wrap="square">
            <a:spAutoFit/>
          </a:bodyPr>
          <a:lstStyle/>
          <a:p>
            <a:r>
              <a:rPr lang="ja-JP" altLang="en-US" sz="1400" dirty="0">
                <a:latin typeface="ＭＳ Ｐゴシック" panose="020B0600070205080204" pitchFamily="50" charset="-128"/>
                <a:cs typeface="Times New Roman" panose="02020603050405020304" pitchFamily="18" charset="0"/>
              </a:rPr>
              <a:t>発電量　</a:t>
            </a:r>
            <a:r>
              <a:rPr lang="en-US" altLang="ja-JP" sz="1400" dirty="0">
                <a:latin typeface="ＭＳ Ｐゴシック" panose="020B0600070205080204" pitchFamily="50" charset="-128"/>
                <a:cs typeface="Times New Roman" panose="02020603050405020304" pitchFamily="18" charset="0"/>
              </a:rPr>
              <a:t>599,078kwh</a:t>
            </a:r>
            <a:endParaRPr lang="ja-JP" altLang="en-US" sz="1400" dirty="0"/>
          </a:p>
        </p:txBody>
      </p:sp>
    </p:spTree>
    <p:extLst>
      <p:ext uri="{BB962C8B-B14F-4D97-AF65-F5344CB8AC3E}">
        <p14:creationId xmlns:p14="http://schemas.microsoft.com/office/powerpoint/2010/main" val="688588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additive="base">
                                        <p:cTn id="13"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up)">
                                      <p:cBhvr>
                                        <p:cTn id="3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uild="p"/>
      <p:bldP spid="9" grpId="0" animBg="1"/>
      <p:bldP spid="11"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3F8DDCB2-53C5-25D6-DB60-4E73A3D2CC01}"/>
              </a:ext>
            </a:extLst>
          </p:cNvPr>
          <p:cNvPicPr>
            <a:picLocks noChangeAspect="1" noChangeArrowheads="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b="16247"/>
          <a:stretch/>
        </p:blipFill>
        <p:spPr bwMode="auto">
          <a:xfrm>
            <a:off x="827584" y="1451840"/>
            <a:ext cx="7227342" cy="3456384"/>
          </a:xfrm>
          <a:prstGeom prst="rect">
            <a:avLst/>
          </a:prstGeom>
          <a:noFill/>
          <a:extLst>
            <a:ext uri="{909E8E84-426E-40DD-AFC4-6F175D3DCCD1}">
              <a14:hiddenFill xmlns:a14="http://schemas.microsoft.com/office/drawing/2010/main">
                <a:solidFill>
                  <a:srgbClr val="FFFFFF"/>
                </a:solidFill>
              </a14:hiddenFill>
            </a:ext>
          </a:extLst>
        </p:spPr>
      </p:pic>
      <p:sp>
        <p:nvSpPr>
          <p:cNvPr id="3" name="タイトル 2"/>
          <p:cNvSpPr>
            <a:spLocks noGrp="1"/>
          </p:cNvSpPr>
          <p:nvPr>
            <p:ph type="title"/>
          </p:nvPr>
        </p:nvSpPr>
        <p:spPr>
          <a:xfrm>
            <a:off x="457200" y="152400"/>
            <a:ext cx="8229600" cy="990600"/>
          </a:xfrm>
        </p:spPr>
        <p:txBody>
          <a:bodyPr anchor="ctr">
            <a:normAutofit/>
          </a:bodyPr>
          <a:lstStyle/>
          <a:p>
            <a:r>
              <a:rPr lang="en-US" altLang="ja-JP" dirty="0"/>
              <a:t>6.</a:t>
            </a:r>
            <a:r>
              <a:rPr lang="ja-JP" altLang="en-US" dirty="0"/>
              <a:t>低炭素社会実現のために</a:t>
            </a:r>
          </a:p>
        </p:txBody>
      </p:sp>
      <p:sp>
        <p:nvSpPr>
          <p:cNvPr id="2" name="コンテンツ プレースホルダー 1"/>
          <p:cNvSpPr>
            <a:spLocks noGrp="1"/>
          </p:cNvSpPr>
          <p:nvPr>
            <p:ph sz="quarter" idx="1"/>
          </p:nvPr>
        </p:nvSpPr>
        <p:spPr>
          <a:xfrm>
            <a:off x="457200" y="1219200"/>
            <a:ext cx="8229600" cy="4937760"/>
          </a:xfrm>
        </p:spPr>
        <p:txBody>
          <a:bodyPr>
            <a:normAutofit/>
          </a:bodyPr>
          <a:lstStyle/>
          <a:p>
            <a:r>
              <a:rPr lang="ja-JP" altLang="en-US" dirty="0"/>
              <a:t>卒ＦＩＴに向けて</a:t>
            </a:r>
          </a:p>
        </p:txBody>
      </p:sp>
      <p:sp>
        <p:nvSpPr>
          <p:cNvPr id="4" name="テキスト ボックス 3">
            <a:extLst>
              <a:ext uri="{FF2B5EF4-FFF2-40B4-BE49-F238E27FC236}">
                <a16:creationId xmlns:a16="http://schemas.microsoft.com/office/drawing/2014/main" id="{6761A05C-1F4F-378E-CC49-FA073926AB4D}"/>
              </a:ext>
            </a:extLst>
          </p:cNvPr>
          <p:cNvSpPr txBox="1"/>
          <p:nvPr/>
        </p:nvSpPr>
        <p:spPr>
          <a:xfrm>
            <a:off x="120775" y="4946324"/>
            <a:ext cx="8640960" cy="1815882"/>
          </a:xfrm>
          <a:prstGeom prst="rect">
            <a:avLst/>
          </a:prstGeom>
          <a:solidFill>
            <a:schemeClr val="bg1"/>
          </a:solidFill>
        </p:spPr>
        <p:txBody>
          <a:bodyPr wrap="square" rtlCol="0">
            <a:spAutoFit/>
          </a:bodyPr>
          <a:lstStyle/>
          <a:p>
            <a:r>
              <a:rPr kumimoji="1" lang="ja-JP" altLang="en-US" sz="1600" dirty="0">
                <a:latin typeface="HG丸ｺﾞｼｯｸM-PRO" panose="020F0600000000000000" pitchFamily="50" charset="-128"/>
                <a:ea typeface="HG丸ｺﾞｼｯｸM-PRO" panose="020F0600000000000000" pitchFamily="50" charset="-128"/>
              </a:rPr>
              <a:t>住宅用太陽光発電は、</a:t>
            </a:r>
            <a:r>
              <a:rPr kumimoji="1" lang="en-US" altLang="ja-JP" sz="1600" dirty="0">
                <a:latin typeface="HG丸ｺﾞｼｯｸM-PRO" panose="020F0600000000000000" pitchFamily="50" charset="-128"/>
                <a:ea typeface="HG丸ｺﾞｼｯｸM-PRO" panose="020F0600000000000000" pitchFamily="50" charset="-128"/>
              </a:rPr>
              <a:t>FIT</a:t>
            </a:r>
            <a:r>
              <a:rPr kumimoji="1" lang="ja-JP" altLang="en-US" sz="1600" dirty="0">
                <a:latin typeface="HG丸ｺﾞｼｯｸM-PRO" panose="020F0600000000000000" pitchFamily="50" charset="-128"/>
                <a:ea typeface="HG丸ｺﾞｼｯｸM-PRO" panose="020F0600000000000000" pitchFamily="50" charset="-128"/>
              </a:rPr>
              <a:t>でも１０年が期限なので、その後は低い価格での売電になってしまいます。しかし最近価格が下がってきた蓄電池を併用することにより、その後も太陽光発電を有効に利用できるようになります。日中に自家消費した以外の電力を蓄電したり、夜間の低価な電力を蓄電することで、日中で天気が悪い時でも電池から電力を供給できます。これにより、余剰電力の一部を蓄電できるので、電力会社への電気料も削減できるし、自家発電した電力を有効に利用できることになります。停電時にも電力を利用できることもメリットになります。</a:t>
            </a:r>
          </a:p>
        </p:txBody>
      </p:sp>
    </p:spTree>
    <p:extLst>
      <p:ext uri="{BB962C8B-B14F-4D97-AF65-F5344CB8AC3E}">
        <p14:creationId xmlns:p14="http://schemas.microsoft.com/office/powerpoint/2010/main" val="3149195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026"/>
                                        </p:tgtEl>
                                        <p:attrNameLst>
                                          <p:attrName>style.visibility</p:attrName>
                                        </p:attrNameLst>
                                      </p:cBhvr>
                                      <p:to>
                                        <p:strVal val="visible"/>
                                      </p:to>
                                    </p:set>
                                    <p:animEffect transition="in" filter="fade">
                                      <p:cBhvr>
                                        <p:cTn id="19" dur="500"/>
                                        <p:tgtEl>
                                          <p:spTgt spid="1026"/>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up)">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4"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2782088" y="2564904"/>
            <a:ext cx="3579827" cy="1569660"/>
          </a:xfrm>
          <a:prstGeom prst="rect">
            <a:avLst/>
          </a:prstGeom>
          <a:noFill/>
        </p:spPr>
        <p:txBody>
          <a:bodyPr wrap="none" lIns="91440" tIns="45720" rIns="91440" bIns="45720">
            <a:spAutoFit/>
          </a:bodyPr>
          <a:lstStyle/>
          <a:p>
            <a:pPr algn="ctr"/>
            <a:r>
              <a:rPr lang="ja-JP" altLang="en-US" sz="96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終わり</a:t>
            </a:r>
          </a:p>
        </p:txBody>
      </p:sp>
    </p:spTree>
    <p:extLst>
      <p:ext uri="{BB962C8B-B14F-4D97-AF65-F5344CB8AC3E}">
        <p14:creationId xmlns:p14="http://schemas.microsoft.com/office/powerpoint/2010/main" val="90461747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BFA4A5-B9A2-8D26-2FF3-BBE03100B32C}"/>
            </a:ext>
          </a:extLst>
        </p:cNvPr>
        <p:cNvGrpSpPr/>
        <p:nvPr/>
      </p:nvGrpSpPr>
      <p:grpSpPr>
        <a:xfrm>
          <a:off x="0" y="0"/>
          <a:ext cx="0" cy="0"/>
          <a:chOff x="0" y="0"/>
          <a:chExt cx="0" cy="0"/>
        </a:xfrm>
      </p:grpSpPr>
      <p:sp>
        <p:nvSpPr>
          <p:cNvPr id="3" name="タイトル 2">
            <a:extLst>
              <a:ext uri="{FF2B5EF4-FFF2-40B4-BE49-F238E27FC236}">
                <a16:creationId xmlns:a16="http://schemas.microsoft.com/office/drawing/2014/main" id="{CEE13650-4C7C-2CE8-E8FA-E00D00314ABB}"/>
              </a:ext>
            </a:extLst>
          </p:cNvPr>
          <p:cNvSpPr>
            <a:spLocks noGrp="1"/>
          </p:cNvSpPr>
          <p:nvPr>
            <p:ph type="title"/>
          </p:nvPr>
        </p:nvSpPr>
        <p:spPr>
          <a:xfrm>
            <a:off x="457200" y="152400"/>
            <a:ext cx="8229600" cy="990600"/>
          </a:xfrm>
        </p:spPr>
        <p:txBody>
          <a:bodyPr anchor="ctr"/>
          <a:lstStyle/>
          <a:p>
            <a:r>
              <a:rPr lang="en-US" altLang="ja-JP" dirty="0"/>
              <a:t>5.</a:t>
            </a:r>
            <a:r>
              <a:rPr lang="ja-JP" altLang="en-US" dirty="0"/>
              <a:t>太陽光発電の仕組み</a:t>
            </a:r>
          </a:p>
        </p:txBody>
      </p:sp>
      <p:sp>
        <p:nvSpPr>
          <p:cNvPr id="2" name="コンテンツ プレースホルダー 1">
            <a:extLst>
              <a:ext uri="{FF2B5EF4-FFF2-40B4-BE49-F238E27FC236}">
                <a16:creationId xmlns:a16="http://schemas.microsoft.com/office/drawing/2014/main" id="{5450B9DF-16A1-8411-542B-24574AA4DC15}"/>
              </a:ext>
            </a:extLst>
          </p:cNvPr>
          <p:cNvSpPr>
            <a:spLocks noGrp="1"/>
          </p:cNvSpPr>
          <p:nvPr>
            <p:ph sz="quarter" idx="1"/>
          </p:nvPr>
        </p:nvSpPr>
        <p:spPr>
          <a:xfrm>
            <a:off x="457200" y="1219200"/>
            <a:ext cx="8229600" cy="4937760"/>
          </a:xfrm>
        </p:spPr>
        <p:txBody>
          <a:bodyPr>
            <a:normAutofit/>
          </a:bodyPr>
          <a:lstStyle/>
          <a:p>
            <a:r>
              <a:rPr lang="ja-JP" altLang="en-US" dirty="0"/>
              <a:t>ペロブスカイト太陽電池</a:t>
            </a:r>
          </a:p>
        </p:txBody>
      </p:sp>
      <p:pic>
        <p:nvPicPr>
          <p:cNvPr id="5" name="図 4">
            <a:extLst>
              <a:ext uri="{FF2B5EF4-FFF2-40B4-BE49-F238E27FC236}">
                <a16:creationId xmlns:a16="http://schemas.microsoft.com/office/drawing/2014/main" id="{69D00D95-CA02-178E-FD91-40AC10377D72}"/>
              </a:ext>
            </a:extLst>
          </p:cNvPr>
          <p:cNvPicPr>
            <a:picLocks noChangeAspect="1"/>
          </p:cNvPicPr>
          <p:nvPr/>
        </p:nvPicPr>
        <p:blipFill>
          <a:blip r:embed="rId3"/>
          <a:stretch>
            <a:fillRect/>
          </a:stretch>
        </p:blipFill>
        <p:spPr>
          <a:xfrm>
            <a:off x="611560" y="1772817"/>
            <a:ext cx="5624169" cy="3168351"/>
          </a:xfrm>
          <a:prstGeom prst="rect">
            <a:avLst/>
          </a:prstGeom>
        </p:spPr>
      </p:pic>
      <p:sp>
        <p:nvSpPr>
          <p:cNvPr id="7" name="テキスト ボックス 6">
            <a:extLst>
              <a:ext uri="{FF2B5EF4-FFF2-40B4-BE49-F238E27FC236}">
                <a16:creationId xmlns:a16="http://schemas.microsoft.com/office/drawing/2014/main" id="{CC47C520-71BC-31EE-A9F2-0835CB1DAD79}"/>
              </a:ext>
            </a:extLst>
          </p:cNvPr>
          <p:cNvSpPr txBox="1"/>
          <p:nvPr/>
        </p:nvSpPr>
        <p:spPr>
          <a:xfrm>
            <a:off x="457200" y="5038948"/>
            <a:ext cx="8229600" cy="923330"/>
          </a:xfrm>
          <a:prstGeom prst="rect">
            <a:avLst/>
          </a:prstGeom>
          <a:noFill/>
        </p:spPr>
        <p:txBody>
          <a:bodyPr wrap="square">
            <a:spAutoFit/>
          </a:bodyPr>
          <a:lstStyle/>
          <a:p>
            <a:r>
              <a:rPr lang="en-US" altLang="ja-JP" b="1" i="0" dirty="0">
                <a:solidFill>
                  <a:srgbClr val="1F1F20"/>
                </a:solidFill>
                <a:effectLst/>
                <a:latin typeface="BIZ UDPGothic" panose="020B0400000000000000" pitchFamily="50" charset="-128"/>
                <a:ea typeface="BIZ UDPGothic" panose="020B0400000000000000" pitchFamily="50" charset="-128"/>
              </a:rPr>
              <a:t>NHK</a:t>
            </a:r>
            <a:r>
              <a:rPr lang="ja-JP" altLang="en-US" b="1" i="0" dirty="0">
                <a:solidFill>
                  <a:srgbClr val="1F1F20"/>
                </a:solidFill>
                <a:effectLst/>
                <a:latin typeface="BIZ UDPGothic" panose="020B0400000000000000" pitchFamily="50" charset="-128"/>
                <a:ea typeface="BIZ UDPGothic" panose="020B0400000000000000" pitchFamily="50" charset="-128"/>
              </a:rPr>
              <a:t>：どこでも太陽電池研究室</a:t>
            </a:r>
          </a:p>
          <a:p>
            <a:r>
              <a:rPr lang="ja-JP" altLang="en-US" b="0" i="0" dirty="0">
                <a:solidFill>
                  <a:srgbClr val="1F1F20"/>
                </a:solidFill>
                <a:effectLst/>
                <a:latin typeface="BIZ UDPGothic" panose="020B0400000000000000" pitchFamily="50" charset="-128"/>
                <a:ea typeface="BIZ UDPGothic" panose="020B0400000000000000" pitchFamily="50" charset="-128"/>
              </a:rPr>
              <a:t>世界が競う研究の最先端にいる東京大学の瀬川浩司教授に密着！開発現場での試みを描く。</a:t>
            </a:r>
            <a:endParaRPr lang="ja-JP" altLang="en-US" dirty="0"/>
          </a:p>
        </p:txBody>
      </p:sp>
      <p:sp>
        <p:nvSpPr>
          <p:cNvPr id="8" name="動作設定ボタン: 進む/次へ 7">
            <a:hlinkClick r:id="rId4" action="ppaction://hlinksldjump" highlightClick="1"/>
            <a:extLst>
              <a:ext uri="{FF2B5EF4-FFF2-40B4-BE49-F238E27FC236}">
                <a16:creationId xmlns:a16="http://schemas.microsoft.com/office/drawing/2014/main" id="{C81E6508-A4F9-4322-5D9A-A6281468F974}"/>
              </a:ext>
            </a:extLst>
          </p:cNvPr>
          <p:cNvSpPr/>
          <p:nvPr/>
        </p:nvSpPr>
        <p:spPr>
          <a:xfrm>
            <a:off x="8388424" y="6228968"/>
            <a:ext cx="540000" cy="540000"/>
          </a:xfrm>
          <a:prstGeom prst="actionButtonForwardNex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851107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up)">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7" grpId="0"/>
      <p:bldP spid="8"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6870A4-8E4D-8094-0A25-6FCD1413EB89}"/>
            </a:ext>
          </a:extLst>
        </p:cNvPr>
        <p:cNvGrpSpPr/>
        <p:nvPr/>
      </p:nvGrpSpPr>
      <p:grpSpPr>
        <a:xfrm>
          <a:off x="0" y="0"/>
          <a:ext cx="0" cy="0"/>
          <a:chOff x="0" y="0"/>
          <a:chExt cx="0" cy="0"/>
        </a:xfrm>
      </p:grpSpPr>
      <p:sp>
        <p:nvSpPr>
          <p:cNvPr id="3" name="タイトル 2">
            <a:extLst>
              <a:ext uri="{FF2B5EF4-FFF2-40B4-BE49-F238E27FC236}">
                <a16:creationId xmlns:a16="http://schemas.microsoft.com/office/drawing/2014/main" id="{4F36C4BA-6937-4DC5-0AB8-0E24AD51A2F4}"/>
              </a:ext>
            </a:extLst>
          </p:cNvPr>
          <p:cNvSpPr>
            <a:spLocks noGrp="1"/>
          </p:cNvSpPr>
          <p:nvPr>
            <p:ph type="title"/>
          </p:nvPr>
        </p:nvSpPr>
        <p:spPr>
          <a:xfrm>
            <a:off x="457200" y="152400"/>
            <a:ext cx="8229600" cy="990600"/>
          </a:xfrm>
        </p:spPr>
        <p:txBody>
          <a:bodyPr anchor="ctr"/>
          <a:lstStyle/>
          <a:p>
            <a:r>
              <a:rPr lang="en-US" altLang="ja-JP" dirty="0"/>
              <a:t>5.</a:t>
            </a:r>
            <a:r>
              <a:rPr lang="ja-JP" altLang="en-US" dirty="0"/>
              <a:t>太陽光発電の仕組み</a:t>
            </a:r>
          </a:p>
        </p:txBody>
      </p:sp>
      <p:sp>
        <p:nvSpPr>
          <p:cNvPr id="2" name="コンテンツ プレースホルダー 1">
            <a:extLst>
              <a:ext uri="{FF2B5EF4-FFF2-40B4-BE49-F238E27FC236}">
                <a16:creationId xmlns:a16="http://schemas.microsoft.com/office/drawing/2014/main" id="{240194D6-AEF9-C260-F218-AC0CDD9E77E9}"/>
              </a:ext>
            </a:extLst>
          </p:cNvPr>
          <p:cNvSpPr>
            <a:spLocks noGrp="1"/>
          </p:cNvSpPr>
          <p:nvPr>
            <p:ph sz="quarter" idx="1"/>
          </p:nvPr>
        </p:nvSpPr>
        <p:spPr>
          <a:xfrm>
            <a:off x="457200" y="1219200"/>
            <a:ext cx="8229600" cy="4937760"/>
          </a:xfrm>
        </p:spPr>
        <p:txBody>
          <a:bodyPr>
            <a:normAutofit/>
          </a:bodyPr>
          <a:lstStyle/>
          <a:p>
            <a:r>
              <a:rPr lang="ja-JP" altLang="en-US" dirty="0"/>
              <a:t>ペロブスカイト太陽電池</a:t>
            </a:r>
          </a:p>
        </p:txBody>
      </p:sp>
      <p:sp>
        <p:nvSpPr>
          <p:cNvPr id="7" name="テキスト ボックス 6">
            <a:extLst>
              <a:ext uri="{FF2B5EF4-FFF2-40B4-BE49-F238E27FC236}">
                <a16:creationId xmlns:a16="http://schemas.microsoft.com/office/drawing/2014/main" id="{0E389546-66F9-56B6-AF60-ECF0C9E2FD16}"/>
              </a:ext>
            </a:extLst>
          </p:cNvPr>
          <p:cNvSpPr txBox="1"/>
          <p:nvPr/>
        </p:nvSpPr>
        <p:spPr>
          <a:xfrm>
            <a:off x="457200" y="5038948"/>
            <a:ext cx="8435280" cy="923330"/>
          </a:xfrm>
          <a:prstGeom prst="rect">
            <a:avLst/>
          </a:prstGeom>
          <a:noFill/>
        </p:spPr>
        <p:txBody>
          <a:bodyPr wrap="square">
            <a:spAutoFit/>
          </a:bodyPr>
          <a:lstStyle/>
          <a:p>
            <a:r>
              <a:rPr lang="en-US" altLang="ja-JP" b="1" i="0" dirty="0">
                <a:solidFill>
                  <a:srgbClr val="1F1F20"/>
                </a:solidFill>
                <a:effectLst/>
                <a:latin typeface="BIZ UDPGothic" panose="020B0400000000000000" pitchFamily="50" charset="-128"/>
                <a:ea typeface="BIZ UDPGothic" panose="020B0400000000000000" pitchFamily="50" charset="-128"/>
              </a:rPr>
              <a:t>NHK</a:t>
            </a:r>
            <a:r>
              <a:rPr lang="ja-JP" altLang="en-US" b="1" i="0" dirty="0">
                <a:solidFill>
                  <a:srgbClr val="1F1F20"/>
                </a:solidFill>
                <a:effectLst/>
                <a:latin typeface="BIZ UDPGothic" panose="020B0400000000000000" pitchFamily="50" charset="-128"/>
                <a:ea typeface="BIZ UDPGothic" panose="020B0400000000000000" pitchFamily="50" charset="-128"/>
              </a:rPr>
              <a:t>：どこでも太陽電池研究室</a:t>
            </a:r>
          </a:p>
          <a:p>
            <a:r>
              <a:rPr lang="ja-JP" altLang="en-US" b="0" i="0" dirty="0">
                <a:solidFill>
                  <a:srgbClr val="333333"/>
                </a:solidFill>
                <a:effectLst/>
                <a:latin typeface="Hiragino Kaku Gothic ProN"/>
              </a:rPr>
              <a:t>国内では、政府の支援を受けて</a:t>
            </a:r>
            <a:r>
              <a:rPr lang="en-US" altLang="ja-JP" b="0" i="0" dirty="0">
                <a:solidFill>
                  <a:srgbClr val="333333"/>
                </a:solidFill>
                <a:effectLst/>
                <a:latin typeface="Hiragino Kaku Gothic ProN"/>
              </a:rPr>
              <a:t>5</a:t>
            </a:r>
            <a:r>
              <a:rPr lang="ja-JP" altLang="en-US" b="0" i="0" dirty="0">
                <a:solidFill>
                  <a:srgbClr val="333333"/>
                </a:solidFill>
                <a:effectLst/>
                <a:latin typeface="Hiragino Kaku Gothic ProN"/>
              </a:rPr>
              <a:t>つの企業グループが開発を進めている。</a:t>
            </a:r>
            <a:br>
              <a:rPr lang="ja-JP" altLang="en-US" dirty="0"/>
            </a:br>
            <a:r>
              <a:rPr lang="ja-JP" altLang="en-US" b="0" i="0" dirty="0">
                <a:solidFill>
                  <a:srgbClr val="333333"/>
                </a:solidFill>
                <a:effectLst/>
                <a:latin typeface="Hiragino Kaku Gothic ProN"/>
              </a:rPr>
              <a:t>大手化学メーカーの「積水化学工業」もその</a:t>
            </a:r>
            <a:r>
              <a:rPr lang="en-US" altLang="ja-JP" b="0" i="0" dirty="0">
                <a:solidFill>
                  <a:srgbClr val="333333"/>
                </a:solidFill>
                <a:effectLst/>
                <a:latin typeface="Hiragino Kaku Gothic ProN"/>
              </a:rPr>
              <a:t>1</a:t>
            </a:r>
            <a:r>
              <a:rPr lang="ja-JP" altLang="en-US" b="0" i="0" dirty="0">
                <a:solidFill>
                  <a:srgbClr val="333333"/>
                </a:solidFill>
                <a:effectLst/>
                <a:latin typeface="Hiragino Kaku Gothic ProN"/>
              </a:rPr>
              <a:t>つで、</a:t>
            </a:r>
            <a:r>
              <a:rPr lang="en-US" altLang="ja-JP" b="0" i="0" dirty="0">
                <a:solidFill>
                  <a:srgbClr val="333333"/>
                </a:solidFill>
                <a:effectLst/>
                <a:latin typeface="Hiragino Kaku Gothic ProN"/>
              </a:rPr>
              <a:t>10</a:t>
            </a:r>
            <a:r>
              <a:rPr lang="ja-JP" altLang="en-US" b="0" i="0" dirty="0">
                <a:solidFill>
                  <a:srgbClr val="333333"/>
                </a:solidFill>
                <a:effectLst/>
                <a:latin typeface="Hiragino Kaku Gothic ProN"/>
              </a:rPr>
              <a:t>年前から技術開発を進めている。</a:t>
            </a:r>
            <a:endParaRPr lang="ja-JP" altLang="en-US" dirty="0"/>
          </a:p>
        </p:txBody>
      </p:sp>
      <p:pic>
        <p:nvPicPr>
          <p:cNvPr id="6" name="図 5">
            <a:extLst>
              <a:ext uri="{FF2B5EF4-FFF2-40B4-BE49-F238E27FC236}">
                <a16:creationId xmlns:a16="http://schemas.microsoft.com/office/drawing/2014/main" id="{6CFC2C8B-7454-FBE2-C946-74E84DFB487D}"/>
              </a:ext>
            </a:extLst>
          </p:cNvPr>
          <p:cNvPicPr>
            <a:picLocks noChangeAspect="1"/>
          </p:cNvPicPr>
          <p:nvPr/>
        </p:nvPicPr>
        <p:blipFill>
          <a:blip r:embed="rId3"/>
          <a:stretch>
            <a:fillRect/>
          </a:stretch>
        </p:blipFill>
        <p:spPr>
          <a:xfrm>
            <a:off x="611561" y="1731966"/>
            <a:ext cx="5832648" cy="3299203"/>
          </a:xfrm>
          <a:prstGeom prst="rect">
            <a:avLst/>
          </a:prstGeom>
        </p:spPr>
      </p:pic>
      <p:sp>
        <p:nvSpPr>
          <p:cNvPr id="4" name="動作設定ボタン: 進む/次へ 3">
            <a:hlinkClick r:id="rId4" action="ppaction://hlinksldjump" highlightClick="1"/>
            <a:extLst>
              <a:ext uri="{FF2B5EF4-FFF2-40B4-BE49-F238E27FC236}">
                <a16:creationId xmlns:a16="http://schemas.microsoft.com/office/drawing/2014/main" id="{B5D1EAC3-88CD-1714-A26D-498C95F42673}"/>
              </a:ext>
            </a:extLst>
          </p:cNvPr>
          <p:cNvSpPr/>
          <p:nvPr/>
        </p:nvSpPr>
        <p:spPr>
          <a:xfrm>
            <a:off x="8388424" y="6228968"/>
            <a:ext cx="540000" cy="540000"/>
          </a:xfrm>
          <a:prstGeom prst="actionButtonForwardNex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227324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up)">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7" grpId="0"/>
      <p:bldP spid="4"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B9312D-A7B8-C039-9977-21AFE67E7401}"/>
            </a:ext>
          </a:extLst>
        </p:cNvPr>
        <p:cNvGrpSpPr/>
        <p:nvPr/>
      </p:nvGrpSpPr>
      <p:grpSpPr>
        <a:xfrm>
          <a:off x="0" y="0"/>
          <a:ext cx="0" cy="0"/>
          <a:chOff x="0" y="0"/>
          <a:chExt cx="0" cy="0"/>
        </a:xfrm>
      </p:grpSpPr>
      <p:sp>
        <p:nvSpPr>
          <p:cNvPr id="3" name="タイトル 2">
            <a:extLst>
              <a:ext uri="{FF2B5EF4-FFF2-40B4-BE49-F238E27FC236}">
                <a16:creationId xmlns:a16="http://schemas.microsoft.com/office/drawing/2014/main" id="{BC250BBE-38A4-6169-9D6F-BC8F8E446091}"/>
              </a:ext>
            </a:extLst>
          </p:cNvPr>
          <p:cNvSpPr>
            <a:spLocks noGrp="1"/>
          </p:cNvSpPr>
          <p:nvPr>
            <p:ph type="title"/>
          </p:nvPr>
        </p:nvSpPr>
        <p:spPr>
          <a:xfrm>
            <a:off x="457200" y="152400"/>
            <a:ext cx="8229600" cy="990600"/>
          </a:xfrm>
        </p:spPr>
        <p:txBody>
          <a:bodyPr anchor="ctr"/>
          <a:lstStyle/>
          <a:p>
            <a:r>
              <a:rPr lang="en-US" altLang="ja-JP" dirty="0"/>
              <a:t>5.</a:t>
            </a:r>
            <a:r>
              <a:rPr lang="ja-JP" altLang="en-US" dirty="0"/>
              <a:t>太陽光発電の仕組み</a:t>
            </a:r>
          </a:p>
        </p:txBody>
      </p:sp>
      <p:sp>
        <p:nvSpPr>
          <p:cNvPr id="2" name="コンテンツ プレースホルダー 1">
            <a:extLst>
              <a:ext uri="{FF2B5EF4-FFF2-40B4-BE49-F238E27FC236}">
                <a16:creationId xmlns:a16="http://schemas.microsoft.com/office/drawing/2014/main" id="{0EFA9B43-CF7B-19F5-724A-FD4087080186}"/>
              </a:ext>
            </a:extLst>
          </p:cNvPr>
          <p:cNvSpPr>
            <a:spLocks noGrp="1"/>
          </p:cNvSpPr>
          <p:nvPr>
            <p:ph sz="quarter" idx="1"/>
          </p:nvPr>
        </p:nvSpPr>
        <p:spPr>
          <a:xfrm>
            <a:off x="457200" y="1219200"/>
            <a:ext cx="8229600" cy="4937760"/>
          </a:xfrm>
        </p:spPr>
        <p:txBody>
          <a:bodyPr>
            <a:normAutofit/>
          </a:bodyPr>
          <a:lstStyle/>
          <a:p>
            <a:r>
              <a:rPr lang="ja-JP" altLang="en-US" dirty="0"/>
              <a:t>ペロブスカイト太陽電池</a:t>
            </a:r>
          </a:p>
        </p:txBody>
      </p:sp>
      <p:sp>
        <p:nvSpPr>
          <p:cNvPr id="7" name="テキスト ボックス 6">
            <a:extLst>
              <a:ext uri="{FF2B5EF4-FFF2-40B4-BE49-F238E27FC236}">
                <a16:creationId xmlns:a16="http://schemas.microsoft.com/office/drawing/2014/main" id="{D5EBD77B-3D95-77EF-601C-D54EC5246B4A}"/>
              </a:ext>
            </a:extLst>
          </p:cNvPr>
          <p:cNvSpPr txBox="1"/>
          <p:nvPr/>
        </p:nvSpPr>
        <p:spPr>
          <a:xfrm>
            <a:off x="457200" y="5038948"/>
            <a:ext cx="8435280" cy="1200329"/>
          </a:xfrm>
          <a:prstGeom prst="rect">
            <a:avLst/>
          </a:prstGeom>
          <a:noFill/>
        </p:spPr>
        <p:txBody>
          <a:bodyPr wrap="square">
            <a:spAutoFit/>
          </a:bodyPr>
          <a:lstStyle/>
          <a:p>
            <a:r>
              <a:rPr lang="en-US" altLang="ja-JP" b="1" i="0" dirty="0">
                <a:solidFill>
                  <a:srgbClr val="1F1F20"/>
                </a:solidFill>
                <a:effectLst/>
                <a:latin typeface="BIZ UDPGothic" panose="020B0400000000000000" pitchFamily="50" charset="-128"/>
                <a:ea typeface="BIZ UDPGothic" panose="020B0400000000000000" pitchFamily="50" charset="-128"/>
              </a:rPr>
              <a:t>NHK</a:t>
            </a:r>
            <a:r>
              <a:rPr lang="ja-JP" altLang="en-US" b="1" i="0" dirty="0">
                <a:solidFill>
                  <a:srgbClr val="1F1F20"/>
                </a:solidFill>
                <a:effectLst/>
                <a:latin typeface="BIZ UDPGothic" panose="020B0400000000000000" pitchFamily="50" charset="-128"/>
                <a:ea typeface="BIZ UDPGothic" panose="020B0400000000000000" pitchFamily="50" charset="-128"/>
              </a:rPr>
              <a:t>：どこでも太陽電池研究室</a:t>
            </a:r>
          </a:p>
          <a:p>
            <a:r>
              <a:rPr lang="ja-JP" altLang="en-US" b="0" i="0" dirty="0">
                <a:solidFill>
                  <a:srgbClr val="333333"/>
                </a:solidFill>
                <a:effectLst/>
                <a:latin typeface="Hiragino Kaku Gothic ProN"/>
              </a:rPr>
              <a:t>ペロブスカイト太陽電池は、太陽光を透過させることもでき波長の短い光を吸収して、波長の長い光を透過させてシリコン太陽電池で発電させることができます。このようなハイブリッドな太陽光パネルが研究されています。</a:t>
            </a:r>
            <a:endParaRPr lang="ja-JP" altLang="en-US" dirty="0"/>
          </a:p>
        </p:txBody>
      </p:sp>
      <p:pic>
        <p:nvPicPr>
          <p:cNvPr id="6" name="図 5">
            <a:extLst>
              <a:ext uri="{FF2B5EF4-FFF2-40B4-BE49-F238E27FC236}">
                <a16:creationId xmlns:a16="http://schemas.microsoft.com/office/drawing/2014/main" id="{C6FB575F-57F5-8752-E3E1-E7542616B59F}"/>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055682" y="1810676"/>
            <a:ext cx="5892582" cy="3220493"/>
          </a:xfrm>
          <a:prstGeom prst="rect">
            <a:avLst/>
          </a:prstGeom>
        </p:spPr>
      </p:pic>
      <p:sp>
        <p:nvSpPr>
          <p:cNvPr id="4" name="動作設定ボタン: 進む/次へ 3">
            <a:hlinkClick r:id="rId4" action="ppaction://hlinksldjump" highlightClick="1"/>
            <a:extLst>
              <a:ext uri="{FF2B5EF4-FFF2-40B4-BE49-F238E27FC236}">
                <a16:creationId xmlns:a16="http://schemas.microsoft.com/office/drawing/2014/main" id="{3B97BC0F-1F75-DED5-D185-016D8590DC6B}"/>
              </a:ext>
            </a:extLst>
          </p:cNvPr>
          <p:cNvSpPr/>
          <p:nvPr/>
        </p:nvSpPr>
        <p:spPr>
          <a:xfrm>
            <a:off x="8388424" y="6228968"/>
            <a:ext cx="540000" cy="540000"/>
          </a:xfrm>
          <a:prstGeom prst="actionButtonForwardNex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131839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up)">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7" grpId="0"/>
      <p:bldP spid="4"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40E21D-D3D5-7C73-0A8E-7E117030B2FE}"/>
            </a:ext>
          </a:extLst>
        </p:cNvPr>
        <p:cNvGrpSpPr/>
        <p:nvPr/>
      </p:nvGrpSpPr>
      <p:grpSpPr>
        <a:xfrm>
          <a:off x="0" y="0"/>
          <a:ext cx="0" cy="0"/>
          <a:chOff x="0" y="0"/>
          <a:chExt cx="0" cy="0"/>
        </a:xfrm>
      </p:grpSpPr>
      <p:sp>
        <p:nvSpPr>
          <p:cNvPr id="3" name="タイトル 2">
            <a:extLst>
              <a:ext uri="{FF2B5EF4-FFF2-40B4-BE49-F238E27FC236}">
                <a16:creationId xmlns:a16="http://schemas.microsoft.com/office/drawing/2014/main" id="{4D355175-F63C-8D87-211A-93FD3A287A4C}"/>
              </a:ext>
            </a:extLst>
          </p:cNvPr>
          <p:cNvSpPr>
            <a:spLocks noGrp="1"/>
          </p:cNvSpPr>
          <p:nvPr>
            <p:ph type="title"/>
          </p:nvPr>
        </p:nvSpPr>
        <p:spPr>
          <a:xfrm>
            <a:off x="457200" y="152400"/>
            <a:ext cx="8229600" cy="990600"/>
          </a:xfrm>
        </p:spPr>
        <p:txBody>
          <a:bodyPr anchor="ctr"/>
          <a:lstStyle/>
          <a:p>
            <a:r>
              <a:rPr lang="en-US" altLang="ja-JP" dirty="0"/>
              <a:t>5.</a:t>
            </a:r>
            <a:r>
              <a:rPr lang="ja-JP" altLang="en-US" dirty="0"/>
              <a:t>太陽光発電の仕組み</a:t>
            </a:r>
          </a:p>
        </p:txBody>
      </p:sp>
      <p:sp>
        <p:nvSpPr>
          <p:cNvPr id="2" name="コンテンツ プレースホルダー 1">
            <a:extLst>
              <a:ext uri="{FF2B5EF4-FFF2-40B4-BE49-F238E27FC236}">
                <a16:creationId xmlns:a16="http://schemas.microsoft.com/office/drawing/2014/main" id="{A61FE8E2-F1C0-0ADF-A08D-0069F903C3FC}"/>
              </a:ext>
            </a:extLst>
          </p:cNvPr>
          <p:cNvSpPr>
            <a:spLocks noGrp="1"/>
          </p:cNvSpPr>
          <p:nvPr>
            <p:ph sz="quarter" idx="1"/>
          </p:nvPr>
        </p:nvSpPr>
        <p:spPr>
          <a:xfrm>
            <a:off x="457200" y="1219200"/>
            <a:ext cx="8229600" cy="4937760"/>
          </a:xfrm>
        </p:spPr>
        <p:txBody>
          <a:bodyPr>
            <a:normAutofit/>
          </a:bodyPr>
          <a:lstStyle/>
          <a:p>
            <a:r>
              <a:rPr lang="ja-JP" altLang="en-US" dirty="0"/>
              <a:t>ペロブスカイト太陽電池</a:t>
            </a:r>
          </a:p>
        </p:txBody>
      </p:sp>
      <p:sp>
        <p:nvSpPr>
          <p:cNvPr id="7" name="テキスト ボックス 6">
            <a:extLst>
              <a:ext uri="{FF2B5EF4-FFF2-40B4-BE49-F238E27FC236}">
                <a16:creationId xmlns:a16="http://schemas.microsoft.com/office/drawing/2014/main" id="{4BAF1BE4-BCA1-123B-7BFD-A84E81150F11}"/>
              </a:ext>
            </a:extLst>
          </p:cNvPr>
          <p:cNvSpPr txBox="1"/>
          <p:nvPr/>
        </p:nvSpPr>
        <p:spPr>
          <a:xfrm>
            <a:off x="457200" y="5038948"/>
            <a:ext cx="8435280" cy="1200329"/>
          </a:xfrm>
          <a:prstGeom prst="rect">
            <a:avLst/>
          </a:prstGeom>
          <a:noFill/>
        </p:spPr>
        <p:txBody>
          <a:bodyPr wrap="square">
            <a:spAutoFit/>
          </a:bodyPr>
          <a:lstStyle/>
          <a:p>
            <a:r>
              <a:rPr lang="en-US" altLang="ja-JP" b="1" i="0" dirty="0">
                <a:solidFill>
                  <a:srgbClr val="1F1F20"/>
                </a:solidFill>
                <a:effectLst/>
                <a:latin typeface="BIZ UDPGothic" panose="020B0400000000000000" pitchFamily="50" charset="-128"/>
                <a:ea typeface="BIZ UDPGothic" panose="020B0400000000000000" pitchFamily="50" charset="-128"/>
              </a:rPr>
              <a:t>NHK</a:t>
            </a:r>
            <a:r>
              <a:rPr lang="ja-JP" altLang="en-US" b="1" i="0" dirty="0">
                <a:solidFill>
                  <a:srgbClr val="1F1F20"/>
                </a:solidFill>
                <a:effectLst/>
                <a:latin typeface="BIZ UDPGothic" panose="020B0400000000000000" pitchFamily="50" charset="-128"/>
                <a:ea typeface="BIZ UDPGothic" panose="020B0400000000000000" pitchFamily="50" charset="-128"/>
              </a:rPr>
              <a:t>：どこでも太陽電池研究室</a:t>
            </a:r>
          </a:p>
          <a:p>
            <a:r>
              <a:rPr lang="ja-JP" altLang="en-US" b="0" i="0" dirty="0">
                <a:solidFill>
                  <a:srgbClr val="333333"/>
                </a:solidFill>
                <a:effectLst/>
                <a:latin typeface="Hiragino Kaku Gothic ProN"/>
              </a:rPr>
              <a:t>ソーラーカーのレースでもペロブスカイト太陽光パネルを使用したソーラーカーが出場し完走しています。日照条件が良くなくても</a:t>
            </a:r>
            <a:r>
              <a:rPr lang="en-US" altLang="ja-JP" b="0" i="0" dirty="0">
                <a:solidFill>
                  <a:srgbClr val="333333"/>
                </a:solidFill>
                <a:effectLst/>
                <a:latin typeface="Hiragino Kaku Gothic ProN"/>
              </a:rPr>
              <a:t>1000W</a:t>
            </a:r>
            <a:r>
              <a:rPr lang="ja-JP" altLang="en-US" b="0" i="0" dirty="0">
                <a:solidFill>
                  <a:srgbClr val="333333"/>
                </a:solidFill>
                <a:effectLst/>
                <a:latin typeface="Hiragino Kaku Gothic ProN"/>
              </a:rPr>
              <a:t>を超える発電が可能となります。</a:t>
            </a:r>
            <a:endParaRPr lang="en-US" altLang="ja-JP" b="0" i="0" dirty="0">
              <a:solidFill>
                <a:srgbClr val="333333"/>
              </a:solidFill>
              <a:effectLst/>
              <a:latin typeface="Hiragino Kaku Gothic ProN"/>
            </a:endParaRPr>
          </a:p>
          <a:p>
            <a:r>
              <a:rPr lang="ja-JP" altLang="en-US" dirty="0">
                <a:solidFill>
                  <a:srgbClr val="333333"/>
                </a:solidFill>
                <a:latin typeface="Hiragino Kaku Gothic ProN"/>
              </a:rPr>
              <a:t>世界中でペロブスカイト太陽電池の開発が進められています。</a:t>
            </a:r>
            <a:endParaRPr lang="ja-JP" altLang="en-US" dirty="0"/>
          </a:p>
        </p:txBody>
      </p:sp>
      <p:sp>
        <p:nvSpPr>
          <p:cNvPr id="8" name="動作設定ボタン: 戻る 7">
            <a:hlinkClick r:id="rId3" action="ppaction://hlinksldjump" highlightClick="1"/>
            <a:extLst>
              <a:ext uri="{FF2B5EF4-FFF2-40B4-BE49-F238E27FC236}">
                <a16:creationId xmlns:a16="http://schemas.microsoft.com/office/drawing/2014/main" id="{F659F1E7-19E3-48C3-B00B-0AFC19EB8055}"/>
              </a:ext>
            </a:extLst>
          </p:cNvPr>
          <p:cNvSpPr/>
          <p:nvPr/>
        </p:nvSpPr>
        <p:spPr>
          <a:xfrm>
            <a:off x="8450088" y="6265389"/>
            <a:ext cx="540000" cy="540000"/>
          </a:xfrm>
          <a:prstGeom prst="actionButtonRetur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 name="図 4">
            <a:extLst>
              <a:ext uri="{FF2B5EF4-FFF2-40B4-BE49-F238E27FC236}">
                <a16:creationId xmlns:a16="http://schemas.microsoft.com/office/drawing/2014/main" id="{2C43E473-0392-C7E3-C81A-FEB74BAD6B82}"/>
              </a:ext>
            </a:extLst>
          </p:cNvPr>
          <p:cNvPicPr>
            <a:picLocks noChangeAspect="1"/>
          </p:cNvPicPr>
          <p:nvPr/>
        </p:nvPicPr>
        <p:blipFill>
          <a:blip r:embed="rId4" cstate="print">
            <a:extLst>
              <a:ext uri="{28A0092B-C50C-407E-A947-70E740481C1C}">
                <a14:useLocalDpi xmlns:a14="http://schemas.microsoft.com/office/drawing/2010/main" val="0"/>
              </a:ext>
            </a:extLst>
          </a:blip>
          <a:srcRect t="17538" b="20520"/>
          <a:stretch/>
        </p:blipFill>
        <p:spPr>
          <a:xfrm>
            <a:off x="683568" y="1840212"/>
            <a:ext cx="6508436" cy="2690068"/>
          </a:xfrm>
          <a:prstGeom prst="rect">
            <a:avLst/>
          </a:prstGeom>
        </p:spPr>
      </p:pic>
    </p:spTree>
    <p:extLst>
      <p:ext uri="{BB962C8B-B14F-4D97-AF65-F5344CB8AC3E}">
        <p14:creationId xmlns:p14="http://schemas.microsoft.com/office/powerpoint/2010/main" val="2643673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up)">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7" grpId="0"/>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p:txBody>
          <a:bodyPr anchor="ctr"/>
          <a:lstStyle/>
          <a:p>
            <a:r>
              <a:rPr lang="en-US" altLang="ja-JP" dirty="0"/>
              <a:t>1.</a:t>
            </a:r>
            <a:r>
              <a:rPr lang="ja-JP" altLang="en-US" dirty="0"/>
              <a:t>再生可能エネルギーによる発電</a:t>
            </a:r>
          </a:p>
        </p:txBody>
      </p:sp>
      <p:sp>
        <p:nvSpPr>
          <p:cNvPr id="2" name="コンテンツ プレースホルダー 1"/>
          <p:cNvSpPr>
            <a:spLocks noGrp="1"/>
          </p:cNvSpPr>
          <p:nvPr>
            <p:ph sz="quarter" idx="1"/>
          </p:nvPr>
        </p:nvSpPr>
        <p:spPr/>
        <p:txBody>
          <a:bodyPr>
            <a:normAutofit/>
          </a:bodyPr>
          <a:lstStyle/>
          <a:p>
            <a:r>
              <a:rPr lang="ja-JP" altLang="en-US" dirty="0"/>
              <a:t>太陽光発電の普及についてのレポート</a:t>
            </a:r>
          </a:p>
          <a:p>
            <a:endParaRPr lang="ja-JP" altLang="en-US" dirty="0"/>
          </a:p>
        </p:txBody>
      </p:sp>
      <p:pic>
        <p:nvPicPr>
          <p:cNvPr id="7" name="図 6">
            <a:extLst>
              <a:ext uri="{FF2B5EF4-FFF2-40B4-BE49-F238E27FC236}">
                <a16:creationId xmlns:a16="http://schemas.microsoft.com/office/drawing/2014/main" id="{E92EFA7A-0634-BA0A-A40E-ED55513647E1}"/>
              </a:ext>
            </a:extLst>
          </p:cNvPr>
          <p:cNvPicPr>
            <a:picLocks noChangeAspect="1"/>
          </p:cNvPicPr>
          <p:nvPr/>
        </p:nvPicPr>
        <p:blipFill>
          <a:blip r:embed="rId3"/>
          <a:stretch>
            <a:fillRect/>
          </a:stretch>
        </p:blipFill>
        <p:spPr>
          <a:xfrm>
            <a:off x="283563" y="1772816"/>
            <a:ext cx="8576873" cy="4660852"/>
          </a:xfrm>
          <a:prstGeom prst="rect">
            <a:avLst/>
          </a:prstGeom>
        </p:spPr>
      </p:pic>
      <p:sp>
        <p:nvSpPr>
          <p:cNvPr id="6" name="テキスト ボックス 5"/>
          <p:cNvSpPr txBox="1"/>
          <p:nvPr/>
        </p:nvSpPr>
        <p:spPr>
          <a:xfrm>
            <a:off x="3203849" y="2060848"/>
            <a:ext cx="5482952" cy="2308324"/>
          </a:xfrm>
          <a:prstGeom prst="rect">
            <a:avLst/>
          </a:prstGeom>
          <a:solidFill>
            <a:schemeClr val="bg1"/>
          </a:solidFill>
        </p:spPr>
        <p:txBody>
          <a:bodyPr vert="horz" wrap="square" rtlCol="0">
            <a:spAutoFit/>
          </a:bodyPr>
          <a:lstStyle/>
          <a:p>
            <a:r>
              <a:rPr lang="ja-JP" altLang="en-US" dirty="0">
                <a:latin typeface="HG丸ｺﾞｼｯｸM-PRO" panose="020F0600000000000000" pitchFamily="50" charset="-128"/>
                <a:ea typeface="HG丸ｺﾞｼｯｸM-PRO" panose="020F0600000000000000" pitchFamily="50" charset="-128"/>
              </a:rPr>
              <a:t>日本は、太陽光発電年間発電量では世界３位ですが、中国には水をあけられています。</a:t>
            </a:r>
            <a:endParaRPr lang="en-US" altLang="ja-JP" dirty="0">
              <a:latin typeface="HG丸ｺﾞｼｯｸM-PRO" panose="020F0600000000000000" pitchFamily="50" charset="-128"/>
              <a:ea typeface="HG丸ｺﾞｼｯｸM-PRO" panose="020F0600000000000000" pitchFamily="50" charset="-128"/>
            </a:endParaRPr>
          </a:p>
          <a:p>
            <a:r>
              <a:rPr lang="ja-JP" altLang="en-US" dirty="0">
                <a:latin typeface="HG丸ｺﾞｼｯｸM-PRO" panose="020F0600000000000000" pitchFamily="50" charset="-128"/>
                <a:ea typeface="HG丸ｺﾞｼｯｸM-PRO" panose="020F0600000000000000" pitchFamily="50" charset="-128"/>
              </a:rPr>
              <a:t>米国にも追い抜かれていて、イマイチ伸び悩んでいるという状況でしょう。</a:t>
            </a:r>
          </a:p>
          <a:p>
            <a:r>
              <a:rPr lang="ja-JP" altLang="en-US" dirty="0">
                <a:latin typeface="HG丸ｺﾞｼｯｸM-PRO" panose="020F0600000000000000" pitchFamily="50" charset="-128"/>
                <a:ea typeface="HG丸ｺﾞｼｯｸM-PRO" panose="020F0600000000000000" pitchFamily="50" charset="-128"/>
              </a:rPr>
              <a:t>もっと太陽光発電を大量に導入するような政策をとるべきでしょう。それはすなわちエネルギー自給率を上げると同時に、太陽光発電のコストを下げることになります。</a:t>
            </a:r>
          </a:p>
        </p:txBody>
      </p:sp>
    </p:spTree>
    <p:extLst>
      <p:ext uri="{BB962C8B-B14F-4D97-AF65-F5344CB8AC3E}">
        <p14:creationId xmlns:p14="http://schemas.microsoft.com/office/powerpoint/2010/main" val="4043612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 calcmode="lin" valueType="num">
                                      <p:cBhvr additive="base">
                                        <p:cTn id="12" dur="500" fill="hold"/>
                                        <p:tgtEl>
                                          <p:spTgt spid="2">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up)">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build="p"/>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p:txBody>
          <a:bodyPr anchor="ctr"/>
          <a:lstStyle/>
          <a:p>
            <a:r>
              <a:rPr lang="en-US" altLang="ja-JP" dirty="0"/>
              <a:t>1.</a:t>
            </a:r>
            <a:r>
              <a:rPr lang="ja-JP" altLang="en-US" dirty="0"/>
              <a:t>再生可能エネルギーによる発電</a:t>
            </a:r>
          </a:p>
        </p:txBody>
      </p:sp>
      <p:sp>
        <p:nvSpPr>
          <p:cNvPr id="8" name="コンテンツ プレースホルダー 1"/>
          <p:cNvSpPr>
            <a:spLocks noGrp="1"/>
          </p:cNvSpPr>
          <p:nvPr>
            <p:ph sz="quarter" idx="1"/>
          </p:nvPr>
        </p:nvSpPr>
        <p:spPr>
          <a:solidFill>
            <a:schemeClr val="bg1"/>
          </a:solidFill>
        </p:spPr>
        <p:txBody>
          <a:bodyPr>
            <a:noAutofit/>
          </a:bodyPr>
          <a:lstStyle/>
          <a:p>
            <a:r>
              <a:rPr lang="en-US" altLang="ja-JP" dirty="0"/>
              <a:t>2020</a:t>
            </a:r>
            <a:r>
              <a:rPr lang="ja-JP" altLang="en-US" dirty="0"/>
              <a:t>年の電源別発電コスト試算結果</a:t>
            </a:r>
          </a:p>
        </p:txBody>
      </p:sp>
      <p:graphicFrame>
        <p:nvGraphicFramePr>
          <p:cNvPr id="4" name="表 3">
            <a:extLst>
              <a:ext uri="{FF2B5EF4-FFF2-40B4-BE49-F238E27FC236}">
                <a16:creationId xmlns:a16="http://schemas.microsoft.com/office/drawing/2014/main" id="{50C076A9-49EF-56EF-BCB5-46AD4E2EDD58}"/>
              </a:ext>
            </a:extLst>
          </p:cNvPr>
          <p:cNvGraphicFramePr>
            <a:graphicFrameLocks noGrp="1"/>
          </p:cNvGraphicFramePr>
          <p:nvPr>
            <p:extLst>
              <p:ext uri="{D42A27DB-BD31-4B8C-83A1-F6EECF244321}">
                <p14:modId xmlns:p14="http://schemas.microsoft.com/office/powerpoint/2010/main" val="2256341525"/>
              </p:ext>
            </p:extLst>
          </p:nvPr>
        </p:nvGraphicFramePr>
        <p:xfrm>
          <a:off x="251520" y="1772816"/>
          <a:ext cx="8496944" cy="1160556"/>
        </p:xfrm>
        <a:graphic>
          <a:graphicData uri="http://schemas.openxmlformats.org/drawingml/2006/table">
            <a:tbl>
              <a:tblPr/>
              <a:tblGrid>
                <a:gridCol w="681269">
                  <a:extLst>
                    <a:ext uri="{9D8B030D-6E8A-4147-A177-3AD203B41FA5}">
                      <a16:colId xmlns:a16="http://schemas.microsoft.com/office/drawing/2014/main" val="1388659534"/>
                    </a:ext>
                  </a:extLst>
                </a:gridCol>
                <a:gridCol w="497435">
                  <a:extLst>
                    <a:ext uri="{9D8B030D-6E8A-4147-A177-3AD203B41FA5}">
                      <a16:colId xmlns:a16="http://schemas.microsoft.com/office/drawing/2014/main" val="3011261453"/>
                    </a:ext>
                  </a:extLst>
                </a:gridCol>
                <a:gridCol w="510952">
                  <a:extLst>
                    <a:ext uri="{9D8B030D-6E8A-4147-A177-3AD203B41FA5}">
                      <a16:colId xmlns:a16="http://schemas.microsoft.com/office/drawing/2014/main" val="839618585"/>
                    </a:ext>
                  </a:extLst>
                </a:gridCol>
                <a:gridCol w="519062">
                  <a:extLst>
                    <a:ext uri="{9D8B030D-6E8A-4147-A177-3AD203B41FA5}">
                      <a16:colId xmlns:a16="http://schemas.microsoft.com/office/drawing/2014/main" val="1982593394"/>
                    </a:ext>
                  </a:extLst>
                </a:gridCol>
                <a:gridCol w="446069">
                  <a:extLst>
                    <a:ext uri="{9D8B030D-6E8A-4147-A177-3AD203B41FA5}">
                      <a16:colId xmlns:a16="http://schemas.microsoft.com/office/drawing/2014/main" val="1178634624"/>
                    </a:ext>
                  </a:extLst>
                </a:gridCol>
                <a:gridCol w="475808">
                  <a:extLst>
                    <a:ext uri="{9D8B030D-6E8A-4147-A177-3AD203B41FA5}">
                      <a16:colId xmlns:a16="http://schemas.microsoft.com/office/drawing/2014/main" val="1899702910"/>
                    </a:ext>
                  </a:extLst>
                </a:gridCol>
                <a:gridCol w="475808">
                  <a:extLst>
                    <a:ext uri="{9D8B030D-6E8A-4147-A177-3AD203B41FA5}">
                      <a16:colId xmlns:a16="http://schemas.microsoft.com/office/drawing/2014/main" val="2910068919"/>
                    </a:ext>
                  </a:extLst>
                </a:gridCol>
                <a:gridCol w="608276">
                  <a:extLst>
                    <a:ext uri="{9D8B030D-6E8A-4147-A177-3AD203B41FA5}">
                      <a16:colId xmlns:a16="http://schemas.microsoft.com/office/drawing/2014/main" val="1644281821"/>
                    </a:ext>
                  </a:extLst>
                </a:gridCol>
                <a:gridCol w="519062">
                  <a:extLst>
                    <a:ext uri="{9D8B030D-6E8A-4147-A177-3AD203B41FA5}">
                      <a16:colId xmlns:a16="http://schemas.microsoft.com/office/drawing/2014/main" val="2808739019"/>
                    </a:ext>
                  </a:extLst>
                </a:gridCol>
                <a:gridCol w="508248">
                  <a:extLst>
                    <a:ext uri="{9D8B030D-6E8A-4147-A177-3AD203B41FA5}">
                      <a16:colId xmlns:a16="http://schemas.microsoft.com/office/drawing/2014/main" val="885732082"/>
                    </a:ext>
                  </a:extLst>
                </a:gridCol>
                <a:gridCol w="443366">
                  <a:extLst>
                    <a:ext uri="{9D8B030D-6E8A-4147-A177-3AD203B41FA5}">
                      <a16:colId xmlns:a16="http://schemas.microsoft.com/office/drawing/2014/main" val="1687655302"/>
                    </a:ext>
                  </a:extLst>
                </a:gridCol>
                <a:gridCol w="324414">
                  <a:extLst>
                    <a:ext uri="{9D8B030D-6E8A-4147-A177-3AD203B41FA5}">
                      <a16:colId xmlns:a16="http://schemas.microsoft.com/office/drawing/2014/main" val="1646942042"/>
                    </a:ext>
                  </a:extLst>
                </a:gridCol>
                <a:gridCol w="670456">
                  <a:extLst>
                    <a:ext uri="{9D8B030D-6E8A-4147-A177-3AD203B41FA5}">
                      <a16:colId xmlns:a16="http://schemas.microsoft.com/office/drawing/2014/main" val="3758170012"/>
                    </a:ext>
                  </a:extLst>
                </a:gridCol>
                <a:gridCol w="670456">
                  <a:extLst>
                    <a:ext uri="{9D8B030D-6E8A-4147-A177-3AD203B41FA5}">
                      <a16:colId xmlns:a16="http://schemas.microsoft.com/office/drawing/2014/main" val="215648483"/>
                    </a:ext>
                  </a:extLst>
                </a:gridCol>
                <a:gridCol w="551504">
                  <a:extLst>
                    <a:ext uri="{9D8B030D-6E8A-4147-A177-3AD203B41FA5}">
                      <a16:colId xmlns:a16="http://schemas.microsoft.com/office/drawing/2014/main" val="293731903"/>
                    </a:ext>
                  </a:extLst>
                </a:gridCol>
                <a:gridCol w="594759">
                  <a:extLst>
                    <a:ext uri="{9D8B030D-6E8A-4147-A177-3AD203B41FA5}">
                      <a16:colId xmlns:a16="http://schemas.microsoft.com/office/drawing/2014/main" val="1332318805"/>
                    </a:ext>
                  </a:extLst>
                </a:gridCol>
              </a:tblGrid>
              <a:tr h="360172">
                <a:tc>
                  <a:txBody>
                    <a:bodyPr/>
                    <a:lstStyle/>
                    <a:p>
                      <a:pPr algn="ctr" fontAlgn="ctr"/>
                      <a:r>
                        <a:rPr lang="ja-JP" altLang="en-US" sz="800" b="1" i="0" u="none" strike="noStrike" dirty="0">
                          <a:solidFill>
                            <a:srgbClr val="FFFFFF"/>
                          </a:solidFill>
                          <a:effectLst/>
                          <a:latin typeface="游ゴシック Medium" panose="020B0500000000000000" pitchFamily="50" charset="-128"/>
                          <a:ea typeface="游ゴシック Medium" panose="020B0500000000000000" pitchFamily="50" charset="-128"/>
                        </a:rPr>
                        <a:t>電源</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fontAlgn="ctr"/>
                      <a:r>
                        <a:rPr lang="ja-JP" altLang="en-US" sz="800" b="1" i="0" u="none" strike="noStrike">
                          <a:solidFill>
                            <a:srgbClr val="FFFFFF"/>
                          </a:solidFill>
                          <a:effectLst/>
                          <a:latin typeface="游ゴシック Medium" panose="020B0500000000000000" pitchFamily="50" charset="-128"/>
                          <a:ea typeface="游ゴシック Medium" panose="020B0500000000000000" pitchFamily="50" charset="-128"/>
                        </a:rPr>
                        <a:t>石炭</a:t>
                      </a:r>
                      <a:br>
                        <a:rPr lang="ja-JP" altLang="en-US" sz="800" b="1" i="0" u="none" strike="noStrike">
                          <a:solidFill>
                            <a:srgbClr val="FFFFFF"/>
                          </a:solidFill>
                          <a:effectLst/>
                          <a:latin typeface="游ゴシック Medium" panose="020B0500000000000000" pitchFamily="50" charset="-128"/>
                          <a:ea typeface="游ゴシック Medium" panose="020B0500000000000000" pitchFamily="50" charset="-128"/>
                        </a:rPr>
                      </a:br>
                      <a:r>
                        <a:rPr lang="ja-JP" altLang="en-US" sz="800" b="1" i="0" u="none" strike="noStrike">
                          <a:solidFill>
                            <a:srgbClr val="FFFFFF"/>
                          </a:solidFill>
                          <a:effectLst/>
                          <a:latin typeface="游ゴシック Medium" panose="020B0500000000000000" pitchFamily="50" charset="-128"/>
                          <a:ea typeface="游ゴシック Medium" panose="020B0500000000000000" pitchFamily="50" charset="-128"/>
                        </a:rPr>
                        <a:t>火力</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fontAlgn="ctr"/>
                      <a:r>
                        <a:rPr lang="en-US" sz="800" b="1" i="0" u="none" strike="noStrike" dirty="0">
                          <a:solidFill>
                            <a:srgbClr val="FFFFFF"/>
                          </a:solidFill>
                          <a:effectLst/>
                          <a:latin typeface="游ゴシック Medium" panose="020B0500000000000000" pitchFamily="50" charset="-128"/>
                          <a:ea typeface="游ゴシック Medium" panose="020B0500000000000000" pitchFamily="50" charset="-128"/>
                        </a:rPr>
                        <a:t>LNG</a:t>
                      </a:r>
                      <a:br>
                        <a:rPr lang="en-US" sz="800" b="1" i="0" u="none" strike="noStrike" dirty="0">
                          <a:solidFill>
                            <a:srgbClr val="FFFFFF"/>
                          </a:solidFill>
                          <a:effectLst/>
                          <a:latin typeface="游ゴシック Medium" panose="020B0500000000000000" pitchFamily="50" charset="-128"/>
                          <a:ea typeface="游ゴシック Medium" panose="020B0500000000000000" pitchFamily="50" charset="-128"/>
                        </a:rPr>
                      </a:br>
                      <a:r>
                        <a:rPr lang="ja-JP" altLang="en-US" sz="800" b="1" i="0" u="none" strike="noStrike" dirty="0">
                          <a:solidFill>
                            <a:srgbClr val="FFFFFF"/>
                          </a:solidFill>
                          <a:effectLst/>
                          <a:latin typeface="游ゴシック Medium" panose="020B0500000000000000" pitchFamily="50" charset="-128"/>
                          <a:ea typeface="游ゴシック Medium" panose="020B0500000000000000" pitchFamily="50" charset="-128"/>
                        </a:rPr>
                        <a:t>火力</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fontAlgn="ctr"/>
                      <a:r>
                        <a:rPr lang="ja-JP" altLang="en-US" sz="800" b="1" i="0" u="none" strike="noStrike" dirty="0">
                          <a:solidFill>
                            <a:srgbClr val="FFFFFF"/>
                          </a:solidFill>
                          <a:effectLst/>
                          <a:latin typeface="游ゴシック Medium" panose="020B0500000000000000" pitchFamily="50" charset="-128"/>
                          <a:ea typeface="游ゴシック Medium" panose="020B0500000000000000" pitchFamily="50" charset="-128"/>
                        </a:rPr>
                        <a:t>原子力</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fontAlgn="ctr"/>
                      <a:r>
                        <a:rPr lang="ja-JP" altLang="en-US" sz="800" b="1" i="0" u="none" strike="noStrike" dirty="0">
                          <a:solidFill>
                            <a:srgbClr val="FFFFFF"/>
                          </a:solidFill>
                          <a:effectLst/>
                          <a:latin typeface="游ゴシック Medium" panose="020B0500000000000000" pitchFamily="50" charset="-128"/>
                          <a:ea typeface="游ゴシック Medium" panose="020B0500000000000000" pitchFamily="50" charset="-128"/>
                        </a:rPr>
                        <a:t>石油</a:t>
                      </a:r>
                      <a:br>
                        <a:rPr lang="ja-JP" altLang="en-US" sz="800" b="1" i="0" u="none" strike="noStrike" dirty="0">
                          <a:solidFill>
                            <a:srgbClr val="FFFFFF"/>
                          </a:solidFill>
                          <a:effectLst/>
                          <a:latin typeface="游ゴシック Medium" panose="020B0500000000000000" pitchFamily="50" charset="-128"/>
                          <a:ea typeface="游ゴシック Medium" panose="020B0500000000000000" pitchFamily="50" charset="-128"/>
                        </a:rPr>
                      </a:br>
                      <a:r>
                        <a:rPr lang="ja-JP" altLang="en-US" sz="800" b="1" i="0" u="none" strike="noStrike" dirty="0">
                          <a:solidFill>
                            <a:srgbClr val="FFFFFF"/>
                          </a:solidFill>
                          <a:effectLst/>
                          <a:latin typeface="游ゴシック Medium" panose="020B0500000000000000" pitchFamily="50" charset="-128"/>
                          <a:ea typeface="游ゴシック Medium" panose="020B0500000000000000" pitchFamily="50" charset="-128"/>
                        </a:rPr>
                        <a:t>火力</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fontAlgn="ctr"/>
                      <a:r>
                        <a:rPr lang="ja-JP" altLang="en-US" sz="800" b="1" i="0" u="none" strike="noStrike">
                          <a:solidFill>
                            <a:srgbClr val="FFFFFF"/>
                          </a:solidFill>
                          <a:effectLst/>
                          <a:latin typeface="游ゴシック Medium" panose="020B0500000000000000" pitchFamily="50" charset="-128"/>
                          <a:ea typeface="游ゴシック Medium" panose="020B0500000000000000" pitchFamily="50" charset="-128"/>
                        </a:rPr>
                        <a:t>陸上</a:t>
                      </a:r>
                      <a:br>
                        <a:rPr lang="ja-JP" altLang="en-US" sz="800" b="1" i="0" u="none" strike="noStrike">
                          <a:solidFill>
                            <a:srgbClr val="FFFFFF"/>
                          </a:solidFill>
                          <a:effectLst/>
                          <a:latin typeface="游ゴシック Medium" panose="020B0500000000000000" pitchFamily="50" charset="-128"/>
                          <a:ea typeface="游ゴシック Medium" panose="020B0500000000000000" pitchFamily="50" charset="-128"/>
                        </a:rPr>
                      </a:br>
                      <a:r>
                        <a:rPr lang="ja-JP" altLang="en-US" sz="800" b="1" i="0" u="none" strike="noStrike">
                          <a:solidFill>
                            <a:srgbClr val="FFFFFF"/>
                          </a:solidFill>
                          <a:effectLst/>
                          <a:latin typeface="游ゴシック Medium" panose="020B0500000000000000" pitchFamily="50" charset="-128"/>
                          <a:ea typeface="游ゴシック Medium" panose="020B0500000000000000" pitchFamily="50" charset="-128"/>
                        </a:rPr>
                        <a:t>風力</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fontAlgn="ctr"/>
                      <a:r>
                        <a:rPr lang="ja-JP" altLang="en-US" sz="800" b="1" i="0" u="none" strike="noStrike">
                          <a:solidFill>
                            <a:srgbClr val="FFFFFF"/>
                          </a:solidFill>
                          <a:effectLst/>
                          <a:latin typeface="游ゴシック Medium" panose="020B0500000000000000" pitchFamily="50" charset="-128"/>
                          <a:ea typeface="游ゴシック Medium" panose="020B0500000000000000" pitchFamily="50" charset="-128"/>
                        </a:rPr>
                        <a:t>洋上</a:t>
                      </a:r>
                      <a:br>
                        <a:rPr lang="ja-JP" altLang="en-US" sz="800" b="1" i="0" u="none" strike="noStrike">
                          <a:solidFill>
                            <a:srgbClr val="FFFFFF"/>
                          </a:solidFill>
                          <a:effectLst/>
                          <a:latin typeface="游ゴシック Medium" panose="020B0500000000000000" pitchFamily="50" charset="-128"/>
                          <a:ea typeface="游ゴシック Medium" panose="020B0500000000000000" pitchFamily="50" charset="-128"/>
                        </a:rPr>
                      </a:br>
                      <a:r>
                        <a:rPr lang="ja-JP" altLang="en-US" sz="800" b="1" i="0" u="none" strike="noStrike">
                          <a:solidFill>
                            <a:srgbClr val="FFFFFF"/>
                          </a:solidFill>
                          <a:effectLst/>
                          <a:latin typeface="游ゴシック Medium" panose="020B0500000000000000" pitchFamily="50" charset="-128"/>
                          <a:ea typeface="游ゴシック Medium" panose="020B0500000000000000" pitchFamily="50" charset="-128"/>
                        </a:rPr>
                        <a:t>風力</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fontAlgn="ctr"/>
                      <a:r>
                        <a:rPr lang="zh-TW" altLang="en-US" sz="800" b="1" i="0" u="none" strike="noStrike">
                          <a:solidFill>
                            <a:srgbClr val="FFFFFF"/>
                          </a:solidFill>
                          <a:effectLst/>
                          <a:latin typeface="游ゴシック Medium" panose="020B0500000000000000" pitchFamily="50" charset="-128"/>
                          <a:ea typeface="游ゴシック Medium" panose="020B0500000000000000" pitchFamily="50" charset="-128"/>
                        </a:rPr>
                        <a:t>太陽光</a:t>
                      </a:r>
                      <a:br>
                        <a:rPr lang="zh-TW" altLang="en-US" sz="800" b="1" i="0" u="none" strike="noStrike">
                          <a:solidFill>
                            <a:srgbClr val="FFFFFF"/>
                          </a:solidFill>
                          <a:effectLst/>
                          <a:latin typeface="游ゴシック Medium" panose="020B0500000000000000" pitchFamily="50" charset="-128"/>
                          <a:ea typeface="游ゴシック Medium" panose="020B0500000000000000" pitchFamily="50" charset="-128"/>
                        </a:rPr>
                      </a:br>
                      <a:r>
                        <a:rPr lang="zh-TW" altLang="en-US" sz="800" b="1" i="0" u="none" strike="noStrike">
                          <a:solidFill>
                            <a:srgbClr val="FFFFFF"/>
                          </a:solidFill>
                          <a:effectLst/>
                          <a:latin typeface="游ゴシック Medium" panose="020B0500000000000000" pitchFamily="50" charset="-128"/>
                          <a:ea typeface="游ゴシック Medium" panose="020B0500000000000000" pitchFamily="50" charset="-128"/>
                        </a:rPr>
                        <a:t>（事業用）</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fontAlgn="ctr"/>
                      <a:r>
                        <a:rPr lang="zh-TW" altLang="en-US" sz="800" b="1" i="0" u="none" strike="noStrike" dirty="0">
                          <a:solidFill>
                            <a:srgbClr val="FFFFFF"/>
                          </a:solidFill>
                          <a:effectLst/>
                          <a:latin typeface="游ゴシック Medium" panose="020B0500000000000000" pitchFamily="50" charset="-128"/>
                          <a:ea typeface="游ゴシック Medium" panose="020B0500000000000000" pitchFamily="50" charset="-128"/>
                        </a:rPr>
                        <a:t>太陽光</a:t>
                      </a:r>
                      <a:br>
                        <a:rPr lang="zh-TW" altLang="en-US" sz="800" b="1" i="0" u="none" strike="noStrike" dirty="0">
                          <a:solidFill>
                            <a:srgbClr val="FFFFFF"/>
                          </a:solidFill>
                          <a:effectLst/>
                          <a:latin typeface="游ゴシック Medium" panose="020B0500000000000000" pitchFamily="50" charset="-128"/>
                          <a:ea typeface="游ゴシック Medium" panose="020B0500000000000000" pitchFamily="50" charset="-128"/>
                        </a:rPr>
                      </a:br>
                      <a:r>
                        <a:rPr lang="zh-TW" altLang="en-US" sz="800" b="1" i="0" u="none" strike="noStrike" dirty="0">
                          <a:solidFill>
                            <a:srgbClr val="FFFFFF"/>
                          </a:solidFill>
                          <a:effectLst/>
                          <a:latin typeface="游ゴシック Medium" panose="020B0500000000000000" pitchFamily="50" charset="-128"/>
                          <a:ea typeface="游ゴシック Medium" panose="020B0500000000000000" pitchFamily="50" charset="-128"/>
                        </a:rPr>
                        <a:t>（住宅）</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fontAlgn="ctr"/>
                      <a:r>
                        <a:rPr lang="ja-JP" altLang="en-US" sz="800" b="1" i="0" u="none" strike="noStrike">
                          <a:solidFill>
                            <a:srgbClr val="FFFFFF"/>
                          </a:solidFill>
                          <a:effectLst/>
                          <a:latin typeface="游ゴシック Medium" panose="020B0500000000000000" pitchFamily="50" charset="-128"/>
                          <a:ea typeface="游ゴシック Medium" panose="020B0500000000000000" pitchFamily="50" charset="-128"/>
                        </a:rPr>
                        <a:t>小水力</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fontAlgn="ctr"/>
                      <a:r>
                        <a:rPr lang="ja-JP" altLang="en-US" sz="800" b="1" i="0" u="none" strike="noStrike">
                          <a:solidFill>
                            <a:srgbClr val="FFFFFF"/>
                          </a:solidFill>
                          <a:effectLst/>
                          <a:latin typeface="游ゴシック Medium" panose="020B0500000000000000" pitchFamily="50" charset="-128"/>
                          <a:ea typeface="游ゴシック Medium" panose="020B0500000000000000" pitchFamily="50" charset="-128"/>
                        </a:rPr>
                        <a:t>中水力</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fontAlgn="ctr"/>
                      <a:r>
                        <a:rPr lang="ja-JP" altLang="en-US" sz="800" b="1" i="0" u="none" strike="noStrike">
                          <a:solidFill>
                            <a:srgbClr val="FFFFFF"/>
                          </a:solidFill>
                          <a:effectLst/>
                          <a:latin typeface="游ゴシック Medium" panose="020B0500000000000000" pitchFamily="50" charset="-128"/>
                          <a:ea typeface="游ゴシック Medium" panose="020B0500000000000000" pitchFamily="50" charset="-128"/>
                        </a:rPr>
                        <a:t>地熱</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fontAlgn="ctr"/>
                      <a:r>
                        <a:rPr lang="ja-JP" altLang="en-US" sz="800" b="1" i="0" u="none" strike="noStrike">
                          <a:solidFill>
                            <a:srgbClr val="FFFFFF"/>
                          </a:solidFill>
                          <a:effectLst/>
                          <a:latin typeface="游ゴシック Medium" panose="020B0500000000000000" pitchFamily="50" charset="-128"/>
                          <a:ea typeface="游ゴシック Medium" panose="020B0500000000000000" pitchFamily="50" charset="-128"/>
                        </a:rPr>
                        <a:t>バイオマス（混焼）</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fontAlgn="ctr"/>
                      <a:r>
                        <a:rPr lang="ja-JP" altLang="en-US" sz="800" b="1" i="0" u="none" strike="noStrike">
                          <a:solidFill>
                            <a:srgbClr val="FFFFFF"/>
                          </a:solidFill>
                          <a:effectLst/>
                          <a:latin typeface="游ゴシック Medium" panose="020B0500000000000000" pitchFamily="50" charset="-128"/>
                          <a:ea typeface="游ゴシック Medium" panose="020B0500000000000000" pitchFamily="50" charset="-128"/>
                        </a:rPr>
                        <a:t>バイオマス（専焼）</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fontAlgn="ctr"/>
                      <a:r>
                        <a:rPr lang="ja-JP" altLang="en-US" sz="800" b="1" i="0" u="none" strike="noStrike" dirty="0">
                          <a:solidFill>
                            <a:srgbClr val="FFFFFF"/>
                          </a:solidFill>
                          <a:effectLst/>
                          <a:latin typeface="游ゴシック Medium" panose="020B0500000000000000" pitchFamily="50" charset="-128"/>
                          <a:ea typeface="游ゴシック Medium" panose="020B0500000000000000" pitchFamily="50" charset="-128"/>
                        </a:rPr>
                        <a:t>ガス</a:t>
                      </a:r>
                      <a:br>
                        <a:rPr lang="ja-JP" altLang="en-US" sz="800" b="1" i="0" u="none" strike="noStrike" dirty="0">
                          <a:solidFill>
                            <a:srgbClr val="FFFFFF"/>
                          </a:solidFill>
                          <a:effectLst/>
                          <a:latin typeface="游ゴシック Medium" panose="020B0500000000000000" pitchFamily="50" charset="-128"/>
                          <a:ea typeface="游ゴシック Medium" panose="020B0500000000000000" pitchFamily="50" charset="-128"/>
                        </a:rPr>
                      </a:br>
                      <a:r>
                        <a:rPr lang="ja-JP" altLang="en-US" sz="800" b="1" i="0" u="none" strike="noStrike" dirty="0">
                          <a:solidFill>
                            <a:srgbClr val="FFFFFF"/>
                          </a:solidFill>
                          <a:effectLst/>
                          <a:latin typeface="游ゴシック Medium" panose="020B0500000000000000" pitchFamily="50" charset="-128"/>
                          <a:ea typeface="游ゴシック Medium" panose="020B0500000000000000" pitchFamily="50" charset="-128"/>
                        </a:rPr>
                        <a:t>コジェネ</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fontAlgn="ctr"/>
                      <a:r>
                        <a:rPr lang="ja-JP" altLang="en-US" sz="800" b="1" i="0" u="none" strike="noStrike">
                          <a:solidFill>
                            <a:srgbClr val="FFFFFF"/>
                          </a:solidFill>
                          <a:effectLst/>
                          <a:latin typeface="游ゴシック Medium" panose="020B0500000000000000" pitchFamily="50" charset="-128"/>
                          <a:ea typeface="游ゴシック Medium" panose="020B0500000000000000" pitchFamily="50" charset="-128"/>
                        </a:rPr>
                        <a:t>石油</a:t>
                      </a:r>
                      <a:br>
                        <a:rPr lang="ja-JP" altLang="en-US" sz="800" b="1" i="0" u="none" strike="noStrike">
                          <a:solidFill>
                            <a:srgbClr val="FFFFFF"/>
                          </a:solidFill>
                          <a:effectLst/>
                          <a:latin typeface="游ゴシック Medium" panose="020B0500000000000000" pitchFamily="50" charset="-128"/>
                          <a:ea typeface="游ゴシック Medium" panose="020B0500000000000000" pitchFamily="50" charset="-128"/>
                        </a:rPr>
                      </a:br>
                      <a:r>
                        <a:rPr lang="ja-JP" altLang="en-US" sz="800" b="1" i="0" u="none" strike="noStrike">
                          <a:solidFill>
                            <a:srgbClr val="FFFFFF"/>
                          </a:solidFill>
                          <a:effectLst/>
                          <a:latin typeface="游ゴシック Medium" panose="020B0500000000000000" pitchFamily="50" charset="-128"/>
                          <a:ea typeface="游ゴシック Medium" panose="020B0500000000000000" pitchFamily="50" charset="-128"/>
                        </a:rPr>
                        <a:t>コジェネ</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extLst>
                  <a:ext uri="{0D108BD9-81ED-4DB2-BD59-A6C34878D82A}">
                    <a16:rowId xmlns:a16="http://schemas.microsoft.com/office/drawing/2014/main" val="1699044693"/>
                  </a:ext>
                </a:extLst>
              </a:tr>
              <a:tr h="384184">
                <a:tc>
                  <a:txBody>
                    <a:bodyPr/>
                    <a:lstStyle/>
                    <a:p>
                      <a:pPr algn="l" fontAlgn="ctr"/>
                      <a:r>
                        <a:rPr lang="ja-JP" altLang="en-US" sz="800" b="0" i="0" u="none" strike="noStrike">
                          <a:solidFill>
                            <a:srgbClr val="000000"/>
                          </a:solidFill>
                          <a:effectLst/>
                          <a:latin typeface="游ゴシック Medium" panose="020B0500000000000000" pitchFamily="50" charset="-128"/>
                          <a:ea typeface="游ゴシック Medium" panose="020B0500000000000000" pitchFamily="50" charset="-128"/>
                        </a:rPr>
                        <a:t>発電コスト</a:t>
                      </a:r>
                      <a:br>
                        <a:rPr lang="ja-JP" altLang="en-US" sz="800" b="0" i="0" u="none" strike="noStrike">
                          <a:solidFill>
                            <a:srgbClr val="000000"/>
                          </a:solidFill>
                          <a:effectLst/>
                          <a:latin typeface="游ゴシック Medium" panose="020B0500000000000000" pitchFamily="50" charset="-128"/>
                          <a:ea typeface="游ゴシック Medium" panose="020B0500000000000000" pitchFamily="50" charset="-128"/>
                        </a:rPr>
                      </a:br>
                      <a:r>
                        <a:rPr lang="ja-JP" altLang="en-US" sz="800" b="0" i="0" u="none" strike="noStrike">
                          <a:solidFill>
                            <a:srgbClr val="000000"/>
                          </a:solidFill>
                          <a:effectLst/>
                          <a:latin typeface="游ゴシック Medium" panose="020B0500000000000000" pitchFamily="50" charset="-128"/>
                          <a:ea typeface="游ゴシック Medium" panose="020B0500000000000000" pitchFamily="50" charset="-128"/>
                        </a:rPr>
                        <a:t>（円</a:t>
                      </a:r>
                      <a:r>
                        <a:rPr lang="en-US" altLang="ja-JP" sz="800" b="0" i="0" u="none" strike="noStrike" dirty="0">
                          <a:solidFill>
                            <a:srgbClr val="000000"/>
                          </a:solidFill>
                          <a:effectLst/>
                          <a:latin typeface="游ゴシック Medium" panose="020B0500000000000000" pitchFamily="50" charset="-128"/>
                          <a:ea typeface="游ゴシック Medium" panose="020B0500000000000000" pitchFamily="50" charset="-128"/>
                        </a:rPr>
                        <a:t>/kWh</a:t>
                      </a:r>
                      <a:r>
                        <a:rPr lang="ja-JP" altLang="en-US" sz="800" b="0" i="0" u="none" strike="noStrike">
                          <a:solidFill>
                            <a:srgbClr val="000000"/>
                          </a:solidFill>
                          <a:effectLst/>
                          <a:latin typeface="游ゴシック Medium" panose="020B0500000000000000" pitchFamily="50" charset="-128"/>
                          <a:ea typeface="游ゴシック Medium" panose="020B0500000000000000" pitchFamily="50" charset="-128"/>
                        </a:rPr>
                        <a:t>）</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D9D9"/>
                    </a:solidFill>
                  </a:tcPr>
                </a:tc>
                <a:tc>
                  <a:txBody>
                    <a:bodyPr/>
                    <a:lstStyle/>
                    <a:p>
                      <a:pPr algn="ctr" fontAlgn="ctr"/>
                      <a:r>
                        <a:rPr lang="en-US" altLang="ja-JP" sz="800" b="0" i="0" u="none" strike="noStrike" dirty="0">
                          <a:solidFill>
                            <a:srgbClr val="000000"/>
                          </a:solidFill>
                          <a:effectLst/>
                          <a:latin typeface="游ゴシック Medium" panose="020B0500000000000000" pitchFamily="50" charset="-128"/>
                          <a:ea typeface="游ゴシック Medium" panose="020B0500000000000000" pitchFamily="50" charset="-128"/>
                        </a:rPr>
                        <a:t>12.5</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D9D9"/>
                    </a:solidFill>
                  </a:tcPr>
                </a:tc>
                <a:tc>
                  <a:txBody>
                    <a:bodyPr/>
                    <a:lstStyle/>
                    <a:p>
                      <a:pPr algn="ctr" fontAlgn="ctr"/>
                      <a:r>
                        <a:rPr lang="en-US" altLang="ja-JP" sz="800" b="0" i="0" u="none" strike="noStrike" dirty="0">
                          <a:solidFill>
                            <a:srgbClr val="000000"/>
                          </a:solidFill>
                          <a:effectLst/>
                          <a:latin typeface="游ゴシック Medium" panose="020B0500000000000000" pitchFamily="50" charset="-128"/>
                          <a:ea typeface="游ゴシック Medium" panose="020B0500000000000000" pitchFamily="50" charset="-128"/>
                        </a:rPr>
                        <a:t>10.7</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D9D9"/>
                    </a:solidFill>
                  </a:tcPr>
                </a:tc>
                <a:tc>
                  <a:txBody>
                    <a:bodyPr/>
                    <a:lstStyle/>
                    <a:p>
                      <a:pPr algn="ctr" fontAlgn="ctr"/>
                      <a:r>
                        <a:rPr lang="en-US" altLang="ja-JP" sz="800" b="0" i="0" u="none" strike="noStrike" dirty="0">
                          <a:solidFill>
                            <a:srgbClr val="000000"/>
                          </a:solidFill>
                          <a:effectLst/>
                          <a:latin typeface="游ゴシック Medium" panose="020B0500000000000000" pitchFamily="50" charset="-128"/>
                          <a:ea typeface="游ゴシック Medium" panose="020B0500000000000000" pitchFamily="50" charset="-128"/>
                        </a:rPr>
                        <a:t>11.5</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D9D9"/>
                    </a:solidFill>
                  </a:tcPr>
                </a:tc>
                <a:tc>
                  <a:txBody>
                    <a:bodyPr/>
                    <a:lstStyle/>
                    <a:p>
                      <a:pPr algn="ctr" fontAlgn="ctr"/>
                      <a:r>
                        <a:rPr lang="en-US" altLang="ja-JP" sz="800" b="0" i="0" u="none" strike="noStrike" dirty="0">
                          <a:solidFill>
                            <a:srgbClr val="000000"/>
                          </a:solidFill>
                          <a:effectLst/>
                          <a:latin typeface="游ゴシック Medium" panose="020B0500000000000000" pitchFamily="50" charset="-128"/>
                          <a:ea typeface="游ゴシック Medium" panose="020B0500000000000000" pitchFamily="50" charset="-128"/>
                        </a:rPr>
                        <a:t>26.7</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D9D9"/>
                    </a:solidFill>
                  </a:tcPr>
                </a:tc>
                <a:tc>
                  <a:txBody>
                    <a:bodyPr/>
                    <a:lstStyle/>
                    <a:p>
                      <a:pPr algn="ctr" fontAlgn="ctr"/>
                      <a:r>
                        <a:rPr lang="en-US" altLang="ja-JP" sz="800" b="0" i="0" u="none" strike="noStrike" dirty="0">
                          <a:solidFill>
                            <a:srgbClr val="000000"/>
                          </a:solidFill>
                          <a:effectLst/>
                          <a:latin typeface="游ゴシック Medium" panose="020B0500000000000000" pitchFamily="50" charset="-128"/>
                          <a:ea typeface="游ゴシック Medium" panose="020B0500000000000000" pitchFamily="50" charset="-128"/>
                        </a:rPr>
                        <a:t>19.8</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D9D9"/>
                    </a:solidFill>
                  </a:tcPr>
                </a:tc>
                <a:tc>
                  <a:txBody>
                    <a:bodyPr/>
                    <a:lstStyle/>
                    <a:p>
                      <a:pPr algn="ctr" fontAlgn="ctr"/>
                      <a:r>
                        <a:rPr lang="en-US" altLang="ja-JP" sz="800" b="0" i="0" u="none" strike="noStrike" dirty="0">
                          <a:solidFill>
                            <a:srgbClr val="000000"/>
                          </a:solidFill>
                          <a:effectLst/>
                          <a:latin typeface="游ゴシック Medium" panose="020B0500000000000000" pitchFamily="50" charset="-128"/>
                          <a:ea typeface="游ゴシック Medium" panose="020B0500000000000000" pitchFamily="50" charset="-128"/>
                        </a:rPr>
                        <a:t>30</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D9D9"/>
                    </a:solidFill>
                  </a:tcPr>
                </a:tc>
                <a:tc>
                  <a:txBody>
                    <a:bodyPr/>
                    <a:lstStyle/>
                    <a:p>
                      <a:pPr algn="ctr" fontAlgn="ctr"/>
                      <a:r>
                        <a:rPr lang="en-US" altLang="ja-JP" sz="800" b="0" i="0" u="none" strike="noStrike" dirty="0">
                          <a:solidFill>
                            <a:srgbClr val="000000"/>
                          </a:solidFill>
                          <a:effectLst/>
                          <a:latin typeface="游ゴシック Medium" panose="020B0500000000000000" pitchFamily="50" charset="-128"/>
                          <a:ea typeface="游ゴシック Medium" panose="020B0500000000000000" pitchFamily="50" charset="-128"/>
                        </a:rPr>
                        <a:t>12.9</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D9D9"/>
                    </a:solidFill>
                  </a:tcPr>
                </a:tc>
                <a:tc>
                  <a:txBody>
                    <a:bodyPr/>
                    <a:lstStyle/>
                    <a:p>
                      <a:pPr algn="ctr" fontAlgn="ctr"/>
                      <a:r>
                        <a:rPr lang="en-US" altLang="ja-JP" sz="800" b="0" i="0" u="none" strike="noStrike" dirty="0">
                          <a:solidFill>
                            <a:srgbClr val="000000"/>
                          </a:solidFill>
                          <a:effectLst/>
                          <a:latin typeface="游ゴシック Medium" panose="020B0500000000000000" pitchFamily="50" charset="-128"/>
                          <a:ea typeface="游ゴシック Medium" panose="020B0500000000000000" pitchFamily="50" charset="-128"/>
                        </a:rPr>
                        <a:t>17.7</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D9D9"/>
                    </a:solidFill>
                  </a:tcPr>
                </a:tc>
                <a:tc>
                  <a:txBody>
                    <a:bodyPr/>
                    <a:lstStyle/>
                    <a:p>
                      <a:pPr algn="ctr" fontAlgn="ctr"/>
                      <a:r>
                        <a:rPr lang="en-US" altLang="ja-JP" sz="800" b="0" i="0" u="none" strike="noStrike" dirty="0">
                          <a:solidFill>
                            <a:srgbClr val="000000"/>
                          </a:solidFill>
                          <a:effectLst/>
                          <a:latin typeface="游ゴシック Medium" panose="020B0500000000000000" pitchFamily="50" charset="-128"/>
                          <a:ea typeface="游ゴシック Medium" panose="020B0500000000000000" pitchFamily="50" charset="-128"/>
                        </a:rPr>
                        <a:t>25.3</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D9D9"/>
                    </a:solidFill>
                  </a:tcPr>
                </a:tc>
                <a:tc>
                  <a:txBody>
                    <a:bodyPr/>
                    <a:lstStyle/>
                    <a:p>
                      <a:pPr algn="ctr" fontAlgn="ctr"/>
                      <a:r>
                        <a:rPr lang="en-US" altLang="ja-JP" sz="800" b="0" i="0" u="none" strike="noStrike" dirty="0">
                          <a:solidFill>
                            <a:srgbClr val="000000"/>
                          </a:solidFill>
                          <a:effectLst/>
                          <a:latin typeface="游ゴシック Medium" panose="020B0500000000000000" pitchFamily="50" charset="-128"/>
                          <a:ea typeface="游ゴシック Medium" panose="020B0500000000000000" pitchFamily="50" charset="-128"/>
                        </a:rPr>
                        <a:t>10.9</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D9D9"/>
                    </a:solidFill>
                  </a:tcPr>
                </a:tc>
                <a:tc>
                  <a:txBody>
                    <a:bodyPr/>
                    <a:lstStyle/>
                    <a:p>
                      <a:pPr algn="ctr" fontAlgn="ctr"/>
                      <a:r>
                        <a:rPr lang="en-US" altLang="ja-JP" sz="800" b="0" i="0" u="none" strike="noStrike" dirty="0">
                          <a:solidFill>
                            <a:srgbClr val="000000"/>
                          </a:solidFill>
                          <a:effectLst/>
                          <a:latin typeface="游ゴシック Medium" panose="020B0500000000000000" pitchFamily="50" charset="-128"/>
                          <a:ea typeface="游ゴシック Medium" panose="020B0500000000000000" pitchFamily="50" charset="-128"/>
                        </a:rPr>
                        <a:t>16.7</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D9D9"/>
                    </a:solidFill>
                  </a:tcPr>
                </a:tc>
                <a:tc>
                  <a:txBody>
                    <a:bodyPr/>
                    <a:lstStyle/>
                    <a:p>
                      <a:pPr algn="ctr" fontAlgn="ctr"/>
                      <a:r>
                        <a:rPr lang="en-US" altLang="ja-JP" sz="800" b="0" i="0" u="none" strike="noStrike" dirty="0">
                          <a:solidFill>
                            <a:srgbClr val="000000"/>
                          </a:solidFill>
                          <a:effectLst/>
                          <a:latin typeface="游ゴシック Medium" panose="020B0500000000000000" pitchFamily="50" charset="-128"/>
                          <a:ea typeface="游ゴシック Medium" panose="020B0500000000000000" pitchFamily="50" charset="-128"/>
                        </a:rPr>
                        <a:t>13.2</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D9D9"/>
                    </a:solidFill>
                  </a:tcPr>
                </a:tc>
                <a:tc>
                  <a:txBody>
                    <a:bodyPr/>
                    <a:lstStyle/>
                    <a:p>
                      <a:pPr algn="ctr" fontAlgn="ctr"/>
                      <a:r>
                        <a:rPr lang="en-US" altLang="ja-JP" sz="800" b="0" i="0" u="none" strike="noStrike" dirty="0">
                          <a:solidFill>
                            <a:srgbClr val="000000"/>
                          </a:solidFill>
                          <a:effectLst/>
                          <a:latin typeface="游ゴシック Medium" panose="020B0500000000000000" pitchFamily="50" charset="-128"/>
                          <a:ea typeface="游ゴシック Medium" panose="020B0500000000000000" pitchFamily="50" charset="-128"/>
                        </a:rPr>
                        <a:t>29.8</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D9D9"/>
                    </a:solidFill>
                  </a:tcPr>
                </a:tc>
                <a:tc>
                  <a:txBody>
                    <a:bodyPr/>
                    <a:lstStyle/>
                    <a:p>
                      <a:pPr algn="ctr" fontAlgn="ctr"/>
                      <a:r>
                        <a:rPr lang="en-US" altLang="ja-JP" sz="800" b="0" i="0" u="none" strike="noStrike" dirty="0">
                          <a:solidFill>
                            <a:srgbClr val="000000"/>
                          </a:solidFill>
                          <a:effectLst/>
                          <a:latin typeface="游ゴシック Medium" panose="020B0500000000000000" pitchFamily="50" charset="-128"/>
                          <a:ea typeface="游ゴシック Medium" panose="020B0500000000000000" pitchFamily="50" charset="-128"/>
                        </a:rPr>
                        <a:t>9.3</a:t>
                      </a:r>
                      <a:r>
                        <a:rPr lang="ja-JP" altLang="en-US" sz="800" b="0" i="0" u="none" strike="noStrike">
                          <a:solidFill>
                            <a:srgbClr val="000000"/>
                          </a:solidFill>
                          <a:effectLst/>
                          <a:latin typeface="游ゴシック Medium" panose="020B0500000000000000" pitchFamily="50" charset="-128"/>
                          <a:ea typeface="游ゴシック Medium" panose="020B0500000000000000" pitchFamily="50" charset="-128"/>
                        </a:rPr>
                        <a:t>～</a:t>
                      </a:r>
                      <a:r>
                        <a:rPr lang="en-US" altLang="ja-JP" sz="800" b="0" i="0" u="none" strike="noStrike" dirty="0">
                          <a:solidFill>
                            <a:srgbClr val="000000"/>
                          </a:solidFill>
                          <a:effectLst/>
                          <a:latin typeface="游ゴシック Medium" panose="020B0500000000000000" pitchFamily="50" charset="-128"/>
                          <a:ea typeface="游ゴシック Medium" panose="020B0500000000000000" pitchFamily="50" charset="-128"/>
                        </a:rPr>
                        <a:t>10.6</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D9D9"/>
                    </a:solidFill>
                  </a:tcPr>
                </a:tc>
                <a:tc>
                  <a:txBody>
                    <a:bodyPr/>
                    <a:lstStyle/>
                    <a:p>
                      <a:pPr algn="ctr" fontAlgn="ctr"/>
                      <a:r>
                        <a:rPr lang="en-US" altLang="ja-JP" sz="800" b="0" i="0" u="none" strike="noStrike" dirty="0">
                          <a:solidFill>
                            <a:srgbClr val="000000"/>
                          </a:solidFill>
                          <a:effectLst/>
                          <a:latin typeface="游ゴシック Medium" panose="020B0500000000000000" pitchFamily="50" charset="-128"/>
                          <a:ea typeface="游ゴシック Medium" panose="020B0500000000000000" pitchFamily="50" charset="-128"/>
                        </a:rPr>
                        <a:t>19.7</a:t>
                      </a:r>
                      <a:r>
                        <a:rPr lang="ja-JP" altLang="en-US" sz="800" b="0" i="0" u="none" strike="noStrike">
                          <a:solidFill>
                            <a:srgbClr val="000000"/>
                          </a:solidFill>
                          <a:effectLst/>
                          <a:latin typeface="游ゴシック Medium" panose="020B0500000000000000" pitchFamily="50" charset="-128"/>
                          <a:ea typeface="游ゴシック Medium" panose="020B0500000000000000" pitchFamily="50" charset="-128"/>
                        </a:rPr>
                        <a:t>～</a:t>
                      </a:r>
                      <a:r>
                        <a:rPr lang="en-US" altLang="ja-JP" sz="800" b="0" i="0" u="none" strike="noStrike" dirty="0">
                          <a:solidFill>
                            <a:srgbClr val="000000"/>
                          </a:solidFill>
                          <a:effectLst/>
                          <a:latin typeface="游ゴシック Medium" panose="020B0500000000000000" pitchFamily="50" charset="-128"/>
                          <a:ea typeface="游ゴシック Medium" panose="020B0500000000000000" pitchFamily="50" charset="-128"/>
                        </a:rPr>
                        <a:t>24.4</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D9D9"/>
                    </a:solidFill>
                  </a:tcPr>
                </a:tc>
                <a:extLst>
                  <a:ext uri="{0D108BD9-81ED-4DB2-BD59-A6C34878D82A}">
                    <a16:rowId xmlns:a16="http://schemas.microsoft.com/office/drawing/2014/main" val="378048017"/>
                  </a:ext>
                </a:extLst>
              </a:tr>
              <a:tr h="208100">
                <a:tc>
                  <a:txBody>
                    <a:bodyPr/>
                    <a:lstStyle/>
                    <a:p>
                      <a:pPr algn="l" fontAlgn="ctr"/>
                      <a:r>
                        <a:rPr lang="ja-JP" altLang="en-US" sz="800" b="0" i="0" u="none" strike="noStrike">
                          <a:solidFill>
                            <a:srgbClr val="000000"/>
                          </a:solidFill>
                          <a:effectLst/>
                          <a:latin typeface="游ゴシック Medium" panose="020B0500000000000000" pitchFamily="50" charset="-128"/>
                          <a:ea typeface="游ゴシック Medium" panose="020B0500000000000000" pitchFamily="50" charset="-128"/>
                        </a:rPr>
                        <a:t>設備利用率</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D9D9"/>
                    </a:solidFill>
                  </a:tcPr>
                </a:tc>
                <a:tc>
                  <a:txBody>
                    <a:bodyPr/>
                    <a:lstStyle/>
                    <a:p>
                      <a:pPr algn="ctr" fontAlgn="ctr"/>
                      <a:r>
                        <a:rPr lang="en-US" altLang="ja-JP" sz="800" b="0" i="0" u="none" strike="noStrike" dirty="0">
                          <a:solidFill>
                            <a:srgbClr val="000000"/>
                          </a:solidFill>
                          <a:effectLst/>
                          <a:latin typeface="游ゴシック Medium" panose="020B0500000000000000" pitchFamily="50" charset="-128"/>
                          <a:ea typeface="游ゴシック Medium" panose="020B0500000000000000" pitchFamily="50" charset="-128"/>
                        </a:rPr>
                        <a:t>70%</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D9D9"/>
                    </a:solidFill>
                  </a:tcPr>
                </a:tc>
                <a:tc>
                  <a:txBody>
                    <a:bodyPr/>
                    <a:lstStyle/>
                    <a:p>
                      <a:pPr algn="ctr" fontAlgn="ctr"/>
                      <a:r>
                        <a:rPr lang="en-US" altLang="ja-JP" sz="800" b="0" i="0" u="none" strike="noStrike" dirty="0">
                          <a:solidFill>
                            <a:srgbClr val="000000"/>
                          </a:solidFill>
                          <a:effectLst/>
                          <a:latin typeface="游ゴシック Medium" panose="020B0500000000000000" pitchFamily="50" charset="-128"/>
                          <a:ea typeface="游ゴシック Medium" panose="020B0500000000000000" pitchFamily="50" charset="-128"/>
                        </a:rPr>
                        <a:t>70%</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D9D9"/>
                    </a:solidFill>
                  </a:tcPr>
                </a:tc>
                <a:tc>
                  <a:txBody>
                    <a:bodyPr/>
                    <a:lstStyle/>
                    <a:p>
                      <a:pPr algn="ctr" fontAlgn="ctr"/>
                      <a:r>
                        <a:rPr lang="en-US" altLang="ja-JP" sz="800" b="0" i="0" u="none" strike="noStrike" dirty="0">
                          <a:solidFill>
                            <a:srgbClr val="000000"/>
                          </a:solidFill>
                          <a:effectLst/>
                          <a:latin typeface="游ゴシック Medium" panose="020B0500000000000000" pitchFamily="50" charset="-128"/>
                          <a:ea typeface="游ゴシック Medium" panose="020B0500000000000000" pitchFamily="50" charset="-128"/>
                        </a:rPr>
                        <a:t>70%</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D9D9"/>
                    </a:solidFill>
                  </a:tcPr>
                </a:tc>
                <a:tc>
                  <a:txBody>
                    <a:bodyPr/>
                    <a:lstStyle/>
                    <a:p>
                      <a:pPr algn="ctr" fontAlgn="ctr"/>
                      <a:r>
                        <a:rPr lang="en-US" altLang="ja-JP" sz="800" b="0" i="0" u="none" strike="noStrike" dirty="0">
                          <a:solidFill>
                            <a:srgbClr val="000000"/>
                          </a:solidFill>
                          <a:effectLst/>
                          <a:latin typeface="游ゴシック Medium" panose="020B0500000000000000" pitchFamily="50" charset="-128"/>
                          <a:ea typeface="游ゴシック Medium" panose="020B0500000000000000" pitchFamily="50" charset="-128"/>
                        </a:rPr>
                        <a:t>30%</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D9D9"/>
                    </a:solidFill>
                  </a:tcPr>
                </a:tc>
                <a:tc>
                  <a:txBody>
                    <a:bodyPr/>
                    <a:lstStyle/>
                    <a:p>
                      <a:pPr algn="ctr" fontAlgn="ctr"/>
                      <a:r>
                        <a:rPr lang="en-US" altLang="ja-JP" sz="800" b="0" i="0" u="none" strike="noStrike" dirty="0">
                          <a:solidFill>
                            <a:srgbClr val="000000"/>
                          </a:solidFill>
                          <a:effectLst/>
                          <a:latin typeface="游ゴシック Medium" panose="020B0500000000000000" pitchFamily="50" charset="-128"/>
                          <a:ea typeface="游ゴシック Medium" panose="020B0500000000000000" pitchFamily="50" charset="-128"/>
                        </a:rPr>
                        <a:t>25.40%</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D9D9"/>
                    </a:solidFill>
                  </a:tcPr>
                </a:tc>
                <a:tc>
                  <a:txBody>
                    <a:bodyPr/>
                    <a:lstStyle/>
                    <a:p>
                      <a:pPr algn="ctr" fontAlgn="ctr"/>
                      <a:r>
                        <a:rPr lang="en-US" altLang="ja-JP" sz="800" b="0" i="0" u="none" strike="noStrike" dirty="0">
                          <a:solidFill>
                            <a:srgbClr val="000000"/>
                          </a:solidFill>
                          <a:effectLst/>
                          <a:latin typeface="游ゴシック Medium" panose="020B0500000000000000" pitchFamily="50" charset="-128"/>
                          <a:ea typeface="游ゴシック Medium" panose="020B0500000000000000" pitchFamily="50" charset="-128"/>
                        </a:rPr>
                        <a:t>30%</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D9D9"/>
                    </a:solidFill>
                  </a:tcPr>
                </a:tc>
                <a:tc>
                  <a:txBody>
                    <a:bodyPr/>
                    <a:lstStyle/>
                    <a:p>
                      <a:pPr algn="ctr" fontAlgn="ctr"/>
                      <a:r>
                        <a:rPr lang="en-US" altLang="ja-JP" sz="800" b="0" i="0" u="none" strike="noStrike" dirty="0">
                          <a:solidFill>
                            <a:srgbClr val="000000"/>
                          </a:solidFill>
                          <a:effectLst/>
                          <a:latin typeface="游ゴシック Medium" panose="020B0500000000000000" pitchFamily="50" charset="-128"/>
                          <a:ea typeface="游ゴシック Medium" panose="020B0500000000000000" pitchFamily="50" charset="-128"/>
                        </a:rPr>
                        <a:t>17.20%</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D9D9"/>
                    </a:solidFill>
                  </a:tcPr>
                </a:tc>
                <a:tc>
                  <a:txBody>
                    <a:bodyPr/>
                    <a:lstStyle/>
                    <a:p>
                      <a:pPr algn="ctr" fontAlgn="ctr"/>
                      <a:r>
                        <a:rPr lang="en-US" altLang="ja-JP" sz="800" b="0" i="0" u="none" strike="noStrike" dirty="0">
                          <a:solidFill>
                            <a:srgbClr val="000000"/>
                          </a:solidFill>
                          <a:effectLst/>
                          <a:latin typeface="游ゴシック Medium" panose="020B0500000000000000" pitchFamily="50" charset="-128"/>
                          <a:ea typeface="游ゴシック Medium" panose="020B0500000000000000" pitchFamily="50" charset="-128"/>
                        </a:rPr>
                        <a:t>13.80%</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D9D9"/>
                    </a:solidFill>
                  </a:tcPr>
                </a:tc>
                <a:tc>
                  <a:txBody>
                    <a:bodyPr/>
                    <a:lstStyle/>
                    <a:p>
                      <a:pPr algn="ctr" fontAlgn="ctr"/>
                      <a:r>
                        <a:rPr lang="en-US" altLang="ja-JP" sz="800" b="0" i="0" u="none" strike="noStrike" dirty="0">
                          <a:solidFill>
                            <a:srgbClr val="000000"/>
                          </a:solidFill>
                          <a:effectLst/>
                          <a:latin typeface="游ゴシック Medium" panose="020B0500000000000000" pitchFamily="50" charset="-128"/>
                          <a:ea typeface="游ゴシック Medium" panose="020B0500000000000000" pitchFamily="50" charset="-128"/>
                        </a:rPr>
                        <a:t>60%</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D9D9"/>
                    </a:solidFill>
                  </a:tcPr>
                </a:tc>
                <a:tc>
                  <a:txBody>
                    <a:bodyPr/>
                    <a:lstStyle/>
                    <a:p>
                      <a:pPr algn="ctr" fontAlgn="ctr"/>
                      <a:r>
                        <a:rPr lang="en-US" altLang="ja-JP" sz="800" b="0" i="0" u="none" strike="noStrike" dirty="0">
                          <a:solidFill>
                            <a:srgbClr val="000000"/>
                          </a:solidFill>
                          <a:effectLst/>
                          <a:latin typeface="游ゴシック Medium" panose="020B0500000000000000" pitchFamily="50" charset="-128"/>
                          <a:ea typeface="游ゴシック Medium" panose="020B0500000000000000" pitchFamily="50" charset="-128"/>
                        </a:rPr>
                        <a:t>60%</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D9D9"/>
                    </a:solidFill>
                  </a:tcPr>
                </a:tc>
                <a:tc>
                  <a:txBody>
                    <a:bodyPr/>
                    <a:lstStyle/>
                    <a:p>
                      <a:pPr algn="ctr" fontAlgn="ctr"/>
                      <a:r>
                        <a:rPr lang="en-US" altLang="ja-JP" sz="800" b="0" i="0" u="none" strike="noStrike" dirty="0">
                          <a:solidFill>
                            <a:srgbClr val="000000"/>
                          </a:solidFill>
                          <a:effectLst/>
                          <a:latin typeface="游ゴシック Medium" panose="020B0500000000000000" pitchFamily="50" charset="-128"/>
                          <a:ea typeface="游ゴシック Medium" panose="020B0500000000000000" pitchFamily="50" charset="-128"/>
                        </a:rPr>
                        <a:t>83%</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D9D9"/>
                    </a:solidFill>
                  </a:tcPr>
                </a:tc>
                <a:tc>
                  <a:txBody>
                    <a:bodyPr/>
                    <a:lstStyle/>
                    <a:p>
                      <a:pPr algn="ctr" fontAlgn="ctr"/>
                      <a:r>
                        <a:rPr lang="en-US" altLang="ja-JP" sz="800" b="0" i="0" u="none" strike="noStrike" dirty="0">
                          <a:solidFill>
                            <a:srgbClr val="000000"/>
                          </a:solidFill>
                          <a:effectLst/>
                          <a:latin typeface="游ゴシック Medium" panose="020B0500000000000000" pitchFamily="50" charset="-128"/>
                          <a:ea typeface="游ゴシック Medium" panose="020B0500000000000000" pitchFamily="50" charset="-128"/>
                        </a:rPr>
                        <a:t>70%</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D9D9"/>
                    </a:solidFill>
                  </a:tcPr>
                </a:tc>
                <a:tc>
                  <a:txBody>
                    <a:bodyPr/>
                    <a:lstStyle/>
                    <a:p>
                      <a:pPr algn="ctr" fontAlgn="ctr"/>
                      <a:r>
                        <a:rPr lang="en-US" altLang="ja-JP" sz="800" b="0" i="0" u="none" strike="noStrike" dirty="0">
                          <a:solidFill>
                            <a:srgbClr val="000000"/>
                          </a:solidFill>
                          <a:effectLst/>
                          <a:latin typeface="游ゴシック Medium" panose="020B0500000000000000" pitchFamily="50" charset="-128"/>
                          <a:ea typeface="游ゴシック Medium" panose="020B0500000000000000" pitchFamily="50" charset="-128"/>
                        </a:rPr>
                        <a:t>87%</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D9D9"/>
                    </a:solidFill>
                  </a:tcPr>
                </a:tc>
                <a:tc>
                  <a:txBody>
                    <a:bodyPr/>
                    <a:lstStyle/>
                    <a:p>
                      <a:pPr algn="ctr" fontAlgn="ctr"/>
                      <a:r>
                        <a:rPr lang="en-US" altLang="ja-JP" sz="800" b="0" i="0" u="none" strike="noStrike" dirty="0">
                          <a:solidFill>
                            <a:srgbClr val="000000"/>
                          </a:solidFill>
                          <a:effectLst/>
                          <a:latin typeface="游ゴシック Medium" panose="020B0500000000000000" pitchFamily="50" charset="-128"/>
                          <a:ea typeface="游ゴシック Medium" panose="020B0500000000000000" pitchFamily="50" charset="-128"/>
                        </a:rPr>
                        <a:t>72.30%</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D9D9"/>
                    </a:solidFill>
                  </a:tcPr>
                </a:tc>
                <a:tc>
                  <a:txBody>
                    <a:bodyPr/>
                    <a:lstStyle/>
                    <a:p>
                      <a:pPr algn="ctr" fontAlgn="ctr"/>
                      <a:r>
                        <a:rPr lang="en-US" altLang="ja-JP" sz="800" b="0" i="0" u="none" strike="noStrike" dirty="0">
                          <a:solidFill>
                            <a:srgbClr val="000000"/>
                          </a:solidFill>
                          <a:effectLst/>
                          <a:latin typeface="游ゴシック Medium" panose="020B0500000000000000" pitchFamily="50" charset="-128"/>
                          <a:ea typeface="游ゴシック Medium" panose="020B0500000000000000" pitchFamily="50" charset="-128"/>
                        </a:rPr>
                        <a:t>36%</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D9D9"/>
                    </a:solidFill>
                  </a:tcPr>
                </a:tc>
                <a:extLst>
                  <a:ext uri="{0D108BD9-81ED-4DB2-BD59-A6C34878D82A}">
                    <a16:rowId xmlns:a16="http://schemas.microsoft.com/office/drawing/2014/main" val="3701649045"/>
                  </a:ext>
                </a:extLst>
              </a:tr>
              <a:tr h="208100">
                <a:tc>
                  <a:txBody>
                    <a:bodyPr/>
                    <a:lstStyle/>
                    <a:p>
                      <a:pPr algn="l" fontAlgn="ctr"/>
                      <a:r>
                        <a:rPr lang="ja-JP" altLang="en-US" sz="800" b="0" i="0" u="none" strike="noStrike">
                          <a:solidFill>
                            <a:srgbClr val="000000"/>
                          </a:solidFill>
                          <a:effectLst/>
                          <a:latin typeface="游ゴシック Medium" panose="020B0500000000000000" pitchFamily="50" charset="-128"/>
                          <a:ea typeface="游ゴシック Medium" panose="020B0500000000000000" pitchFamily="50" charset="-128"/>
                        </a:rPr>
                        <a:t>稼働年数</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D9D9"/>
                    </a:solidFill>
                  </a:tcPr>
                </a:tc>
                <a:tc>
                  <a:txBody>
                    <a:bodyPr/>
                    <a:lstStyle/>
                    <a:p>
                      <a:pPr algn="ctr" fontAlgn="ctr"/>
                      <a:r>
                        <a:rPr lang="en-US" altLang="ja-JP" sz="800" b="0" i="0" u="none" strike="noStrike" dirty="0">
                          <a:solidFill>
                            <a:srgbClr val="000000"/>
                          </a:solidFill>
                          <a:effectLst/>
                          <a:latin typeface="游ゴシック Medium" panose="020B0500000000000000" pitchFamily="50" charset="-128"/>
                          <a:ea typeface="游ゴシック Medium" panose="020B0500000000000000" pitchFamily="50" charset="-128"/>
                        </a:rPr>
                        <a:t>40</a:t>
                      </a:r>
                      <a:r>
                        <a:rPr lang="ja-JP" altLang="en-US" sz="800" b="0" i="0" u="none" strike="noStrike">
                          <a:solidFill>
                            <a:srgbClr val="000000"/>
                          </a:solidFill>
                          <a:effectLst/>
                          <a:latin typeface="游ゴシック Medium" panose="020B0500000000000000" pitchFamily="50" charset="-128"/>
                          <a:ea typeface="游ゴシック Medium" panose="020B0500000000000000" pitchFamily="50" charset="-128"/>
                        </a:rPr>
                        <a:t>年</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D9D9"/>
                    </a:solidFill>
                  </a:tcPr>
                </a:tc>
                <a:tc>
                  <a:txBody>
                    <a:bodyPr/>
                    <a:lstStyle/>
                    <a:p>
                      <a:pPr algn="ctr" fontAlgn="ctr"/>
                      <a:r>
                        <a:rPr lang="en-US" altLang="ja-JP" sz="800" b="0" i="0" u="none" strike="noStrike" dirty="0">
                          <a:solidFill>
                            <a:srgbClr val="000000"/>
                          </a:solidFill>
                          <a:effectLst/>
                          <a:latin typeface="游ゴシック Medium" panose="020B0500000000000000" pitchFamily="50" charset="-128"/>
                          <a:ea typeface="游ゴシック Medium" panose="020B0500000000000000" pitchFamily="50" charset="-128"/>
                        </a:rPr>
                        <a:t>40</a:t>
                      </a:r>
                      <a:r>
                        <a:rPr lang="ja-JP" altLang="en-US" sz="800" b="0" i="0" u="none" strike="noStrike" dirty="0">
                          <a:solidFill>
                            <a:srgbClr val="000000"/>
                          </a:solidFill>
                          <a:effectLst/>
                          <a:latin typeface="游ゴシック Medium" panose="020B0500000000000000" pitchFamily="50" charset="-128"/>
                          <a:ea typeface="游ゴシック Medium" panose="020B0500000000000000" pitchFamily="50" charset="-128"/>
                        </a:rPr>
                        <a:t>年</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D9D9"/>
                    </a:solidFill>
                  </a:tcPr>
                </a:tc>
                <a:tc>
                  <a:txBody>
                    <a:bodyPr/>
                    <a:lstStyle/>
                    <a:p>
                      <a:pPr algn="ctr" fontAlgn="ctr"/>
                      <a:r>
                        <a:rPr lang="en-US" altLang="ja-JP" sz="800" b="0" i="0" u="none" strike="noStrike" dirty="0">
                          <a:solidFill>
                            <a:srgbClr val="000000"/>
                          </a:solidFill>
                          <a:effectLst/>
                          <a:latin typeface="游ゴシック Medium" panose="020B0500000000000000" pitchFamily="50" charset="-128"/>
                          <a:ea typeface="游ゴシック Medium" panose="020B0500000000000000" pitchFamily="50" charset="-128"/>
                        </a:rPr>
                        <a:t>40</a:t>
                      </a:r>
                      <a:r>
                        <a:rPr lang="ja-JP" altLang="en-US" sz="800" b="0" i="0" u="none" strike="noStrike">
                          <a:solidFill>
                            <a:srgbClr val="000000"/>
                          </a:solidFill>
                          <a:effectLst/>
                          <a:latin typeface="游ゴシック Medium" panose="020B0500000000000000" pitchFamily="50" charset="-128"/>
                          <a:ea typeface="游ゴシック Medium" panose="020B0500000000000000" pitchFamily="50" charset="-128"/>
                        </a:rPr>
                        <a:t>年</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D9D9"/>
                    </a:solidFill>
                  </a:tcPr>
                </a:tc>
                <a:tc>
                  <a:txBody>
                    <a:bodyPr/>
                    <a:lstStyle/>
                    <a:p>
                      <a:pPr algn="ctr" fontAlgn="ctr"/>
                      <a:r>
                        <a:rPr lang="en-US" altLang="ja-JP" sz="800" b="0" i="0" u="none" strike="noStrike" dirty="0">
                          <a:solidFill>
                            <a:srgbClr val="000000"/>
                          </a:solidFill>
                          <a:effectLst/>
                          <a:latin typeface="游ゴシック Medium" panose="020B0500000000000000" pitchFamily="50" charset="-128"/>
                          <a:ea typeface="游ゴシック Medium" panose="020B0500000000000000" pitchFamily="50" charset="-128"/>
                        </a:rPr>
                        <a:t>40</a:t>
                      </a:r>
                      <a:r>
                        <a:rPr lang="ja-JP" altLang="en-US" sz="800" b="0" i="0" u="none" strike="noStrike">
                          <a:solidFill>
                            <a:srgbClr val="000000"/>
                          </a:solidFill>
                          <a:effectLst/>
                          <a:latin typeface="游ゴシック Medium" panose="020B0500000000000000" pitchFamily="50" charset="-128"/>
                          <a:ea typeface="游ゴシック Medium" panose="020B0500000000000000" pitchFamily="50" charset="-128"/>
                        </a:rPr>
                        <a:t>年</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D9D9"/>
                    </a:solidFill>
                  </a:tcPr>
                </a:tc>
                <a:tc>
                  <a:txBody>
                    <a:bodyPr/>
                    <a:lstStyle/>
                    <a:p>
                      <a:pPr algn="ctr" fontAlgn="ctr"/>
                      <a:r>
                        <a:rPr lang="en-US" altLang="ja-JP" sz="800" b="0" i="0" u="none" strike="noStrike" dirty="0">
                          <a:solidFill>
                            <a:srgbClr val="000000"/>
                          </a:solidFill>
                          <a:effectLst/>
                          <a:latin typeface="游ゴシック Medium" panose="020B0500000000000000" pitchFamily="50" charset="-128"/>
                          <a:ea typeface="游ゴシック Medium" panose="020B0500000000000000" pitchFamily="50" charset="-128"/>
                        </a:rPr>
                        <a:t>25</a:t>
                      </a:r>
                      <a:r>
                        <a:rPr lang="ja-JP" altLang="en-US" sz="800" b="0" i="0" u="none" strike="noStrike">
                          <a:solidFill>
                            <a:srgbClr val="000000"/>
                          </a:solidFill>
                          <a:effectLst/>
                          <a:latin typeface="游ゴシック Medium" panose="020B0500000000000000" pitchFamily="50" charset="-128"/>
                          <a:ea typeface="游ゴシック Medium" panose="020B0500000000000000" pitchFamily="50" charset="-128"/>
                        </a:rPr>
                        <a:t>年</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D9D9"/>
                    </a:solidFill>
                  </a:tcPr>
                </a:tc>
                <a:tc>
                  <a:txBody>
                    <a:bodyPr/>
                    <a:lstStyle/>
                    <a:p>
                      <a:pPr algn="ctr" fontAlgn="ctr"/>
                      <a:r>
                        <a:rPr lang="en-US" altLang="ja-JP" sz="800" b="0" i="0" u="none" strike="noStrike" dirty="0">
                          <a:solidFill>
                            <a:srgbClr val="000000"/>
                          </a:solidFill>
                          <a:effectLst/>
                          <a:latin typeface="游ゴシック Medium" panose="020B0500000000000000" pitchFamily="50" charset="-128"/>
                          <a:ea typeface="游ゴシック Medium" panose="020B0500000000000000" pitchFamily="50" charset="-128"/>
                        </a:rPr>
                        <a:t>25</a:t>
                      </a:r>
                      <a:r>
                        <a:rPr lang="ja-JP" altLang="en-US" sz="800" b="0" i="0" u="none" strike="noStrike">
                          <a:solidFill>
                            <a:srgbClr val="000000"/>
                          </a:solidFill>
                          <a:effectLst/>
                          <a:latin typeface="游ゴシック Medium" panose="020B0500000000000000" pitchFamily="50" charset="-128"/>
                          <a:ea typeface="游ゴシック Medium" panose="020B0500000000000000" pitchFamily="50" charset="-128"/>
                        </a:rPr>
                        <a:t>年</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D9D9"/>
                    </a:solidFill>
                  </a:tcPr>
                </a:tc>
                <a:tc>
                  <a:txBody>
                    <a:bodyPr/>
                    <a:lstStyle/>
                    <a:p>
                      <a:pPr algn="ctr" fontAlgn="ctr"/>
                      <a:r>
                        <a:rPr lang="en-US" altLang="ja-JP" sz="800" b="0" i="0" u="none" strike="noStrike" dirty="0">
                          <a:solidFill>
                            <a:srgbClr val="000000"/>
                          </a:solidFill>
                          <a:effectLst/>
                          <a:latin typeface="游ゴシック Medium" panose="020B0500000000000000" pitchFamily="50" charset="-128"/>
                          <a:ea typeface="游ゴシック Medium" panose="020B0500000000000000" pitchFamily="50" charset="-128"/>
                        </a:rPr>
                        <a:t>25</a:t>
                      </a:r>
                      <a:r>
                        <a:rPr lang="ja-JP" altLang="en-US" sz="800" b="0" i="0" u="none" strike="noStrike">
                          <a:solidFill>
                            <a:srgbClr val="000000"/>
                          </a:solidFill>
                          <a:effectLst/>
                          <a:latin typeface="游ゴシック Medium" panose="020B0500000000000000" pitchFamily="50" charset="-128"/>
                          <a:ea typeface="游ゴシック Medium" panose="020B0500000000000000" pitchFamily="50" charset="-128"/>
                        </a:rPr>
                        <a:t>年</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D9D9"/>
                    </a:solidFill>
                  </a:tcPr>
                </a:tc>
                <a:tc>
                  <a:txBody>
                    <a:bodyPr/>
                    <a:lstStyle/>
                    <a:p>
                      <a:pPr algn="ctr" fontAlgn="ctr"/>
                      <a:r>
                        <a:rPr lang="en-US" altLang="ja-JP" sz="800" b="0" i="0" u="none" strike="noStrike" dirty="0">
                          <a:solidFill>
                            <a:srgbClr val="000000"/>
                          </a:solidFill>
                          <a:effectLst/>
                          <a:latin typeface="游ゴシック Medium" panose="020B0500000000000000" pitchFamily="50" charset="-128"/>
                          <a:ea typeface="游ゴシック Medium" panose="020B0500000000000000" pitchFamily="50" charset="-128"/>
                        </a:rPr>
                        <a:t>25</a:t>
                      </a:r>
                      <a:r>
                        <a:rPr lang="ja-JP" altLang="en-US" sz="800" b="0" i="0" u="none" strike="noStrike">
                          <a:solidFill>
                            <a:srgbClr val="000000"/>
                          </a:solidFill>
                          <a:effectLst/>
                          <a:latin typeface="游ゴシック Medium" panose="020B0500000000000000" pitchFamily="50" charset="-128"/>
                          <a:ea typeface="游ゴシック Medium" panose="020B0500000000000000" pitchFamily="50" charset="-128"/>
                        </a:rPr>
                        <a:t>年</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D9D9"/>
                    </a:solidFill>
                  </a:tcPr>
                </a:tc>
                <a:tc>
                  <a:txBody>
                    <a:bodyPr/>
                    <a:lstStyle/>
                    <a:p>
                      <a:pPr algn="ctr" fontAlgn="ctr"/>
                      <a:r>
                        <a:rPr lang="en-US" altLang="ja-JP" sz="800" b="0" i="0" u="none" strike="noStrike" dirty="0">
                          <a:solidFill>
                            <a:srgbClr val="000000"/>
                          </a:solidFill>
                          <a:effectLst/>
                          <a:latin typeface="游ゴシック Medium" panose="020B0500000000000000" pitchFamily="50" charset="-128"/>
                          <a:ea typeface="游ゴシック Medium" panose="020B0500000000000000" pitchFamily="50" charset="-128"/>
                        </a:rPr>
                        <a:t>40</a:t>
                      </a:r>
                      <a:r>
                        <a:rPr lang="ja-JP" altLang="en-US" sz="800" b="0" i="0" u="none" strike="noStrike">
                          <a:solidFill>
                            <a:srgbClr val="000000"/>
                          </a:solidFill>
                          <a:effectLst/>
                          <a:latin typeface="游ゴシック Medium" panose="020B0500000000000000" pitchFamily="50" charset="-128"/>
                          <a:ea typeface="游ゴシック Medium" panose="020B0500000000000000" pitchFamily="50" charset="-128"/>
                        </a:rPr>
                        <a:t>年</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D9D9"/>
                    </a:solidFill>
                  </a:tcPr>
                </a:tc>
                <a:tc>
                  <a:txBody>
                    <a:bodyPr/>
                    <a:lstStyle/>
                    <a:p>
                      <a:pPr algn="ctr" fontAlgn="ctr"/>
                      <a:r>
                        <a:rPr lang="en-US" altLang="ja-JP" sz="800" b="0" i="0" u="none" strike="noStrike" dirty="0">
                          <a:solidFill>
                            <a:srgbClr val="000000"/>
                          </a:solidFill>
                          <a:effectLst/>
                          <a:latin typeface="游ゴシック Medium" panose="020B0500000000000000" pitchFamily="50" charset="-128"/>
                          <a:ea typeface="游ゴシック Medium" panose="020B0500000000000000" pitchFamily="50" charset="-128"/>
                        </a:rPr>
                        <a:t>40</a:t>
                      </a:r>
                      <a:r>
                        <a:rPr lang="ja-JP" altLang="en-US" sz="800" b="0" i="0" u="none" strike="noStrike">
                          <a:solidFill>
                            <a:srgbClr val="000000"/>
                          </a:solidFill>
                          <a:effectLst/>
                          <a:latin typeface="游ゴシック Medium" panose="020B0500000000000000" pitchFamily="50" charset="-128"/>
                          <a:ea typeface="游ゴシック Medium" panose="020B0500000000000000" pitchFamily="50" charset="-128"/>
                        </a:rPr>
                        <a:t>年</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D9D9"/>
                    </a:solidFill>
                  </a:tcPr>
                </a:tc>
                <a:tc>
                  <a:txBody>
                    <a:bodyPr/>
                    <a:lstStyle/>
                    <a:p>
                      <a:pPr algn="ctr" fontAlgn="ctr"/>
                      <a:r>
                        <a:rPr lang="en-US" altLang="ja-JP" sz="800" b="0" i="0" u="none" strike="noStrike" dirty="0">
                          <a:solidFill>
                            <a:srgbClr val="000000"/>
                          </a:solidFill>
                          <a:effectLst/>
                          <a:latin typeface="游ゴシック Medium" panose="020B0500000000000000" pitchFamily="50" charset="-128"/>
                          <a:ea typeface="游ゴシック Medium" panose="020B0500000000000000" pitchFamily="50" charset="-128"/>
                        </a:rPr>
                        <a:t>40</a:t>
                      </a:r>
                      <a:r>
                        <a:rPr lang="ja-JP" altLang="en-US" sz="800" b="0" i="0" u="none" strike="noStrike">
                          <a:solidFill>
                            <a:srgbClr val="000000"/>
                          </a:solidFill>
                          <a:effectLst/>
                          <a:latin typeface="游ゴシック Medium" panose="020B0500000000000000" pitchFamily="50" charset="-128"/>
                          <a:ea typeface="游ゴシック Medium" panose="020B0500000000000000" pitchFamily="50" charset="-128"/>
                        </a:rPr>
                        <a:t>年</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D9D9"/>
                    </a:solidFill>
                  </a:tcPr>
                </a:tc>
                <a:tc>
                  <a:txBody>
                    <a:bodyPr/>
                    <a:lstStyle/>
                    <a:p>
                      <a:pPr algn="ctr" fontAlgn="ctr"/>
                      <a:r>
                        <a:rPr lang="en-US" altLang="ja-JP" sz="800" b="0" i="0" u="none" strike="noStrike" dirty="0">
                          <a:solidFill>
                            <a:srgbClr val="000000"/>
                          </a:solidFill>
                          <a:effectLst/>
                          <a:latin typeface="游ゴシック Medium" panose="020B0500000000000000" pitchFamily="50" charset="-128"/>
                          <a:ea typeface="游ゴシック Medium" panose="020B0500000000000000" pitchFamily="50" charset="-128"/>
                        </a:rPr>
                        <a:t>40</a:t>
                      </a:r>
                      <a:r>
                        <a:rPr lang="ja-JP" altLang="en-US" sz="800" b="0" i="0" u="none" strike="noStrike">
                          <a:solidFill>
                            <a:srgbClr val="000000"/>
                          </a:solidFill>
                          <a:effectLst/>
                          <a:latin typeface="游ゴシック Medium" panose="020B0500000000000000" pitchFamily="50" charset="-128"/>
                          <a:ea typeface="游ゴシック Medium" panose="020B0500000000000000" pitchFamily="50" charset="-128"/>
                        </a:rPr>
                        <a:t>年</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D9D9"/>
                    </a:solidFill>
                  </a:tcPr>
                </a:tc>
                <a:tc>
                  <a:txBody>
                    <a:bodyPr/>
                    <a:lstStyle/>
                    <a:p>
                      <a:pPr algn="ctr" fontAlgn="ctr"/>
                      <a:r>
                        <a:rPr lang="en-US" altLang="ja-JP" sz="800" b="0" i="0" u="none" strike="noStrike" dirty="0">
                          <a:solidFill>
                            <a:srgbClr val="000000"/>
                          </a:solidFill>
                          <a:effectLst/>
                          <a:latin typeface="游ゴシック Medium" panose="020B0500000000000000" pitchFamily="50" charset="-128"/>
                          <a:ea typeface="游ゴシック Medium" panose="020B0500000000000000" pitchFamily="50" charset="-128"/>
                        </a:rPr>
                        <a:t>40</a:t>
                      </a:r>
                      <a:r>
                        <a:rPr lang="ja-JP" altLang="en-US" sz="800" b="0" i="0" u="none" strike="noStrike" dirty="0">
                          <a:solidFill>
                            <a:srgbClr val="000000"/>
                          </a:solidFill>
                          <a:effectLst/>
                          <a:latin typeface="游ゴシック Medium" panose="020B0500000000000000" pitchFamily="50" charset="-128"/>
                          <a:ea typeface="游ゴシック Medium" panose="020B0500000000000000" pitchFamily="50" charset="-128"/>
                        </a:rPr>
                        <a:t>年</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D9D9"/>
                    </a:solidFill>
                  </a:tcPr>
                </a:tc>
                <a:tc>
                  <a:txBody>
                    <a:bodyPr/>
                    <a:lstStyle/>
                    <a:p>
                      <a:pPr algn="ctr" fontAlgn="ctr"/>
                      <a:r>
                        <a:rPr lang="en-US" altLang="ja-JP" sz="800" b="0" i="0" u="none" strike="noStrike" dirty="0">
                          <a:solidFill>
                            <a:srgbClr val="000000"/>
                          </a:solidFill>
                          <a:effectLst/>
                          <a:latin typeface="游ゴシック Medium" panose="020B0500000000000000" pitchFamily="50" charset="-128"/>
                          <a:ea typeface="游ゴシック Medium" panose="020B0500000000000000" pitchFamily="50" charset="-128"/>
                        </a:rPr>
                        <a:t>30</a:t>
                      </a:r>
                      <a:r>
                        <a:rPr lang="ja-JP" altLang="en-US" sz="800" b="0" i="0" u="none" strike="noStrike" dirty="0">
                          <a:solidFill>
                            <a:srgbClr val="000000"/>
                          </a:solidFill>
                          <a:effectLst/>
                          <a:latin typeface="游ゴシック Medium" panose="020B0500000000000000" pitchFamily="50" charset="-128"/>
                          <a:ea typeface="游ゴシック Medium" panose="020B0500000000000000" pitchFamily="50" charset="-128"/>
                        </a:rPr>
                        <a:t>年</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D9D9"/>
                    </a:solidFill>
                  </a:tcPr>
                </a:tc>
                <a:tc>
                  <a:txBody>
                    <a:bodyPr/>
                    <a:lstStyle/>
                    <a:p>
                      <a:pPr algn="ctr" fontAlgn="ctr"/>
                      <a:r>
                        <a:rPr lang="en-US" altLang="ja-JP" sz="800" b="0" i="0" u="none" strike="noStrike" dirty="0">
                          <a:solidFill>
                            <a:srgbClr val="000000"/>
                          </a:solidFill>
                          <a:effectLst/>
                          <a:latin typeface="游ゴシック Medium" panose="020B0500000000000000" pitchFamily="50" charset="-128"/>
                          <a:ea typeface="游ゴシック Medium" panose="020B0500000000000000" pitchFamily="50" charset="-128"/>
                        </a:rPr>
                        <a:t>30</a:t>
                      </a:r>
                      <a:r>
                        <a:rPr lang="ja-JP" altLang="en-US" sz="800" b="0" i="0" u="none" strike="noStrike" dirty="0">
                          <a:solidFill>
                            <a:srgbClr val="000000"/>
                          </a:solidFill>
                          <a:effectLst/>
                          <a:latin typeface="游ゴシック Medium" panose="020B0500000000000000" pitchFamily="50" charset="-128"/>
                          <a:ea typeface="游ゴシック Medium" panose="020B0500000000000000" pitchFamily="50" charset="-128"/>
                        </a:rPr>
                        <a:t>年</a:t>
                      </a:r>
                    </a:p>
                  </a:txBody>
                  <a:tcPr marL="8004" marR="8004" marT="800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9D9D9"/>
                    </a:solidFill>
                  </a:tcPr>
                </a:tc>
                <a:extLst>
                  <a:ext uri="{0D108BD9-81ED-4DB2-BD59-A6C34878D82A}">
                    <a16:rowId xmlns:a16="http://schemas.microsoft.com/office/drawing/2014/main" val="2720042150"/>
                  </a:ext>
                </a:extLst>
              </a:tr>
            </a:tbl>
          </a:graphicData>
        </a:graphic>
      </p:graphicFrame>
      <p:pic>
        <p:nvPicPr>
          <p:cNvPr id="6146" name="Picture 2">
            <a:extLst>
              <a:ext uri="{FF2B5EF4-FFF2-40B4-BE49-F238E27FC236}">
                <a16:creationId xmlns:a16="http://schemas.microsoft.com/office/drawing/2014/main" id="{7EFB211C-1CCF-84E2-56A6-9B97D623C2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062848"/>
            <a:ext cx="8686800" cy="2221468"/>
          </a:xfrm>
          <a:prstGeom prst="rect">
            <a:avLst/>
          </a:prstGeom>
          <a:noFill/>
          <a:extLst>
            <a:ext uri="{909E8E84-426E-40DD-AFC4-6F175D3DCCD1}">
              <a14:hiddenFill xmlns:a14="http://schemas.microsoft.com/office/drawing/2010/main">
                <a:solidFill>
                  <a:srgbClr val="FFFFFF"/>
                </a:solidFill>
              </a14:hiddenFill>
            </a:ext>
          </a:extLst>
        </p:spPr>
      </p:pic>
      <p:sp>
        <p:nvSpPr>
          <p:cNvPr id="9" name="テキスト ボックス 8">
            <a:extLst>
              <a:ext uri="{FF2B5EF4-FFF2-40B4-BE49-F238E27FC236}">
                <a16:creationId xmlns:a16="http://schemas.microsoft.com/office/drawing/2014/main" id="{5EE9B9DF-D09B-BDCD-BA3E-85A5F470334F}"/>
              </a:ext>
            </a:extLst>
          </p:cNvPr>
          <p:cNvSpPr txBox="1"/>
          <p:nvPr/>
        </p:nvSpPr>
        <p:spPr>
          <a:xfrm>
            <a:off x="252890" y="5376118"/>
            <a:ext cx="8638220" cy="1077218"/>
          </a:xfrm>
          <a:prstGeom prst="rect">
            <a:avLst/>
          </a:prstGeom>
          <a:solidFill>
            <a:schemeClr val="bg1"/>
          </a:solidFill>
        </p:spPr>
        <p:txBody>
          <a:bodyPr wrap="square">
            <a:spAutoFit/>
          </a:bodyPr>
          <a:lstStyle/>
          <a:p>
            <a:r>
              <a:rPr lang="en-US" altLang="ja-JP" sz="1600" dirty="0">
                <a:latin typeface="HG丸ｺﾞｼｯｸM-PRO" panose="020F0600000000000000" pitchFamily="50" charset="-128"/>
                <a:ea typeface="HG丸ｺﾞｼｯｸM-PRO" panose="020F0600000000000000" pitchFamily="50" charset="-128"/>
              </a:rPr>
              <a:t>2020</a:t>
            </a:r>
            <a:r>
              <a:rPr lang="ja-JP" altLang="en-US" sz="1600" dirty="0">
                <a:latin typeface="HG丸ｺﾞｼｯｸM-PRO" panose="020F0600000000000000" pitchFamily="50" charset="-128"/>
                <a:ea typeface="HG丸ｺﾞｼｯｸM-PRO" panose="020F0600000000000000" pitchFamily="50" charset="-128"/>
              </a:rPr>
              <a:t>年時点の太陽光発電（事業用）の発電コストは</a:t>
            </a:r>
            <a:r>
              <a:rPr lang="en-US" altLang="ja-JP" sz="1600" dirty="0">
                <a:latin typeface="HG丸ｺﾞｼｯｸM-PRO" panose="020F0600000000000000" pitchFamily="50" charset="-128"/>
                <a:ea typeface="HG丸ｺﾞｼｯｸM-PRO" panose="020F0600000000000000" pitchFamily="50" charset="-128"/>
              </a:rPr>
              <a:t>12.9</a:t>
            </a:r>
            <a:r>
              <a:rPr lang="ja-JP" altLang="en-US" sz="1600" dirty="0">
                <a:latin typeface="HG丸ｺﾞｼｯｸM-PRO" panose="020F0600000000000000" pitchFamily="50" charset="-128"/>
                <a:ea typeface="HG丸ｺﾞｼｯｸM-PRO" panose="020F0600000000000000" pitchFamily="50" charset="-128"/>
              </a:rPr>
              <a:t>円です。石炭火力と同程度になっていて、</a:t>
            </a:r>
            <a:r>
              <a:rPr lang="en-US" altLang="ja-JP" sz="1600" dirty="0">
                <a:latin typeface="HG丸ｺﾞｼｯｸM-PRO" panose="020F0600000000000000" pitchFamily="50" charset="-128"/>
                <a:ea typeface="HG丸ｺﾞｼｯｸM-PRO" panose="020F0600000000000000" pitchFamily="50" charset="-128"/>
              </a:rPr>
              <a:t>2014</a:t>
            </a:r>
            <a:r>
              <a:rPr lang="ja-JP" altLang="en-US" sz="1600" dirty="0">
                <a:latin typeface="HG丸ｺﾞｼｯｸM-PRO" panose="020F0600000000000000" pitchFamily="50" charset="-128"/>
                <a:ea typeface="HG丸ｺﾞｼｯｸM-PRO" panose="020F0600000000000000" pitchFamily="50" charset="-128"/>
              </a:rPr>
              <a:t>年時点から考えると、約半分となっていて、太陽光パネルなどのコストが小さくなったことで、太陽光発電が大変有効になっていると言えます。これに比べると風力発電は、陸上風力で</a:t>
            </a:r>
            <a:r>
              <a:rPr lang="en-US" altLang="ja-JP" sz="1600" dirty="0">
                <a:latin typeface="HG丸ｺﾞｼｯｸM-PRO" panose="020F0600000000000000" pitchFamily="50" charset="-128"/>
                <a:ea typeface="HG丸ｺﾞｼｯｸM-PRO" panose="020F0600000000000000" pitchFamily="50" charset="-128"/>
              </a:rPr>
              <a:t>19.8</a:t>
            </a:r>
            <a:r>
              <a:rPr lang="ja-JP" altLang="en-US" sz="1600" dirty="0">
                <a:latin typeface="HG丸ｺﾞｼｯｸM-PRO" panose="020F0600000000000000" pitchFamily="50" charset="-128"/>
                <a:ea typeface="HG丸ｺﾞｼｯｸM-PRO" panose="020F0600000000000000" pitchFamily="50" charset="-128"/>
              </a:rPr>
              <a:t>円、洋上風力で</a:t>
            </a:r>
            <a:r>
              <a:rPr lang="en-US" altLang="ja-JP" sz="1600" dirty="0">
                <a:latin typeface="HG丸ｺﾞｼｯｸM-PRO" panose="020F0600000000000000" pitchFamily="50" charset="-128"/>
                <a:ea typeface="HG丸ｺﾞｼｯｸM-PRO" panose="020F0600000000000000" pitchFamily="50" charset="-128"/>
              </a:rPr>
              <a:t>30</a:t>
            </a:r>
            <a:r>
              <a:rPr lang="ja-JP" altLang="en-US" sz="1600" dirty="0">
                <a:latin typeface="HG丸ｺﾞｼｯｸM-PRO" panose="020F0600000000000000" pitchFamily="50" charset="-128"/>
                <a:ea typeface="HG丸ｺﾞｼｯｸM-PRO" panose="020F0600000000000000" pitchFamily="50" charset="-128"/>
              </a:rPr>
              <a:t>円とまだ高いようです。</a:t>
            </a:r>
          </a:p>
        </p:txBody>
      </p:sp>
    </p:spTree>
    <p:extLst>
      <p:ext uri="{BB962C8B-B14F-4D97-AF65-F5344CB8AC3E}">
        <p14:creationId xmlns:p14="http://schemas.microsoft.com/office/powerpoint/2010/main" val="2077851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8">
                                            <p:txEl>
                                              <p:pRg st="0" end="0"/>
                                            </p:txEl>
                                          </p:spTgt>
                                        </p:tgtEl>
                                        <p:attrNameLst>
                                          <p:attrName>style.visibility</p:attrName>
                                        </p:attrNameLst>
                                      </p:cBhvr>
                                      <p:to>
                                        <p:strVal val="visible"/>
                                      </p:to>
                                    </p:set>
                                    <p:animEffect transition="in" filter="wipe(left)">
                                      <p:cBhvr>
                                        <p:cTn id="12" dur="500"/>
                                        <p:tgtEl>
                                          <p:spTgt spid="8">
                                            <p:txEl>
                                              <p:pRg st="0" end="0"/>
                                            </p:txEl>
                                          </p:spTgt>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6146"/>
                                        </p:tgtEl>
                                        <p:attrNameLst>
                                          <p:attrName>style.visibility</p:attrName>
                                        </p:attrNameLst>
                                      </p:cBhvr>
                                      <p:to>
                                        <p:strVal val="visible"/>
                                      </p:to>
                                    </p:set>
                                    <p:animEffect transition="in" filter="fade">
                                      <p:cBhvr>
                                        <p:cTn id="20" dur="1000"/>
                                        <p:tgtEl>
                                          <p:spTgt spid="6146"/>
                                        </p:tgtEl>
                                      </p:cBhvr>
                                    </p:animEffect>
                                    <p:anim calcmode="lin" valueType="num">
                                      <p:cBhvr>
                                        <p:cTn id="21" dur="1000" fill="hold"/>
                                        <p:tgtEl>
                                          <p:spTgt spid="6146"/>
                                        </p:tgtEl>
                                        <p:attrNameLst>
                                          <p:attrName>ppt_x</p:attrName>
                                        </p:attrNameLst>
                                      </p:cBhvr>
                                      <p:tavLst>
                                        <p:tav tm="0">
                                          <p:val>
                                            <p:strVal val="#ppt_x"/>
                                          </p:val>
                                        </p:tav>
                                        <p:tav tm="100000">
                                          <p:val>
                                            <p:strVal val="#ppt_x"/>
                                          </p:val>
                                        </p:tav>
                                      </p:tavLst>
                                    </p:anim>
                                    <p:anim calcmode="lin" valueType="num">
                                      <p:cBhvr>
                                        <p:cTn id="22" dur="1000" fill="hold"/>
                                        <p:tgtEl>
                                          <p:spTgt spid="6146"/>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up)">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uiExpand="1" build="p"/>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コンテンツ プレースホルダー 1">
            <a:extLst>
              <a:ext uri="{FF2B5EF4-FFF2-40B4-BE49-F238E27FC236}">
                <a16:creationId xmlns:a16="http://schemas.microsoft.com/office/drawing/2014/main" id="{B5BF4678-A86C-2D53-32AD-0830A133680D}"/>
              </a:ext>
            </a:extLst>
          </p:cNvPr>
          <p:cNvSpPr txBox="1">
            <a:spLocks/>
          </p:cNvSpPr>
          <p:nvPr/>
        </p:nvSpPr>
        <p:spPr>
          <a:xfrm>
            <a:off x="457200" y="1143000"/>
            <a:ext cx="8229600" cy="4937125"/>
          </a:xfrm>
          <a:prstGeom prst="rect">
            <a:avLst/>
          </a:prstGeom>
          <a:solidFill>
            <a:schemeClr val="bg1"/>
          </a:solidFill>
        </p:spPr>
        <p:txBody>
          <a:bodyPr vert="horz">
            <a:noAutofit/>
          </a:bodyPr>
          <a:lstStyle>
            <a:lvl1pPr marL="274320" indent="-274320" algn="l" rtl="0" eaLnBrk="1" latinLnBrk="0" hangingPunct="1">
              <a:spcBef>
                <a:spcPts val="600"/>
              </a:spcBef>
              <a:buClr>
                <a:schemeClr val="accent1"/>
              </a:buClr>
              <a:buSzPct val="76000"/>
              <a:buFont typeface="Wingdings 3"/>
              <a:buChar char=""/>
              <a:defRPr kumimoji="1"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1"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1"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1"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1"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1"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1"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1"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1" lang="en-US" sz="1200" kern="1200" smtClean="0">
                <a:solidFill>
                  <a:schemeClr val="tx1"/>
                </a:solidFill>
                <a:latin typeface="+mn-lt"/>
                <a:ea typeface="+mn-ea"/>
                <a:cs typeface="+mn-cs"/>
              </a:defRPr>
            </a:lvl9pPr>
          </a:lstStyle>
          <a:p>
            <a:r>
              <a:rPr lang="en-US" altLang="ja-JP" dirty="0"/>
              <a:t>2030</a:t>
            </a:r>
            <a:r>
              <a:rPr lang="ja-JP" altLang="en-US" dirty="0"/>
              <a:t>年の電源別発電コスト試算結果</a:t>
            </a:r>
          </a:p>
        </p:txBody>
      </p:sp>
      <p:sp>
        <p:nvSpPr>
          <p:cNvPr id="3" name="タイトル 2"/>
          <p:cNvSpPr>
            <a:spLocks noGrp="1"/>
          </p:cNvSpPr>
          <p:nvPr>
            <p:ph type="title"/>
          </p:nvPr>
        </p:nvSpPr>
        <p:spPr/>
        <p:txBody>
          <a:bodyPr anchor="ctr"/>
          <a:lstStyle/>
          <a:p>
            <a:r>
              <a:rPr lang="en-US" altLang="ja-JP" dirty="0"/>
              <a:t>1.</a:t>
            </a:r>
            <a:r>
              <a:rPr lang="ja-JP" altLang="en-US" dirty="0"/>
              <a:t>再生可能エネルギーによる発電</a:t>
            </a:r>
          </a:p>
        </p:txBody>
      </p:sp>
      <p:graphicFrame>
        <p:nvGraphicFramePr>
          <p:cNvPr id="15" name="コンテンツ プレースホルダー 14">
            <a:extLst>
              <a:ext uri="{FF2B5EF4-FFF2-40B4-BE49-F238E27FC236}">
                <a16:creationId xmlns:a16="http://schemas.microsoft.com/office/drawing/2014/main" id="{F121F925-EC70-0E00-245E-DF2C68204844}"/>
              </a:ext>
            </a:extLst>
          </p:cNvPr>
          <p:cNvGraphicFramePr>
            <a:graphicFrameLocks noGrp="1"/>
          </p:cNvGraphicFramePr>
          <p:nvPr>
            <p:ph sz="quarter" idx="1"/>
            <p:extLst>
              <p:ext uri="{D42A27DB-BD31-4B8C-83A1-F6EECF244321}">
                <p14:modId xmlns:p14="http://schemas.microsoft.com/office/powerpoint/2010/main" val="2058459813"/>
              </p:ext>
            </p:extLst>
          </p:nvPr>
        </p:nvGraphicFramePr>
        <p:xfrm>
          <a:off x="218153" y="1711186"/>
          <a:ext cx="8707694" cy="1493355"/>
        </p:xfrm>
        <a:graphic>
          <a:graphicData uri="http://schemas.openxmlformats.org/drawingml/2006/table">
            <a:tbl>
              <a:tblPr/>
              <a:tblGrid>
                <a:gridCol w="729501">
                  <a:extLst>
                    <a:ext uri="{9D8B030D-6E8A-4147-A177-3AD203B41FA5}">
                      <a16:colId xmlns:a16="http://schemas.microsoft.com/office/drawing/2014/main" val="2801636648"/>
                    </a:ext>
                  </a:extLst>
                </a:gridCol>
                <a:gridCol w="428438">
                  <a:extLst>
                    <a:ext uri="{9D8B030D-6E8A-4147-A177-3AD203B41FA5}">
                      <a16:colId xmlns:a16="http://schemas.microsoft.com/office/drawing/2014/main" val="4085614247"/>
                    </a:ext>
                  </a:extLst>
                </a:gridCol>
                <a:gridCol w="428438">
                  <a:extLst>
                    <a:ext uri="{9D8B030D-6E8A-4147-A177-3AD203B41FA5}">
                      <a16:colId xmlns:a16="http://schemas.microsoft.com/office/drawing/2014/main" val="969965682"/>
                    </a:ext>
                  </a:extLst>
                </a:gridCol>
                <a:gridCol w="474754">
                  <a:extLst>
                    <a:ext uri="{9D8B030D-6E8A-4147-A177-3AD203B41FA5}">
                      <a16:colId xmlns:a16="http://schemas.microsoft.com/office/drawing/2014/main" val="1181617407"/>
                    </a:ext>
                  </a:extLst>
                </a:gridCol>
                <a:gridCol w="428438">
                  <a:extLst>
                    <a:ext uri="{9D8B030D-6E8A-4147-A177-3AD203B41FA5}">
                      <a16:colId xmlns:a16="http://schemas.microsoft.com/office/drawing/2014/main" val="1781736188"/>
                    </a:ext>
                  </a:extLst>
                </a:gridCol>
                <a:gridCol w="578969">
                  <a:extLst>
                    <a:ext uri="{9D8B030D-6E8A-4147-A177-3AD203B41FA5}">
                      <a16:colId xmlns:a16="http://schemas.microsoft.com/office/drawing/2014/main" val="1128200277"/>
                    </a:ext>
                  </a:extLst>
                </a:gridCol>
                <a:gridCol w="463176">
                  <a:extLst>
                    <a:ext uri="{9D8B030D-6E8A-4147-A177-3AD203B41FA5}">
                      <a16:colId xmlns:a16="http://schemas.microsoft.com/office/drawing/2014/main" val="1849648596"/>
                    </a:ext>
                  </a:extLst>
                </a:gridCol>
                <a:gridCol w="671604">
                  <a:extLst>
                    <a:ext uri="{9D8B030D-6E8A-4147-A177-3AD203B41FA5}">
                      <a16:colId xmlns:a16="http://schemas.microsoft.com/office/drawing/2014/main" val="2919361431"/>
                    </a:ext>
                  </a:extLst>
                </a:gridCol>
                <a:gridCol w="590548">
                  <a:extLst>
                    <a:ext uri="{9D8B030D-6E8A-4147-A177-3AD203B41FA5}">
                      <a16:colId xmlns:a16="http://schemas.microsoft.com/office/drawing/2014/main" val="591016801"/>
                    </a:ext>
                  </a:extLst>
                </a:gridCol>
                <a:gridCol w="474754">
                  <a:extLst>
                    <a:ext uri="{9D8B030D-6E8A-4147-A177-3AD203B41FA5}">
                      <a16:colId xmlns:a16="http://schemas.microsoft.com/office/drawing/2014/main" val="1167483081"/>
                    </a:ext>
                  </a:extLst>
                </a:gridCol>
                <a:gridCol w="474754">
                  <a:extLst>
                    <a:ext uri="{9D8B030D-6E8A-4147-A177-3AD203B41FA5}">
                      <a16:colId xmlns:a16="http://schemas.microsoft.com/office/drawing/2014/main" val="213193011"/>
                    </a:ext>
                  </a:extLst>
                </a:gridCol>
                <a:gridCol w="347382">
                  <a:extLst>
                    <a:ext uri="{9D8B030D-6E8A-4147-A177-3AD203B41FA5}">
                      <a16:colId xmlns:a16="http://schemas.microsoft.com/office/drawing/2014/main" val="16808514"/>
                    </a:ext>
                  </a:extLst>
                </a:gridCol>
                <a:gridCol w="717921">
                  <a:extLst>
                    <a:ext uri="{9D8B030D-6E8A-4147-A177-3AD203B41FA5}">
                      <a16:colId xmlns:a16="http://schemas.microsoft.com/office/drawing/2014/main" val="1268305555"/>
                    </a:ext>
                  </a:extLst>
                </a:gridCol>
                <a:gridCol w="717921">
                  <a:extLst>
                    <a:ext uri="{9D8B030D-6E8A-4147-A177-3AD203B41FA5}">
                      <a16:colId xmlns:a16="http://schemas.microsoft.com/office/drawing/2014/main" val="2517739200"/>
                    </a:ext>
                  </a:extLst>
                </a:gridCol>
                <a:gridCol w="590548">
                  <a:extLst>
                    <a:ext uri="{9D8B030D-6E8A-4147-A177-3AD203B41FA5}">
                      <a16:colId xmlns:a16="http://schemas.microsoft.com/office/drawing/2014/main" val="3766592521"/>
                    </a:ext>
                  </a:extLst>
                </a:gridCol>
                <a:gridCol w="590548">
                  <a:extLst>
                    <a:ext uri="{9D8B030D-6E8A-4147-A177-3AD203B41FA5}">
                      <a16:colId xmlns:a16="http://schemas.microsoft.com/office/drawing/2014/main" val="1844601034"/>
                    </a:ext>
                  </a:extLst>
                </a:gridCol>
              </a:tblGrid>
              <a:tr h="613833">
                <a:tc>
                  <a:txBody>
                    <a:bodyPr/>
                    <a:lstStyle/>
                    <a:p>
                      <a:pPr algn="ctr" fontAlgn="ctr"/>
                      <a:r>
                        <a:rPr lang="ja-JP" altLang="en-US" sz="900" b="1" i="0" u="none" strike="noStrike">
                          <a:solidFill>
                            <a:srgbClr val="FFFFFF"/>
                          </a:solidFill>
                          <a:effectLst/>
                          <a:latin typeface="游ゴシック Medium" panose="020B0500000000000000" pitchFamily="50" charset="-128"/>
                          <a:ea typeface="游ゴシック Medium" panose="020B0500000000000000" pitchFamily="50" charset="-128"/>
                        </a:rPr>
                        <a:t>電源</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EDEDED"/>
                      </a:solidFill>
                      <a:prstDash val="solid"/>
                      <a:round/>
                      <a:headEnd type="none" w="med" len="med"/>
                      <a:tailEnd type="none" w="med" len="med"/>
                    </a:lnB>
                    <a:solidFill>
                      <a:srgbClr val="000000"/>
                    </a:solidFill>
                  </a:tcPr>
                </a:tc>
                <a:tc>
                  <a:txBody>
                    <a:bodyPr/>
                    <a:lstStyle/>
                    <a:p>
                      <a:pPr algn="ctr" fontAlgn="ctr"/>
                      <a:r>
                        <a:rPr lang="ja-JP" altLang="en-US" sz="900" b="1" i="0" u="none" strike="noStrike">
                          <a:solidFill>
                            <a:srgbClr val="FFFFFF"/>
                          </a:solidFill>
                          <a:effectLst/>
                          <a:latin typeface="游ゴシック Medium" panose="020B0500000000000000" pitchFamily="50" charset="-128"/>
                          <a:ea typeface="游ゴシック Medium" panose="020B0500000000000000" pitchFamily="50" charset="-128"/>
                        </a:rPr>
                        <a:t>石炭</a:t>
                      </a:r>
                      <a:br>
                        <a:rPr lang="ja-JP" altLang="en-US" sz="900" b="1" i="0" u="none" strike="noStrike">
                          <a:solidFill>
                            <a:srgbClr val="FFFFFF"/>
                          </a:solidFill>
                          <a:effectLst/>
                          <a:latin typeface="游ゴシック Medium" panose="020B0500000000000000" pitchFamily="50" charset="-128"/>
                          <a:ea typeface="游ゴシック Medium" panose="020B0500000000000000" pitchFamily="50" charset="-128"/>
                        </a:rPr>
                      </a:br>
                      <a:r>
                        <a:rPr lang="ja-JP" altLang="en-US" sz="900" b="1" i="0" u="none" strike="noStrike">
                          <a:solidFill>
                            <a:srgbClr val="FFFFFF"/>
                          </a:solidFill>
                          <a:effectLst/>
                          <a:latin typeface="游ゴシック Medium" panose="020B0500000000000000" pitchFamily="50" charset="-128"/>
                          <a:ea typeface="游ゴシック Medium" panose="020B0500000000000000" pitchFamily="50" charset="-128"/>
                        </a:rPr>
                        <a:t>火力</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EDEDED"/>
                      </a:solidFill>
                      <a:prstDash val="solid"/>
                      <a:round/>
                      <a:headEnd type="none" w="med" len="med"/>
                      <a:tailEnd type="none" w="med" len="med"/>
                    </a:lnB>
                    <a:solidFill>
                      <a:srgbClr val="000000"/>
                    </a:solidFill>
                  </a:tcPr>
                </a:tc>
                <a:tc>
                  <a:txBody>
                    <a:bodyPr/>
                    <a:lstStyle/>
                    <a:p>
                      <a:pPr algn="ctr" fontAlgn="ctr"/>
                      <a:r>
                        <a:rPr lang="en-US" sz="900" b="1" i="0" u="none" strike="noStrike" dirty="0">
                          <a:solidFill>
                            <a:srgbClr val="FFFFFF"/>
                          </a:solidFill>
                          <a:effectLst/>
                          <a:latin typeface="游ゴシック Medium" panose="020B0500000000000000" pitchFamily="50" charset="-128"/>
                          <a:ea typeface="游ゴシック Medium" panose="020B0500000000000000" pitchFamily="50" charset="-128"/>
                        </a:rPr>
                        <a:t>LNG</a:t>
                      </a:r>
                      <a:br>
                        <a:rPr lang="en-US" sz="900" b="1" i="0" u="none" strike="noStrike" dirty="0">
                          <a:solidFill>
                            <a:srgbClr val="FFFFFF"/>
                          </a:solidFill>
                          <a:effectLst/>
                          <a:latin typeface="游ゴシック Medium" panose="020B0500000000000000" pitchFamily="50" charset="-128"/>
                          <a:ea typeface="游ゴシック Medium" panose="020B0500000000000000" pitchFamily="50" charset="-128"/>
                        </a:rPr>
                      </a:br>
                      <a:r>
                        <a:rPr lang="ja-JP" altLang="en-US" sz="900" b="1" i="0" u="none" strike="noStrike">
                          <a:solidFill>
                            <a:srgbClr val="FFFFFF"/>
                          </a:solidFill>
                          <a:effectLst/>
                          <a:latin typeface="游ゴシック Medium" panose="020B0500000000000000" pitchFamily="50" charset="-128"/>
                          <a:ea typeface="游ゴシック Medium" panose="020B0500000000000000" pitchFamily="50" charset="-128"/>
                        </a:rPr>
                        <a:t>火力</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EDEDED"/>
                      </a:solidFill>
                      <a:prstDash val="solid"/>
                      <a:round/>
                      <a:headEnd type="none" w="med" len="med"/>
                      <a:tailEnd type="none" w="med" len="med"/>
                    </a:lnB>
                    <a:solidFill>
                      <a:srgbClr val="000000"/>
                    </a:solidFill>
                  </a:tcPr>
                </a:tc>
                <a:tc>
                  <a:txBody>
                    <a:bodyPr/>
                    <a:lstStyle/>
                    <a:p>
                      <a:pPr algn="ctr" fontAlgn="ctr"/>
                      <a:r>
                        <a:rPr lang="ja-JP" altLang="en-US" sz="900" b="1" i="0" u="none" strike="noStrike">
                          <a:solidFill>
                            <a:srgbClr val="FFFFFF"/>
                          </a:solidFill>
                          <a:effectLst/>
                          <a:latin typeface="游ゴシック Medium" panose="020B0500000000000000" pitchFamily="50" charset="-128"/>
                          <a:ea typeface="游ゴシック Medium" panose="020B0500000000000000" pitchFamily="50" charset="-128"/>
                        </a:rPr>
                        <a:t>原子力</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EDEDED"/>
                      </a:solidFill>
                      <a:prstDash val="solid"/>
                      <a:round/>
                      <a:headEnd type="none" w="med" len="med"/>
                      <a:tailEnd type="none" w="med" len="med"/>
                    </a:lnB>
                    <a:solidFill>
                      <a:srgbClr val="000000"/>
                    </a:solidFill>
                  </a:tcPr>
                </a:tc>
                <a:tc>
                  <a:txBody>
                    <a:bodyPr/>
                    <a:lstStyle/>
                    <a:p>
                      <a:pPr algn="ctr" fontAlgn="ctr"/>
                      <a:r>
                        <a:rPr lang="ja-JP" altLang="en-US" sz="900" b="1" i="0" u="none" strike="noStrike" dirty="0">
                          <a:solidFill>
                            <a:srgbClr val="FFFFFF"/>
                          </a:solidFill>
                          <a:effectLst/>
                          <a:latin typeface="游ゴシック Medium" panose="020B0500000000000000" pitchFamily="50" charset="-128"/>
                          <a:ea typeface="游ゴシック Medium" panose="020B0500000000000000" pitchFamily="50" charset="-128"/>
                        </a:rPr>
                        <a:t>石油</a:t>
                      </a:r>
                      <a:br>
                        <a:rPr lang="ja-JP" altLang="en-US" sz="900" b="1" i="0" u="none" strike="noStrike" dirty="0">
                          <a:solidFill>
                            <a:srgbClr val="FFFFFF"/>
                          </a:solidFill>
                          <a:effectLst/>
                          <a:latin typeface="游ゴシック Medium" panose="020B0500000000000000" pitchFamily="50" charset="-128"/>
                          <a:ea typeface="游ゴシック Medium" panose="020B0500000000000000" pitchFamily="50" charset="-128"/>
                        </a:rPr>
                      </a:br>
                      <a:r>
                        <a:rPr lang="ja-JP" altLang="en-US" sz="900" b="1" i="0" u="none" strike="noStrike" dirty="0">
                          <a:solidFill>
                            <a:srgbClr val="FFFFFF"/>
                          </a:solidFill>
                          <a:effectLst/>
                          <a:latin typeface="游ゴシック Medium" panose="020B0500000000000000" pitchFamily="50" charset="-128"/>
                          <a:ea typeface="游ゴシック Medium" panose="020B0500000000000000" pitchFamily="50" charset="-128"/>
                        </a:rPr>
                        <a:t>火力</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EDEDED"/>
                      </a:solidFill>
                      <a:prstDash val="solid"/>
                      <a:round/>
                      <a:headEnd type="none" w="med" len="med"/>
                      <a:tailEnd type="none" w="med" len="med"/>
                    </a:lnB>
                    <a:solidFill>
                      <a:srgbClr val="000000"/>
                    </a:solidFill>
                  </a:tcPr>
                </a:tc>
                <a:tc>
                  <a:txBody>
                    <a:bodyPr/>
                    <a:lstStyle/>
                    <a:p>
                      <a:pPr algn="ctr" fontAlgn="ctr"/>
                      <a:r>
                        <a:rPr lang="ja-JP" altLang="en-US" sz="900" b="1" i="0" u="none" strike="noStrike">
                          <a:solidFill>
                            <a:srgbClr val="FFFFFF"/>
                          </a:solidFill>
                          <a:effectLst/>
                          <a:latin typeface="游ゴシック Medium" panose="020B0500000000000000" pitchFamily="50" charset="-128"/>
                          <a:ea typeface="游ゴシック Medium" panose="020B0500000000000000" pitchFamily="50" charset="-128"/>
                        </a:rPr>
                        <a:t>陸上</a:t>
                      </a:r>
                      <a:br>
                        <a:rPr lang="ja-JP" altLang="en-US" sz="900" b="1" i="0" u="none" strike="noStrike">
                          <a:solidFill>
                            <a:srgbClr val="FFFFFF"/>
                          </a:solidFill>
                          <a:effectLst/>
                          <a:latin typeface="游ゴシック Medium" panose="020B0500000000000000" pitchFamily="50" charset="-128"/>
                          <a:ea typeface="游ゴシック Medium" panose="020B0500000000000000" pitchFamily="50" charset="-128"/>
                        </a:rPr>
                      </a:br>
                      <a:r>
                        <a:rPr lang="ja-JP" altLang="en-US" sz="900" b="1" i="0" u="none" strike="noStrike">
                          <a:solidFill>
                            <a:srgbClr val="FFFFFF"/>
                          </a:solidFill>
                          <a:effectLst/>
                          <a:latin typeface="游ゴシック Medium" panose="020B0500000000000000" pitchFamily="50" charset="-128"/>
                          <a:ea typeface="游ゴシック Medium" panose="020B0500000000000000" pitchFamily="50" charset="-128"/>
                        </a:rPr>
                        <a:t>風力</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EDEDED"/>
                      </a:solidFill>
                      <a:prstDash val="solid"/>
                      <a:round/>
                      <a:headEnd type="none" w="med" len="med"/>
                      <a:tailEnd type="none" w="med" len="med"/>
                    </a:lnB>
                    <a:solidFill>
                      <a:srgbClr val="000000"/>
                    </a:solidFill>
                  </a:tcPr>
                </a:tc>
                <a:tc>
                  <a:txBody>
                    <a:bodyPr/>
                    <a:lstStyle/>
                    <a:p>
                      <a:pPr algn="ctr" fontAlgn="ctr"/>
                      <a:r>
                        <a:rPr lang="ja-JP" altLang="en-US" sz="900" b="1" i="0" u="none" strike="noStrike">
                          <a:solidFill>
                            <a:srgbClr val="FFFFFF"/>
                          </a:solidFill>
                          <a:effectLst/>
                          <a:latin typeface="游ゴシック Medium" panose="020B0500000000000000" pitchFamily="50" charset="-128"/>
                          <a:ea typeface="游ゴシック Medium" panose="020B0500000000000000" pitchFamily="50" charset="-128"/>
                        </a:rPr>
                        <a:t>洋上</a:t>
                      </a:r>
                      <a:br>
                        <a:rPr lang="ja-JP" altLang="en-US" sz="900" b="1" i="0" u="none" strike="noStrike">
                          <a:solidFill>
                            <a:srgbClr val="FFFFFF"/>
                          </a:solidFill>
                          <a:effectLst/>
                          <a:latin typeface="游ゴシック Medium" panose="020B0500000000000000" pitchFamily="50" charset="-128"/>
                          <a:ea typeface="游ゴシック Medium" panose="020B0500000000000000" pitchFamily="50" charset="-128"/>
                        </a:rPr>
                      </a:br>
                      <a:r>
                        <a:rPr lang="ja-JP" altLang="en-US" sz="900" b="1" i="0" u="none" strike="noStrike">
                          <a:solidFill>
                            <a:srgbClr val="FFFFFF"/>
                          </a:solidFill>
                          <a:effectLst/>
                          <a:latin typeface="游ゴシック Medium" panose="020B0500000000000000" pitchFamily="50" charset="-128"/>
                          <a:ea typeface="游ゴシック Medium" panose="020B0500000000000000" pitchFamily="50" charset="-128"/>
                        </a:rPr>
                        <a:t>風力</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EDEDED"/>
                      </a:solidFill>
                      <a:prstDash val="solid"/>
                      <a:round/>
                      <a:headEnd type="none" w="med" len="med"/>
                      <a:tailEnd type="none" w="med" len="med"/>
                    </a:lnB>
                    <a:solidFill>
                      <a:srgbClr val="000000"/>
                    </a:solidFill>
                  </a:tcPr>
                </a:tc>
                <a:tc>
                  <a:txBody>
                    <a:bodyPr/>
                    <a:lstStyle/>
                    <a:p>
                      <a:pPr algn="ctr" fontAlgn="ctr"/>
                      <a:r>
                        <a:rPr lang="zh-TW" altLang="en-US" sz="900" b="1" i="0" u="none" strike="noStrike">
                          <a:solidFill>
                            <a:srgbClr val="FFFFFF"/>
                          </a:solidFill>
                          <a:effectLst/>
                          <a:latin typeface="游ゴシック Medium" panose="020B0500000000000000" pitchFamily="50" charset="-128"/>
                          <a:ea typeface="游ゴシック Medium" panose="020B0500000000000000" pitchFamily="50" charset="-128"/>
                        </a:rPr>
                        <a:t>太陽光</a:t>
                      </a:r>
                      <a:br>
                        <a:rPr lang="zh-TW" altLang="en-US" sz="900" b="1" i="0" u="none" strike="noStrike">
                          <a:solidFill>
                            <a:srgbClr val="FFFFFF"/>
                          </a:solidFill>
                          <a:effectLst/>
                          <a:latin typeface="游ゴシック Medium" panose="020B0500000000000000" pitchFamily="50" charset="-128"/>
                          <a:ea typeface="游ゴシック Medium" panose="020B0500000000000000" pitchFamily="50" charset="-128"/>
                        </a:rPr>
                      </a:br>
                      <a:r>
                        <a:rPr lang="zh-TW" altLang="en-US" sz="900" b="1" i="0" u="none" strike="noStrike">
                          <a:solidFill>
                            <a:srgbClr val="FFFFFF"/>
                          </a:solidFill>
                          <a:effectLst/>
                          <a:latin typeface="游ゴシック Medium" panose="020B0500000000000000" pitchFamily="50" charset="-128"/>
                          <a:ea typeface="游ゴシック Medium" panose="020B0500000000000000" pitchFamily="50" charset="-128"/>
                        </a:rPr>
                        <a:t>（事業用）</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EDEDED"/>
                      </a:solidFill>
                      <a:prstDash val="solid"/>
                      <a:round/>
                      <a:headEnd type="none" w="med" len="med"/>
                      <a:tailEnd type="none" w="med" len="med"/>
                    </a:lnB>
                    <a:solidFill>
                      <a:srgbClr val="000000"/>
                    </a:solidFill>
                  </a:tcPr>
                </a:tc>
                <a:tc>
                  <a:txBody>
                    <a:bodyPr/>
                    <a:lstStyle/>
                    <a:p>
                      <a:pPr algn="ctr" fontAlgn="ctr"/>
                      <a:r>
                        <a:rPr lang="zh-TW" altLang="en-US" sz="900" b="1" i="0" u="none" strike="noStrike">
                          <a:solidFill>
                            <a:srgbClr val="FFFFFF"/>
                          </a:solidFill>
                          <a:effectLst/>
                          <a:latin typeface="游ゴシック Medium" panose="020B0500000000000000" pitchFamily="50" charset="-128"/>
                          <a:ea typeface="游ゴシック Medium" panose="020B0500000000000000" pitchFamily="50" charset="-128"/>
                        </a:rPr>
                        <a:t>太陽光</a:t>
                      </a:r>
                      <a:br>
                        <a:rPr lang="zh-TW" altLang="en-US" sz="900" b="1" i="0" u="none" strike="noStrike">
                          <a:solidFill>
                            <a:srgbClr val="FFFFFF"/>
                          </a:solidFill>
                          <a:effectLst/>
                          <a:latin typeface="游ゴシック Medium" panose="020B0500000000000000" pitchFamily="50" charset="-128"/>
                          <a:ea typeface="游ゴシック Medium" panose="020B0500000000000000" pitchFamily="50" charset="-128"/>
                        </a:rPr>
                      </a:br>
                      <a:r>
                        <a:rPr lang="zh-TW" altLang="en-US" sz="900" b="1" i="0" u="none" strike="noStrike">
                          <a:solidFill>
                            <a:srgbClr val="FFFFFF"/>
                          </a:solidFill>
                          <a:effectLst/>
                          <a:latin typeface="游ゴシック Medium" panose="020B0500000000000000" pitchFamily="50" charset="-128"/>
                          <a:ea typeface="游ゴシック Medium" panose="020B0500000000000000" pitchFamily="50" charset="-128"/>
                        </a:rPr>
                        <a:t>（住宅）</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EDEDED"/>
                      </a:solidFill>
                      <a:prstDash val="solid"/>
                      <a:round/>
                      <a:headEnd type="none" w="med" len="med"/>
                      <a:tailEnd type="none" w="med" len="med"/>
                    </a:lnB>
                    <a:solidFill>
                      <a:srgbClr val="000000"/>
                    </a:solidFill>
                  </a:tcPr>
                </a:tc>
                <a:tc>
                  <a:txBody>
                    <a:bodyPr/>
                    <a:lstStyle/>
                    <a:p>
                      <a:pPr algn="ctr" fontAlgn="ctr"/>
                      <a:r>
                        <a:rPr lang="ja-JP" altLang="en-US" sz="900" b="1" i="0" u="none" strike="noStrike" dirty="0">
                          <a:solidFill>
                            <a:srgbClr val="FFFFFF"/>
                          </a:solidFill>
                          <a:effectLst/>
                          <a:latin typeface="游ゴシック Medium" panose="020B0500000000000000" pitchFamily="50" charset="-128"/>
                          <a:ea typeface="游ゴシック Medium" panose="020B0500000000000000" pitchFamily="50" charset="-128"/>
                        </a:rPr>
                        <a:t>小水力</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EDEDED"/>
                      </a:solidFill>
                      <a:prstDash val="solid"/>
                      <a:round/>
                      <a:headEnd type="none" w="med" len="med"/>
                      <a:tailEnd type="none" w="med" len="med"/>
                    </a:lnB>
                    <a:solidFill>
                      <a:srgbClr val="000000"/>
                    </a:solidFill>
                  </a:tcPr>
                </a:tc>
                <a:tc>
                  <a:txBody>
                    <a:bodyPr/>
                    <a:lstStyle/>
                    <a:p>
                      <a:pPr algn="ctr" fontAlgn="ctr"/>
                      <a:r>
                        <a:rPr lang="ja-JP" altLang="en-US" sz="900" b="1" i="0" u="none" strike="noStrike" dirty="0">
                          <a:solidFill>
                            <a:srgbClr val="FFFFFF"/>
                          </a:solidFill>
                          <a:effectLst/>
                          <a:latin typeface="游ゴシック Medium" panose="020B0500000000000000" pitchFamily="50" charset="-128"/>
                          <a:ea typeface="游ゴシック Medium" panose="020B0500000000000000" pitchFamily="50" charset="-128"/>
                        </a:rPr>
                        <a:t>中水力</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EDEDED"/>
                      </a:solidFill>
                      <a:prstDash val="solid"/>
                      <a:round/>
                      <a:headEnd type="none" w="med" len="med"/>
                      <a:tailEnd type="none" w="med" len="med"/>
                    </a:lnB>
                    <a:solidFill>
                      <a:srgbClr val="000000"/>
                    </a:solidFill>
                  </a:tcPr>
                </a:tc>
                <a:tc>
                  <a:txBody>
                    <a:bodyPr/>
                    <a:lstStyle/>
                    <a:p>
                      <a:pPr algn="ctr" fontAlgn="ctr"/>
                      <a:r>
                        <a:rPr lang="ja-JP" altLang="en-US" sz="900" b="1" i="0" u="none" strike="noStrike">
                          <a:solidFill>
                            <a:srgbClr val="FFFFFF"/>
                          </a:solidFill>
                          <a:effectLst/>
                          <a:latin typeface="游ゴシック Medium" panose="020B0500000000000000" pitchFamily="50" charset="-128"/>
                          <a:ea typeface="游ゴシック Medium" panose="020B0500000000000000" pitchFamily="50" charset="-128"/>
                        </a:rPr>
                        <a:t>地熱</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EDEDED"/>
                      </a:solidFill>
                      <a:prstDash val="solid"/>
                      <a:round/>
                      <a:headEnd type="none" w="med" len="med"/>
                      <a:tailEnd type="none" w="med" len="med"/>
                    </a:lnB>
                    <a:solidFill>
                      <a:srgbClr val="000000"/>
                    </a:solidFill>
                  </a:tcPr>
                </a:tc>
                <a:tc>
                  <a:txBody>
                    <a:bodyPr/>
                    <a:lstStyle/>
                    <a:p>
                      <a:pPr algn="ctr" fontAlgn="ctr"/>
                      <a:r>
                        <a:rPr lang="ja-JP" altLang="en-US" sz="900" b="1" i="0" u="none" strike="noStrike" dirty="0">
                          <a:solidFill>
                            <a:srgbClr val="FFFFFF"/>
                          </a:solidFill>
                          <a:effectLst/>
                          <a:latin typeface="游ゴシック Medium" panose="020B0500000000000000" pitchFamily="50" charset="-128"/>
                          <a:ea typeface="游ゴシック Medium" panose="020B0500000000000000" pitchFamily="50" charset="-128"/>
                        </a:rPr>
                        <a:t>バイオマス（混焼）</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EDEDED"/>
                      </a:solidFill>
                      <a:prstDash val="solid"/>
                      <a:round/>
                      <a:headEnd type="none" w="med" len="med"/>
                      <a:tailEnd type="none" w="med" len="med"/>
                    </a:lnB>
                    <a:solidFill>
                      <a:srgbClr val="000000"/>
                    </a:solidFill>
                  </a:tcPr>
                </a:tc>
                <a:tc>
                  <a:txBody>
                    <a:bodyPr/>
                    <a:lstStyle/>
                    <a:p>
                      <a:pPr algn="ctr" fontAlgn="ctr"/>
                      <a:r>
                        <a:rPr lang="ja-JP" altLang="en-US" sz="900" b="1" i="0" u="none" strike="noStrike">
                          <a:solidFill>
                            <a:srgbClr val="FFFFFF"/>
                          </a:solidFill>
                          <a:effectLst/>
                          <a:latin typeface="游ゴシック Medium" panose="020B0500000000000000" pitchFamily="50" charset="-128"/>
                          <a:ea typeface="游ゴシック Medium" panose="020B0500000000000000" pitchFamily="50" charset="-128"/>
                        </a:rPr>
                        <a:t>バイオマス（専焼）</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EDEDED"/>
                      </a:solidFill>
                      <a:prstDash val="solid"/>
                      <a:round/>
                      <a:headEnd type="none" w="med" len="med"/>
                      <a:tailEnd type="none" w="med" len="med"/>
                    </a:lnB>
                    <a:solidFill>
                      <a:srgbClr val="000000"/>
                    </a:solidFill>
                  </a:tcPr>
                </a:tc>
                <a:tc>
                  <a:txBody>
                    <a:bodyPr/>
                    <a:lstStyle/>
                    <a:p>
                      <a:pPr algn="ctr" fontAlgn="ctr"/>
                      <a:r>
                        <a:rPr lang="ja-JP" altLang="en-US" sz="900" b="1" i="0" u="none" strike="noStrike">
                          <a:solidFill>
                            <a:srgbClr val="FFFFFF"/>
                          </a:solidFill>
                          <a:effectLst/>
                          <a:latin typeface="游ゴシック Medium" panose="020B0500000000000000" pitchFamily="50" charset="-128"/>
                          <a:ea typeface="游ゴシック Medium" panose="020B0500000000000000" pitchFamily="50" charset="-128"/>
                        </a:rPr>
                        <a:t>ガス</a:t>
                      </a:r>
                      <a:br>
                        <a:rPr lang="ja-JP" altLang="en-US" sz="900" b="1" i="0" u="none" strike="noStrike">
                          <a:solidFill>
                            <a:srgbClr val="FFFFFF"/>
                          </a:solidFill>
                          <a:effectLst/>
                          <a:latin typeface="游ゴシック Medium" panose="020B0500000000000000" pitchFamily="50" charset="-128"/>
                          <a:ea typeface="游ゴシック Medium" panose="020B0500000000000000" pitchFamily="50" charset="-128"/>
                        </a:rPr>
                      </a:br>
                      <a:r>
                        <a:rPr lang="ja-JP" altLang="en-US" sz="900" b="1" i="0" u="none" strike="noStrike">
                          <a:solidFill>
                            <a:srgbClr val="FFFFFF"/>
                          </a:solidFill>
                          <a:effectLst/>
                          <a:latin typeface="游ゴシック Medium" panose="020B0500000000000000" pitchFamily="50" charset="-128"/>
                          <a:ea typeface="游ゴシック Medium" panose="020B0500000000000000" pitchFamily="50" charset="-128"/>
                        </a:rPr>
                        <a:t>コジェネ</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EDEDED"/>
                      </a:solidFill>
                      <a:prstDash val="solid"/>
                      <a:round/>
                      <a:headEnd type="none" w="med" len="med"/>
                      <a:tailEnd type="none" w="med" len="med"/>
                    </a:lnB>
                    <a:solidFill>
                      <a:srgbClr val="000000"/>
                    </a:solidFill>
                  </a:tcPr>
                </a:tc>
                <a:tc>
                  <a:txBody>
                    <a:bodyPr/>
                    <a:lstStyle/>
                    <a:p>
                      <a:pPr algn="ctr" fontAlgn="ctr"/>
                      <a:r>
                        <a:rPr lang="ja-JP" altLang="en-US" sz="900" b="1" i="0" u="none" strike="noStrike">
                          <a:solidFill>
                            <a:srgbClr val="FFFFFF"/>
                          </a:solidFill>
                          <a:effectLst/>
                          <a:latin typeface="游ゴシック Medium" panose="020B0500000000000000" pitchFamily="50" charset="-128"/>
                          <a:ea typeface="游ゴシック Medium" panose="020B0500000000000000" pitchFamily="50" charset="-128"/>
                        </a:rPr>
                        <a:t>石油</a:t>
                      </a:r>
                      <a:br>
                        <a:rPr lang="ja-JP" altLang="en-US" sz="900" b="1" i="0" u="none" strike="noStrike">
                          <a:solidFill>
                            <a:srgbClr val="FFFFFF"/>
                          </a:solidFill>
                          <a:effectLst/>
                          <a:latin typeface="游ゴシック Medium" panose="020B0500000000000000" pitchFamily="50" charset="-128"/>
                          <a:ea typeface="游ゴシック Medium" panose="020B0500000000000000" pitchFamily="50" charset="-128"/>
                        </a:rPr>
                      </a:br>
                      <a:r>
                        <a:rPr lang="ja-JP" altLang="en-US" sz="900" b="1" i="0" u="none" strike="noStrike">
                          <a:solidFill>
                            <a:srgbClr val="FFFFFF"/>
                          </a:solidFill>
                          <a:effectLst/>
                          <a:latin typeface="游ゴシック Medium" panose="020B0500000000000000" pitchFamily="50" charset="-128"/>
                          <a:ea typeface="游ゴシック Medium" panose="020B0500000000000000" pitchFamily="50" charset="-128"/>
                        </a:rPr>
                        <a:t>コジェネ</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EDEDED"/>
                      </a:solidFill>
                      <a:prstDash val="solid"/>
                      <a:round/>
                      <a:headEnd type="none" w="med" len="med"/>
                      <a:tailEnd type="none" w="med" len="med"/>
                    </a:lnB>
                    <a:solidFill>
                      <a:srgbClr val="000000"/>
                    </a:solidFill>
                  </a:tcPr>
                </a:tc>
                <a:extLst>
                  <a:ext uri="{0D108BD9-81ED-4DB2-BD59-A6C34878D82A}">
                    <a16:rowId xmlns:a16="http://schemas.microsoft.com/office/drawing/2014/main" val="425381839"/>
                  </a:ext>
                </a:extLst>
              </a:tr>
              <a:tr h="412276">
                <a:tc>
                  <a:txBody>
                    <a:bodyPr/>
                    <a:lstStyle/>
                    <a:p>
                      <a:pPr algn="l" fontAlgn="ctr"/>
                      <a:r>
                        <a:rPr lang="ja-JP" altLang="en-US" sz="900" b="0" i="0" u="none" strike="noStrike">
                          <a:solidFill>
                            <a:srgbClr val="000000"/>
                          </a:solidFill>
                          <a:effectLst/>
                          <a:latin typeface="游ゴシック Medium" panose="020B0500000000000000" pitchFamily="50" charset="-128"/>
                          <a:ea typeface="游ゴシック Medium" panose="020B0500000000000000" pitchFamily="50" charset="-128"/>
                        </a:rPr>
                        <a:t>発電コスト（円</a:t>
                      </a: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/kWh</a:t>
                      </a:r>
                      <a:r>
                        <a:rPr lang="ja-JP" altLang="en-US" sz="900" b="0" i="0" u="none" strike="noStrike">
                          <a:solidFill>
                            <a:srgbClr val="000000"/>
                          </a:solidFill>
                          <a:effectLst/>
                          <a:latin typeface="游ゴシック Medium" panose="020B0500000000000000" pitchFamily="50" charset="-128"/>
                          <a:ea typeface="游ゴシック Medium" panose="020B0500000000000000" pitchFamily="50" charset="-128"/>
                        </a:rPr>
                        <a:t>）</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EDEDED"/>
                      </a:solidFill>
                      <a:prstDash val="solid"/>
                      <a:round/>
                      <a:headEnd type="none" w="med" len="med"/>
                      <a:tailEnd type="none" w="med" len="med"/>
                    </a:lnT>
                    <a:lnB w="12700" cap="flat" cmpd="sng" algn="ctr">
                      <a:solidFill>
                        <a:srgbClr val="EDEDED"/>
                      </a:solidFill>
                      <a:prstDash val="solid"/>
                      <a:round/>
                      <a:headEnd type="none" w="med" len="med"/>
                      <a:tailEnd type="none" w="med" len="med"/>
                    </a:lnB>
                    <a:solidFill>
                      <a:srgbClr val="D9D9D9"/>
                    </a:solidFill>
                  </a:tcPr>
                </a:tc>
                <a:tc>
                  <a:txBody>
                    <a:bodyPr/>
                    <a:lstStyle/>
                    <a:p>
                      <a:pPr algn="ctr" fontAlgn="ct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13.6</a:t>
                      </a:r>
                      <a:r>
                        <a:rPr lang="ja-JP" altLang="en-US" sz="900" b="0" i="0" u="none" strike="noStrike">
                          <a:solidFill>
                            <a:srgbClr val="000000"/>
                          </a:solidFill>
                          <a:effectLst/>
                          <a:latin typeface="游ゴシック Medium" panose="020B0500000000000000" pitchFamily="50" charset="-128"/>
                          <a:ea typeface="游ゴシック Medium" panose="020B0500000000000000" pitchFamily="50" charset="-128"/>
                        </a:rPr>
                        <a:t>～</a:t>
                      </a: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22.4</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EDEDED"/>
                      </a:solidFill>
                      <a:prstDash val="solid"/>
                      <a:round/>
                      <a:headEnd type="none" w="med" len="med"/>
                      <a:tailEnd type="none" w="med" len="med"/>
                    </a:lnT>
                    <a:lnB w="12700" cap="flat" cmpd="sng" algn="ctr">
                      <a:solidFill>
                        <a:srgbClr val="EDEDED"/>
                      </a:solidFill>
                      <a:prstDash val="solid"/>
                      <a:round/>
                      <a:headEnd type="none" w="med" len="med"/>
                      <a:tailEnd type="none" w="med" len="med"/>
                    </a:lnB>
                    <a:solidFill>
                      <a:srgbClr val="D9D9D9"/>
                    </a:solidFill>
                  </a:tcPr>
                </a:tc>
                <a:tc>
                  <a:txBody>
                    <a:bodyPr/>
                    <a:lstStyle/>
                    <a:p>
                      <a:pPr algn="ctr" fontAlgn="ct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10.7</a:t>
                      </a:r>
                      <a:r>
                        <a:rPr lang="ja-JP" altLang="en-US" sz="900" b="0" i="0" u="none" strike="noStrike">
                          <a:solidFill>
                            <a:srgbClr val="000000"/>
                          </a:solidFill>
                          <a:effectLst/>
                          <a:latin typeface="游ゴシック Medium" panose="020B0500000000000000" pitchFamily="50" charset="-128"/>
                          <a:ea typeface="游ゴシック Medium" panose="020B0500000000000000" pitchFamily="50" charset="-128"/>
                        </a:rPr>
                        <a:t>～</a:t>
                      </a: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14.3</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EDEDED"/>
                      </a:solidFill>
                      <a:prstDash val="solid"/>
                      <a:round/>
                      <a:headEnd type="none" w="med" len="med"/>
                      <a:tailEnd type="none" w="med" len="med"/>
                    </a:lnT>
                    <a:lnB w="12700" cap="flat" cmpd="sng" algn="ctr">
                      <a:solidFill>
                        <a:srgbClr val="EDEDED"/>
                      </a:solidFill>
                      <a:prstDash val="solid"/>
                      <a:round/>
                      <a:headEnd type="none" w="med" len="med"/>
                      <a:tailEnd type="none" w="med" len="med"/>
                    </a:lnB>
                    <a:solidFill>
                      <a:srgbClr val="D9D9D9"/>
                    </a:solidFill>
                  </a:tcPr>
                </a:tc>
                <a:tc>
                  <a:txBody>
                    <a:bodyPr/>
                    <a:lstStyle/>
                    <a:p>
                      <a:pPr algn="ctr" fontAlgn="ct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11.7</a:t>
                      </a:r>
                      <a:r>
                        <a:rPr lang="ja-JP" altLang="en-US" sz="900" b="0" i="0" u="none" strike="noStrike">
                          <a:solidFill>
                            <a:srgbClr val="000000"/>
                          </a:solidFill>
                          <a:effectLst/>
                          <a:latin typeface="游ゴシック Medium" panose="020B0500000000000000" pitchFamily="50" charset="-128"/>
                          <a:ea typeface="游ゴシック Medium" panose="020B0500000000000000" pitchFamily="50" charset="-128"/>
                        </a:rPr>
                        <a:t>～</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EDEDED"/>
                      </a:solidFill>
                      <a:prstDash val="solid"/>
                      <a:round/>
                      <a:headEnd type="none" w="med" len="med"/>
                      <a:tailEnd type="none" w="med" len="med"/>
                    </a:lnT>
                    <a:lnB w="12700" cap="flat" cmpd="sng" algn="ctr">
                      <a:solidFill>
                        <a:srgbClr val="EDEDED"/>
                      </a:solidFill>
                      <a:prstDash val="solid"/>
                      <a:round/>
                      <a:headEnd type="none" w="med" len="med"/>
                      <a:tailEnd type="none" w="med" len="med"/>
                    </a:lnB>
                    <a:solidFill>
                      <a:srgbClr val="D9D9D9"/>
                    </a:solidFill>
                  </a:tcPr>
                </a:tc>
                <a:tc>
                  <a:txBody>
                    <a:bodyPr/>
                    <a:lstStyle/>
                    <a:p>
                      <a:pPr algn="ctr" fontAlgn="ct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24.9</a:t>
                      </a:r>
                      <a:r>
                        <a:rPr lang="ja-JP" altLang="en-US" sz="900" b="0" i="0" u="none" strike="noStrike">
                          <a:solidFill>
                            <a:srgbClr val="000000"/>
                          </a:solidFill>
                          <a:effectLst/>
                          <a:latin typeface="游ゴシック Medium" panose="020B0500000000000000" pitchFamily="50" charset="-128"/>
                          <a:ea typeface="游ゴシック Medium" panose="020B0500000000000000" pitchFamily="50" charset="-128"/>
                        </a:rPr>
                        <a:t>～</a:t>
                      </a: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27.6</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EDEDED"/>
                      </a:solidFill>
                      <a:prstDash val="solid"/>
                      <a:round/>
                      <a:headEnd type="none" w="med" len="med"/>
                      <a:tailEnd type="none" w="med" len="med"/>
                    </a:lnT>
                    <a:lnB w="12700" cap="flat" cmpd="sng" algn="ctr">
                      <a:solidFill>
                        <a:srgbClr val="EDEDED"/>
                      </a:solidFill>
                      <a:prstDash val="solid"/>
                      <a:round/>
                      <a:headEnd type="none" w="med" len="med"/>
                      <a:tailEnd type="none" w="med" len="med"/>
                    </a:lnB>
                    <a:solidFill>
                      <a:srgbClr val="D9D9D9"/>
                    </a:solidFill>
                  </a:tcPr>
                </a:tc>
                <a:tc>
                  <a:txBody>
                    <a:bodyPr/>
                    <a:lstStyle/>
                    <a:p>
                      <a:pPr algn="ctr" fontAlgn="ct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9.8</a:t>
                      </a:r>
                      <a:r>
                        <a:rPr lang="ja-JP" altLang="en-US" sz="900" b="0" i="0" u="none" strike="noStrike">
                          <a:solidFill>
                            <a:srgbClr val="000000"/>
                          </a:solidFill>
                          <a:effectLst/>
                          <a:latin typeface="游ゴシック Medium" panose="020B0500000000000000" pitchFamily="50" charset="-128"/>
                          <a:ea typeface="游ゴシック Medium" panose="020B0500000000000000" pitchFamily="50" charset="-128"/>
                        </a:rPr>
                        <a:t>～</a:t>
                      </a: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17.2</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EDEDED"/>
                      </a:solidFill>
                      <a:prstDash val="solid"/>
                      <a:round/>
                      <a:headEnd type="none" w="med" len="med"/>
                      <a:tailEnd type="none" w="med" len="med"/>
                    </a:lnT>
                    <a:lnB w="12700" cap="flat" cmpd="sng" algn="ctr">
                      <a:solidFill>
                        <a:srgbClr val="EDEDED"/>
                      </a:solidFill>
                      <a:prstDash val="solid"/>
                      <a:round/>
                      <a:headEnd type="none" w="med" len="med"/>
                      <a:tailEnd type="none" w="med" len="med"/>
                    </a:lnB>
                    <a:solidFill>
                      <a:srgbClr val="D9D9D9"/>
                    </a:solidFill>
                  </a:tcPr>
                </a:tc>
                <a:tc>
                  <a:txBody>
                    <a:bodyPr/>
                    <a:lstStyle/>
                    <a:p>
                      <a:pPr algn="ctr" fontAlgn="ct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25.9</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EDEDED"/>
                      </a:solidFill>
                      <a:prstDash val="solid"/>
                      <a:round/>
                      <a:headEnd type="none" w="med" len="med"/>
                      <a:tailEnd type="none" w="med" len="med"/>
                    </a:lnT>
                    <a:lnB w="12700" cap="flat" cmpd="sng" algn="ctr">
                      <a:solidFill>
                        <a:srgbClr val="EDEDED"/>
                      </a:solidFill>
                      <a:prstDash val="solid"/>
                      <a:round/>
                      <a:headEnd type="none" w="med" len="med"/>
                      <a:tailEnd type="none" w="med" len="med"/>
                    </a:lnB>
                    <a:solidFill>
                      <a:srgbClr val="D9D9D9"/>
                    </a:solidFill>
                  </a:tcPr>
                </a:tc>
                <a:tc>
                  <a:txBody>
                    <a:bodyPr/>
                    <a:lstStyle/>
                    <a:p>
                      <a:pPr algn="ctr" fontAlgn="ct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8.2</a:t>
                      </a:r>
                      <a:r>
                        <a:rPr lang="ja-JP" altLang="en-US" sz="900" b="0" i="0" u="none" strike="noStrike">
                          <a:solidFill>
                            <a:srgbClr val="000000"/>
                          </a:solidFill>
                          <a:effectLst/>
                          <a:latin typeface="游ゴシック Medium" panose="020B0500000000000000" pitchFamily="50" charset="-128"/>
                          <a:ea typeface="游ゴシック Medium" panose="020B0500000000000000" pitchFamily="50" charset="-128"/>
                        </a:rPr>
                        <a:t>～</a:t>
                      </a: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11.8</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EDEDED"/>
                      </a:solidFill>
                      <a:prstDash val="solid"/>
                      <a:round/>
                      <a:headEnd type="none" w="med" len="med"/>
                      <a:tailEnd type="none" w="med" len="med"/>
                    </a:lnT>
                    <a:lnB w="12700" cap="flat" cmpd="sng" algn="ctr">
                      <a:solidFill>
                        <a:srgbClr val="EDEDED"/>
                      </a:solidFill>
                      <a:prstDash val="solid"/>
                      <a:round/>
                      <a:headEnd type="none" w="med" len="med"/>
                      <a:tailEnd type="none" w="med" len="med"/>
                    </a:lnB>
                    <a:solidFill>
                      <a:srgbClr val="D9D9D9"/>
                    </a:solidFill>
                  </a:tcPr>
                </a:tc>
                <a:tc>
                  <a:txBody>
                    <a:bodyPr/>
                    <a:lstStyle/>
                    <a:p>
                      <a:pPr algn="ctr" fontAlgn="ct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8.7</a:t>
                      </a:r>
                      <a:r>
                        <a:rPr lang="ja-JP" altLang="en-US" sz="900" b="0" i="0" u="none" strike="noStrike">
                          <a:solidFill>
                            <a:srgbClr val="000000"/>
                          </a:solidFill>
                          <a:effectLst/>
                          <a:latin typeface="游ゴシック Medium" panose="020B0500000000000000" pitchFamily="50" charset="-128"/>
                          <a:ea typeface="游ゴシック Medium" panose="020B0500000000000000" pitchFamily="50" charset="-128"/>
                        </a:rPr>
                        <a:t>～</a:t>
                      </a: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14.9</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EDEDED"/>
                      </a:solidFill>
                      <a:prstDash val="solid"/>
                      <a:round/>
                      <a:headEnd type="none" w="med" len="med"/>
                      <a:tailEnd type="none" w="med" len="med"/>
                    </a:lnT>
                    <a:lnB w="12700" cap="flat" cmpd="sng" algn="ctr">
                      <a:solidFill>
                        <a:srgbClr val="EDEDED"/>
                      </a:solidFill>
                      <a:prstDash val="solid"/>
                      <a:round/>
                      <a:headEnd type="none" w="med" len="med"/>
                      <a:tailEnd type="none" w="med" len="med"/>
                    </a:lnB>
                    <a:solidFill>
                      <a:srgbClr val="D9D9D9"/>
                    </a:solidFill>
                  </a:tcPr>
                </a:tc>
                <a:tc>
                  <a:txBody>
                    <a:bodyPr/>
                    <a:lstStyle/>
                    <a:p>
                      <a:pPr algn="ctr" fontAlgn="ct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25.2</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EDEDED"/>
                      </a:solidFill>
                      <a:prstDash val="solid"/>
                      <a:round/>
                      <a:headEnd type="none" w="med" len="med"/>
                      <a:tailEnd type="none" w="med" len="med"/>
                    </a:lnT>
                    <a:lnB w="12700" cap="flat" cmpd="sng" algn="ctr">
                      <a:solidFill>
                        <a:srgbClr val="EDEDED"/>
                      </a:solidFill>
                      <a:prstDash val="solid"/>
                      <a:round/>
                      <a:headEnd type="none" w="med" len="med"/>
                      <a:tailEnd type="none" w="med" len="med"/>
                    </a:lnB>
                    <a:solidFill>
                      <a:srgbClr val="D9D9D9"/>
                    </a:solidFill>
                  </a:tcPr>
                </a:tc>
                <a:tc>
                  <a:txBody>
                    <a:bodyPr/>
                    <a:lstStyle/>
                    <a:p>
                      <a:pPr algn="ctr" fontAlgn="ct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10.9</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EDEDED"/>
                      </a:solidFill>
                      <a:prstDash val="solid"/>
                      <a:round/>
                      <a:headEnd type="none" w="med" len="med"/>
                      <a:tailEnd type="none" w="med" len="med"/>
                    </a:lnT>
                    <a:lnB w="12700" cap="flat" cmpd="sng" algn="ctr">
                      <a:solidFill>
                        <a:srgbClr val="EDEDED"/>
                      </a:solidFill>
                      <a:prstDash val="solid"/>
                      <a:round/>
                      <a:headEnd type="none" w="med" len="med"/>
                      <a:tailEnd type="none" w="med" len="med"/>
                    </a:lnB>
                    <a:solidFill>
                      <a:srgbClr val="D9D9D9"/>
                    </a:solidFill>
                  </a:tcPr>
                </a:tc>
                <a:tc>
                  <a:txBody>
                    <a:bodyPr/>
                    <a:lstStyle/>
                    <a:p>
                      <a:pPr algn="ctr" fontAlgn="ct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16.7</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EDEDED"/>
                      </a:solidFill>
                      <a:prstDash val="solid"/>
                      <a:round/>
                      <a:headEnd type="none" w="med" len="med"/>
                      <a:tailEnd type="none" w="med" len="med"/>
                    </a:lnT>
                    <a:lnB w="12700" cap="flat" cmpd="sng" algn="ctr">
                      <a:solidFill>
                        <a:srgbClr val="EDEDED"/>
                      </a:solidFill>
                      <a:prstDash val="solid"/>
                      <a:round/>
                      <a:headEnd type="none" w="med" len="med"/>
                      <a:tailEnd type="none" w="med" len="med"/>
                    </a:lnB>
                    <a:solidFill>
                      <a:srgbClr val="D9D9D9"/>
                    </a:solidFill>
                  </a:tcPr>
                </a:tc>
                <a:tc>
                  <a:txBody>
                    <a:bodyPr/>
                    <a:lstStyle/>
                    <a:p>
                      <a:pPr algn="ctr" fontAlgn="ct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14.1</a:t>
                      </a:r>
                      <a:r>
                        <a:rPr lang="ja-JP" altLang="en-US" sz="900" b="0" i="0" u="none" strike="noStrike">
                          <a:solidFill>
                            <a:srgbClr val="000000"/>
                          </a:solidFill>
                          <a:effectLst/>
                          <a:latin typeface="游ゴシック Medium" panose="020B0500000000000000" pitchFamily="50" charset="-128"/>
                          <a:ea typeface="游ゴシック Medium" panose="020B0500000000000000" pitchFamily="50" charset="-128"/>
                        </a:rPr>
                        <a:t>～</a:t>
                      </a: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22.6</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EDEDED"/>
                      </a:solidFill>
                      <a:prstDash val="solid"/>
                      <a:round/>
                      <a:headEnd type="none" w="med" len="med"/>
                      <a:tailEnd type="none" w="med" len="med"/>
                    </a:lnT>
                    <a:lnB w="12700" cap="flat" cmpd="sng" algn="ctr">
                      <a:solidFill>
                        <a:srgbClr val="EDEDED"/>
                      </a:solidFill>
                      <a:prstDash val="solid"/>
                      <a:round/>
                      <a:headEnd type="none" w="med" len="med"/>
                      <a:tailEnd type="none" w="med" len="med"/>
                    </a:lnB>
                    <a:solidFill>
                      <a:srgbClr val="D9D9D9"/>
                    </a:solidFill>
                  </a:tcPr>
                </a:tc>
                <a:tc>
                  <a:txBody>
                    <a:bodyPr/>
                    <a:lstStyle/>
                    <a:p>
                      <a:pPr algn="ctr" fontAlgn="ct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29.8</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EDEDED"/>
                      </a:solidFill>
                      <a:prstDash val="solid"/>
                      <a:round/>
                      <a:headEnd type="none" w="med" len="med"/>
                      <a:tailEnd type="none" w="med" len="med"/>
                    </a:lnT>
                    <a:lnB w="12700" cap="flat" cmpd="sng" algn="ctr">
                      <a:solidFill>
                        <a:srgbClr val="EDEDED"/>
                      </a:solidFill>
                      <a:prstDash val="solid"/>
                      <a:round/>
                      <a:headEnd type="none" w="med" len="med"/>
                      <a:tailEnd type="none" w="med" len="med"/>
                    </a:lnB>
                    <a:solidFill>
                      <a:srgbClr val="D9D9D9"/>
                    </a:solidFill>
                  </a:tcPr>
                </a:tc>
                <a:tc>
                  <a:txBody>
                    <a:bodyPr/>
                    <a:lstStyle/>
                    <a:p>
                      <a:pPr algn="ctr" fontAlgn="ct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9.5</a:t>
                      </a:r>
                      <a:r>
                        <a:rPr lang="ja-JP" altLang="en-US" sz="900" b="0" i="0" u="none" strike="noStrike">
                          <a:solidFill>
                            <a:srgbClr val="000000"/>
                          </a:solidFill>
                          <a:effectLst/>
                          <a:latin typeface="游ゴシック Medium" panose="020B0500000000000000" pitchFamily="50" charset="-128"/>
                          <a:ea typeface="游ゴシック Medium" panose="020B0500000000000000" pitchFamily="50" charset="-128"/>
                        </a:rPr>
                        <a:t>～</a:t>
                      </a: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10.8</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EDEDED"/>
                      </a:solidFill>
                      <a:prstDash val="solid"/>
                      <a:round/>
                      <a:headEnd type="none" w="med" len="med"/>
                      <a:tailEnd type="none" w="med" len="med"/>
                    </a:lnT>
                    <a:lnB w="12700" cap="flat" cmpd="sng" algn="ctr">
                      <a:solidFill>
                        <a:srgbClr val="EDEDED"/>
                      </a:solidFill>
                      <a:prstDash val="solid"/>
                      <a:round/>
                      <a:headEnd type="none" w="med" len="med"/>
                      <a:tailEnd type="none" w="med" len="med"/>
                    </a:lnB>
                    <a:solidFill>
                      <a:srgbClr val="D9D9D9"/>
                    </a:solidFill>
                  </a:tcPr>
                </a:tc>
                <a:tc>
                  <a:txBody>
                    <a:bodyPr/>
                    <a:lstStyle/>
                    <a:p>
                      <a:pPr algn="ctr" fontAlgn="ct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21.5</a:t>
                      </a:r>
                      <a:r>
                        <a:rPr lang="ja-JP" altLang="en-US" sz="900" b="0" i="0" u="none" strike="noStrike">
                          <a:solidFill>
                            <a:srgbClr val="000000"/>
                          </a:solidFill>
                          <a:effectLst/>
                          <a:latin typeface="游ゴシック Medium" panose="020B0500000000000000" pitchFamily="50" charset="-128"/>
                          <a:ea typeface="游ゴシック Medium" panose="020B0500000000000000" pitchFamily="50" charset="-128"/>
                        </a:rPr>
                        <a:t>～</a:t>
                      </a: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25.6</a:t>
                      </a:r>
                    </a:p>
                  </a:txBody>
                  <a:tcPr marL="8208" marR="8208" marT="8208" marB="0" anchor="ctr">
                    <a:lnL w="12700" cap="flat" cmpd="sng" algn="ctr">
                      <a:solidFill>
                        <a:srgbClr val="FFFFFF"/>
                      </a:solidFill>
                      <a:prstDash val="solid"/>
                      <a:round/>
                      <a:headEnd type="none" w="med" len="med"/>
                      <a:tailEnd type="none" w="med" len="med"/>
                    </a:lnL>
                    <a:lnR>
                      <a:noFill/>
                    </a:lnR>
                    <a:lnT w="12700" cap="flat" cmpd="sng" algn="ctr">
                      <a:solidFill>
                        <a:srgbClr val="EDEDED"/>
                      </a:solidFill>
                      <a:prstDash val="solid"/>
                      <a:round/>
                      <a:headEnd type="none" w="med" len="med"/>
                      <a:tailEnd type="none" w="med" len="med"/>
                    </a:lnT>
                    <a:lnB w="12700" cap="flat" cmpd="sng" algn="ctr">
                      <a:solidFill>
                        <a:srgbClr val="EDEDED"/>
                      </a:solidFill>
                      <a:prstDash val="solid"/>
                      <a:round/>
                      <a:headEnd type="none" w="med" len="med"/>
                      <a:tailEnd type="none" w="med" len="med"/>
                    </a:lnB>
                    <a:solidFill>
                      <a:srgbClr val="D9D9D9"/>
                    </a:solidFill>
                  </a:tcPr>
                </a:tc>
                <a:extLst>
                  <a:ext uri="{0D108BD9-81ED-4DB2-BD59-A6C34878D82A}">
                    <a16:rowId xmlns:a16="http://schemas.microsoft.com/office/drawing/2014/main" val="3594429656"/>
                  </a:ext>
                </a:extLst>
              </a:tr>
              <a:tr h="229042">
                <a:tc>
                  <a:txBody>
                    <a:bodyPr/>
                    <a:lstStyle/>
                    <a:p>
                      <a:pPr algn="l" fontAlgn="ctr"/>
                      <a:r>
                        <a:rPr lang="ja-JP" altLang="en-US" sz="900" b="0" i="0" u="none" strike="noStrike">
                          <a:solidFill>
                            <a:srgbClr val="000000"/>
                          </a:solidFill>
                          <a:effectLst/>
                          <a:latin typeface="游ゴシック Medium" panose="020B0500000000000000" pitchFamily="50" charset="-128"/>
                          <a:ea typeface="游ゴシック Medium" panose="020B0500000000000000" pitchFamily="50" charset="-128"/>
                        </a:rPr>
                        <a:t>設備利用率</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EDEDED"/>
                      </a:solidFill>
                      <a:prstDash val="solid"/>
                      <a:round/>
                      <a:headEnd type="none" w="med" len="med"/>
                      <a:tailEnd type="none" w="med" len="med"/>
                    </a:lnT>
                    <a:lnB>
                      <a:noFill/>
                    </a:lnB>
                    <a:solidFill>
                      <a:srgbClr val="D9D9D9"/>
                    </a:solidFill>
                  </a:tcPr>
                </a:tc>
                <a:tc>
                  <a:txBody>
                    <a:bodyPr/>
                    <a:lstStyle/>
                    <a:p>
                      <a:pPr algn="ctr" fontAlgn="ct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70%</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EDEDED"/>
                      </a:solidFill>
                      <a:prstDash val="solid"/>
                      <a:round/>
                      <a:headEnd type="none" w="med" len="med"/>
                      <a:tailEnd type="none" w="med" len="med"/>
                    </a:lnT>
                    <a:lnB>
                      <a:noFill/>
                    </a:lnB>
                    <a:solidFill>
                      <a:srgbClr val="D9D9D9"/>
                    </a:solidFill>
                  </a:tcPr>
                </a:tc>
                <a:tc>
                  <a:txBody>
                    <a:bodyPr/>
                    <a:lstStyle/>
                    <a:p>
                      <a:pPr algn="ctr" fontAlgn="ct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70%</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EDEDED"/>
                      </a:solidFill>
                      <a:prstDash val="solid"/>
                      <a:round/>
                      <a:headEnd type="none" w="med" len="med"/>
                      <a:tailEnd type="none" w="med" len="med"/>
                    </a:lnT>
                    <a:lnB>
                      <a:noFill/>
                    </a:lnB>
                    <a:solidFill>
                      <a:srgbClr val="D9D9D9"/>
                    </a:solidFill>
                  </a:tcPr>
                </a:tc>
                <a:tc>
                  <a:txBody>
                    <a:bodyPr/>
                    <a:lstStyle/>
                    <a:p>
                      <a:pPr algn="ctr" fontAlgn="ct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70%</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EDEDED"/>
                      </a:solidFill>
                      <a:prstDash val="solid"/>
                      <a:round/>
                      <a:headEnd type="none" w="med" len="med"/>
                      <a:tailEnd type="none" w="med" len="med"/>
                    </a:lnT>
                    <a:lnB>
                      <a:noFill/>
                    </a:lnB>
                    <a:solidFill>
                      <a:srgbClr val="D9D9D9"/>
                    </a:solidFill>
                  </a:tcPr>
                </a:tc>
                <a:tc>
                  <a:txBody>
                    <a:bodyPr/>
                    <a:lstStyle/>
                    <a:p>
                      <a:pPr algn="ctr" fontAlgn="ct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30%</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EDEDED"/>
                      </a:solidFill>
                      <a:prstDash val="solid"/>
                      <a:round/>
                      <a:headEnd type="none" w="med" len="med"/>
                      <a:tailEnd type="none" w="med" len="med"/>
                    </a:lnT>
                    <a:lnB>
                      <a:noFill/>
                    </a:lnB>
                    <a:solidFill>
                      <a:srgbClr val="D9D9D9"/>
                    </a:solidFill>
                  </a:tcPr>
                </a:tc>
                <a:tc>
                  <a:txBody>
                    <a:bodyPr/>
                    <a:lstStyle/>
                    <a:p>
                      <a:pPr algn="ctr" fontAlgn="ct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25.40%</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EDEDED"/>
                      </a:solidFill>
                      <a:prstDash val="solid"/>
                      <a:round/>
                      <a:headEnd type="none" w="med" len="med"/>
                      <a:tailEnd type="none" w="med" len="med"/>
                    </a:lnT>
                    <a:lnB>
                      <a:noFill/>
                    </a:lnB>
                    <a:solidFill>
                      <a:srgbClr val="D9D9D9"/>
                    </a:solidFill>
                  </a:tcPr>
                </a:tc>
                <a:tc>
                  <a:txBody>
                    <a:bodyPr/>
                    <a:lstStyle/>
                    <a:p>
                      <a:pPr algn="ctr" fontAlgn="ct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33.20%</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EDEDED"/>
                      </a:solidFill>
                      <a:prstDash val="solid"/>
                      <a:round/>
                      <a:headEnd type="none" w="med" len="med"/>
                      <a:tailEnd type="none" w="med" len="med"/>
                    </a:lnT>
                    <a:lnB>
                      <a:noFill/>
                    </a:lnB>
                    <a:solidFill>
                      <a:srgbClr val="D9D9D9"/>
                    </a:solidFill>
                  </a:tcPr>
                </a:tc>
                <a:tc>
                  <a:txBody>
                    <a:bodyPr/>
                    <a:lstStyle/>
                    <a:p>
                      <a:pPr algn="ctr" fontAlgn="ct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17.20%</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EDEDED"/>
                      </a:solidFill>
                      <a:prstDash val="solid"/>
                      <a:round/>
                      <a:headEnd type="none" w="med" len="med"/>
                      <a:tailEnd type="none" w="med" len="med"/>
                    </a:lnT>
                    <a:lnB>
                      <a:noFill/>
                    </a:lnB>
                    <a:solidFill>
                      <a:srgbClr val="D9D9D9"/>
                    </a:solidFill>
                  </a:tcPr>
                </a:tc>
                <a:tc>
                  <a:txBody>
                    <a:bodyPr/>
                    <a:lstStyle/>
                    <a:p>
                      <a:pPr algn="ctr" fontAlgn="ct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13.80%</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EDEDED"/>
                      </a:solidFill>
                      <a:prstDash val="solid"/>
                      <a:round/>
                      <a:headEnd type="none" w="med" len="med"/>
                      <a:tailEnd type="none" w="med" len="med"/>
                    </a:lnT>
                    <a:lnB>
                      <a:noFill/>
                    </a:lnB>
                    <a:solidFill>
                      <a:srgbClr val="D9D9D9"/>
                    </a:solidFill>
                  </a:tcPr>
                </a:tc>
                <a:tc>
                  <a:txBody>
                    <a:bodyPr/>
                    <a:lstStyle/>
                    <a:p>
                      <a:pPr algn="ctr" fontAlgn="ct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60%</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EDEDED"/>
                      </a:solidFill>
                      <a:prstDash val="solid"/>
                      <a:round/>
                      <a:headEnd type="none" w="med" len="med"/>
                      <a:tailEnd type="none" w="med" len="med"/>
                    </a:lnT>
                    <a:lnB>
                      <a:noFill/>
                    </a:lnB>
                    <a:solidFill>
                      <a:srgbClr val="D9D9D9"/>
                    </a:solidFill>
                  </a:tcPr>
                </a:tc>
                <a:tc>
                  <a:txBody>
                    <a:bodyPr/>
                    <a:lstStyle/>
                    <a:p>
                      <a:pPr algn="ctr" fontAlgn="ct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60%</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EDEDED"/>
                      </a:solidFill>
                      <a:prstDash val="solid"/>
                      <a:round/>
                      <a:headEnd type="none" w="med" len="med"/>
                      <a:tailEnd type="none" w="med" len="med"/>
                    </a:lnT>
                    <a:lnB>
                      <a:noFill/>
                    </a:lnB>
                    <a:solidFill>
                      <a:srgbClr val="D9D9D9"/>
                    </a:solidFill>
                  </a:tcPr>
                </a:tc>
                <a:tc>
                  <a:txBody>
                    <a:bodyPr/>
                    <a:lstStyle/>
                    <a:p>
                      <a:pPr algn="ctr" fontAlgn="ct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83%</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EDEDED"/>
                      </a:solidFill>
                      <a:prstDash val="solid"/>
                      <a:round/>
                      <a:headEnd type="none" w="med" len="med"/>
                      <a:tailEnd type="none" w="med" len="med"/>
                    </a:lnT>
                    <a:lnB>
                      <a:noFill/>
                    </a:lnB>
                    <a:solidFill>
                      <a:srgbClr val="D9D9D9"/>
                    </a:solidFill>
                  </a:tcPr>
                </a:tc>
                <a:tc>
                  <a:txBody>
                    <a:bodyPr/>
                    <a:lstStyle/>
                    <a:p>
                      <a:pPr algn="ctr" fontAlgn="ct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70%</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EDEDED"/>
                      </a:solidFill>
                      <a:prstDash val="solid"/>
                      <a:round/>
                      <a:headEnd type="none" w="med" len="med"/>
                      <a:tailEnd type="none" w="med" len="med"/>
                    </a:lnT>
                    <a:lnB>
                      <a:noFill/>
                    </a:lnB>
                    <a:solidFill>
                      <a:srgbClr val="D9D9D9"/>
                    </a:solidFill>
                  </a:tcPr>
                </a:tc>
                <a:tc>
                  <a:txBody>
                    <a:bodyPr/>
                    <a:lstStyle/>
                    <a:p>
                      <a:pPr algn="ctr" fontAlgn="ct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87%</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EDEDED"/>
                      </a:solidFill>
                      <a:prstDash val="solid"/>
                      <a:round/>
                      <a:headEnd type="none" w="med" len="med"/>
                      <a:tailEnd type="none" w="med" len="med"/>
                    </a:lnT>
                    <a:lnB>
                      <a:noFill/>
                    </a:lnB>
                    <a:solidFill>
                      <a:srgbClr val="D9D9D9"/>
                    </a:solidFill>
                  </a:tcPr>
                </a:tc>
                <a:tc>
                  <a:txBody>
                    <a:bodyPr/>
                    <a:lstStyle/>
                    <a:p>
                      <a:pPr algn="ctr" fontAlgn="ct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72.30%</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EDEDED"/>
                      </a:solidFill>
                      <a:prstDash val="solid"/>
                      <a:round/>
                      <a:headEnd type="none" w="med" len="med"/>
                      <a:tailEnd type="none" w="med" len="med"/>
                    </a:lnT>
                    <a:lnB>
                      <a:noFill/>
                    </a:lnB>
                    <a:solidFill>
                      <a:srgbClr val="D9D9D9"/>
                    </a:solidFill>
                  </a:tcPr>
                </a:tc>
                <a:tc>
                  <a:txBody>
                    <a:bodyPr/>
                    <a:lstStyle/>
                    <a:p>
                      <a:pPr algn="ctr" fontAlgn="ct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36%</a:t>
                      </a:r>
                    </a:p>
                  </a:txBody>
                  <a:tcPr marL="8208" marR="8208" marT="8208" marB="0" anchor="ctr">
                    <a:lnL w="12700" cap="flat" cmpd="sng" algn="ctr">
                      <a:solidFill>
                        <a:srgbClr val="FFFFFF"/>
                      </a:solidFill>
                      <a:prstDash val="solid"/>
                      <a:round/>
                      <a:headEnd type="none" w="med" len="med"/>
                      <a:tailEnd type="none" w="med" len="med"/>
                    </a:lnL>
                    <a:lnR>
                      <a:noFill/>
                    </a:lnR>
                    <a:lnT w="12700" cap="flat" cmpd="sng" algn="ctr">
                      <a:solidFill>
                        <a:srgbClr val="EDEDED"/>
                      </a:solidFill>
                      <a:prstDash val="solid"/>
                      <a:round/>
                      <a:headEnd type="none" w="med" len="med"/>
                      <a:tailEnd type="none" w="med" len="med"/>
                    </a:lnT>
                    <a:lnB>
                      <a:noFill/>
                    </a:lnB>
                    <a:solidFill>
                      <a:srgbClr val="D9D9D9"/>
                    </a:solidFill>
                  </a:tcPr>
                </a:tc>
                <a:extLst>
                  <a:ext uri="{0D108BD9-81ED-4DB2-BD59-A6C34878D82A}">
                    <a16:rowId xmlns:a16="http://schemas.microsoft.com/office/drawing/2014/main" val="3069338388"/>
                  </a:ext>
                </a:extLst>
              </a:tr>
              <a:tr h="238204">
                <a:tc>
                  <a:txBody>
                    <a:bodyPr/>
                    <a:lstStyle/>
                    <a:p>
                      <a:pPr algn="l" fontAlgn="ctr"/>
                      <a:r>
                        <a:rPr lang="ja-JP" altLang="en-US" sz="900" b="0" i="0" u="none" strike="noStrike">
                          <a:solidFill>
                            <a:srgbClr val="000000"/>
                          </a:solidFill>
                          <a:effectLst/>
                          <a:latin typeface="游ゴシック Medium" panose="020B0500000000000000" pitchFamily="50" charset="-128"/>
                          <a:ea typeface="游ゴシック Medium" panose="020B0500000000000000" pitchFamily="50" charset="-128"/>
                        </a:rPr>
                        <a:t>稼働年数</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w="12700" cap="flat" cmpd="sng" algn="ctr">
                      <a:solidFill>
                        <a:srgbClr val="EDEDED"/>
                      </a:solidFill>
                      <a:prstDash val="solid"/>
                      <a:round/>
                      <a:headEnd type="none" w="med" len="med"/>
                      <a:tailEnd type="none" w="med" len="med"/>
                    </a:lnB>
                    <a:solidFill>
                      <a:srgbClr val="D9D9D9"/>
                    </a:solidFill>
                  </a:tcPr>
                </a:tc>
                <a:tc>
                  <a:txBody>
                    <a:bodyPr/>
                    <a:lstStyle/>
                    <a:p>
                      <a:pPr algn="ctr" fontAlgn="ct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40</a:t>
                      </a:r>
                      <a:r>
                        <a:rPr lang="ja-JP" altLang="en-US" sz="900" b="0" i="0" u="none" strike="noStrike">
                          <a:solidFill>
                            <a:srgbClr val="000000"/>
                          </a:solidFill>
                          <a:effectLst/>
                          <a:latin typeface="游ゴシック Medium" panose="020B0500000000000000" pitchFamily="50" charset="-128"/>
                          <a:ea typeface="游ゴシック Medium" panose="020B0500000000000000" pitchFamily="50" charset="-128"/>
                        </a:rPr>
                        <a:t>年</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w="12700" cap="flat" cmpd="sng" algn="ctr">
                      <a:solidFill>
                        <a:srgbClr val="EDEDED"/>
                      </a:solidFill>
                      <a:prstDash val="solid"/>
                      <a:round/>
                      <a:headEnd type="none" w="med" len="med"/>
                      <a:tailEnd type="none" w="med" len="med"/>
                    </a:lnB>
                    <a:solidFill>
                      <a:srgbClr val="D9D9D9"/>
                    </a:solidFill>
                  </a:tcPr>
                </a:tc>
                <a:tc>
                  <a:txBody>
                    <a:bodyPr/>
                    <a:lstStyle/>
                    <a:p>
                      <a:pPr algn="ctr" fontAlgn="ct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40</a:t>
                      </a:r>
                      <a:r>
                        <a:rPr lang="ja-JP" altLang="en-US" sz="900" b="0" i="0" u="none" strike="noStrike">
                          <a:solidFill>
                            <a:srgbClr val="000000"/>
                          </a:solidFill>
                          <a:effectLst/>
                          <a:latin typeface="游ゴシック Medium" panose="020B0500000000000000" pitchFamily="50" charset="-128"/>
                          <a:ea typeface="游ゴシック Medium" panose="020B0500000000000000" pitchFamily="50" charset="-128"/>
                        </a:rPr>
                        <a:t>年</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w="12700" cap="flat" cmpd="sng" algn="ctr">
                      <a:solidFill>
                        <a:srgbClr val="EDEDED"/>
                      </a:solidFill>
                      <a:prstDash val="solid"/>
                      <a:round/>
                      <a:headEnd type="none" w="med" len="med"/>
                      <a:tailEnd type="none" w="med" len="med"/>
                    </a:lnB>
                    <a:solidFill>
                      <a:srgbClr val="D9D9D9"/>
                    </a:solidFill>
                  </a:tcPr>
                </a:tc>
                <a:tc>
                  <a:txBody>
                    <a:bodyPr/>
                    <a:lstStyle/>
                    <a:p>
                      <a:pPr algn="ctr" fontAlgn="ct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40</a:t>
                      </a:r>
                      <a:r>
                        <a:rPr lang="ja-JP" altLang="en-US" sz="900" b="0" i="0" u="none" strike="noStrike">
                          <a:solidFill>
                            <a:srgbClr val="000000"/>
                          </a:solidFill>
                          <a:effectLst/>
                          <a:latin typeface="游ゴシック Medium" panose="020B0500000000000000" pitchFamily="50" charset="-128"/>
                          <a:ea typeface="游ゴシック Medium" panose="020B0500000000000000" pitchFamily="50" charset="-128"/>
                        </a:rPr>
                        <a:t>年</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w="12700" cap="flat" cmpd="sng" algn="ctr">
                      <a:solidFill>
                        <a:srgbClr val="EDEDED"/>
                      </a:solidFill>
                      <a:prstDash val="solid"/>
                      <a:round/>
                      <a:headEnd type="none" w="med" len="med"/>
                      <a:tailEnd type="none" w="med" len="med"/>
                    </a:lnB>
                    <a:solidFill>
                      <a:srgbClr val="D9D9D9"/>
                    </a:solidFill>
                  </a:tcPr>
                </a:tc>
                <a:tc>
                  <a:txBody>
                    <a:bodyPr/>
                    <a:lstStyle/>
                    <a:p>
                      <a:pPr algn="ctr" fontAlgn="ct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40</a:t>
                      </a:r>
                      <a:r>
                        <a:rPr lang="ja-JP" altLang="en-US" sz="900" b="0" i="0" u="none" strike="noStrike">
                          <a:solidFill>
                            <a:srgbClr val="000000"/>
                          </a:solidFill>
                          <a:effectLst/>
                          <a:latin typeface="游ゴシック Medium" panose="020B0500000000000000" pitchFamily="50" charset="-128"/>
                          <a:ea typeface="游ゴシック Medium" panose="020B0500000000000000" pitchFamily="50" charset="-128"/>
                        </a:rPr>
                        <a:t>年</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w="12700" cap="flat" cmpd="sng" algn="ctr">
                      <a:solidFill>
                        <a:srgbClr val="EDEDED"/>
                      </a:solidFill>
                      <a:prstDash val="solid"/>
                      <a:round/>
                      <a:headEnd type="none" w="med" len="med"/>
                      <a:tailEnd type="none" w="med" len="med"/>
                    </a:lnB>
                    <a:solidFill>
                      <a:srgbClr val="D9D9D9"/>
                    </a:solidFill>
                  </a:tcPr>
                </a:tc>
                <a:tc>
                  <a:txBody>
                    <a:bodyPr/>
                    <a:lstStyle/>
                    <a:p>
                      <a:pPr algn="ctr" fontAlgn="ct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25</a:t>
                      </a:r>
                      <a:r>
                        <a:rPr lang="ja-JP" altLang="en-US" sz="900" b="0" i="0" u="none" strike="noStrike">
                          <a:solidFill>
                            <a:srgbClr val="000000"/>
                          </a:solidFill>
                          <a:effectLst/>
                          <a:latin typeface="游ゴシック Medium" panose="020B0500000000000000" pitchFamily="50" charset="-128"/>
                          <a:ea typeface="游ゴシック Medium" panose="020B0500000000000000" pitchFamily="50" charset="-128"/>
                        </a:rPr>
                        <a:t>年</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w="12700" cap="flat" cmpd="sng" algn="ctr">
                      <a:solidFill>
                        <a:srgbClr val="EDEDED"/>
                      </a:solidFill>
                      <a:prstDash val="solid"/>
                      <a:round/>
                      <a:headEnd type="none" w="med" len="med"/>
                      <a:tailEnd type="none" w="med" len="med"/>
                    </a:lnB>
                    <a:solidFill>
                      <a:srgbClr val="D9D9D9"/>
                    </a:solidFill>
                  </a:tcPr>
                </a:tc>
                <a:tc>
                  <a:txBody>
                    <a:bodyPr/>
                    <a:lstStyle/>
                    <a:p>
                      <a:pPr algn="ctr" fontAlgn="ct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25</a:t>
                      </a:r>
                      <a:r>
                        <a:rPr lang="ja-JP" altLang="en-US" sz="900" b="0" i="0" u="none" strike="noStrike">
                          <a:solidFill>
                            <a:srgbClr val="000000"/>
                          </a:solidFill>
                          <a:effectLst/>
                          <a:latin typeface="游ゴシック Medium" panose="020B0500000000000000" pitchFamily="50" charset="-128"/>
                          <a:ea typeface="游ゴシック Medium" panose="020B0500000000000000" pitchFamily="50" charset="-128"/>
                        </a:rPr>
                        <a:t>年</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w="12700" cap="flat" cmpd="sng" algn="ctr">
                      <a:solidFill>
                        <a:srgbClr val="EDEDED"/>
                      </a:solidFill>
                      <a:prstDash val="solid"/>
                      <a:round/>
                      <a:headEnd type="none" w="med" len="med"/>
                      <a:tailEnd type="none" w="med" len="med"/>
                    </a:lnB>
                    <a:solidFill>
                      <a:srgbClr val="D9D9D9"/>
                    </a:solidFill>
                  </a:tcPr>
                </a:tc>
                <a:tc>
                  <a:txBody>
                    <a:bodyPr/>
                    <a:lstStyle/>
                    <a:p>
                      <a:pPr algn="ctr" fontAlgn="ct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25</a:t>
                      </a:r>
                      <a:r>
                        <a:rPr lang="ja-JP" altLang="en-US" sz="900" b="0" i="0" u="none" strike="noStrike">
                          <a:solidFill>
                            <a:srgbClr val="000000"/>
                          </a:solidFill>
                          <a:effectLst/>
                          <a:latin typeface="游ゴシック Medium" panose="020B0500000000000000" pitchFamily="50" charset="-128"/>
                          <a:ea typeface="游ゴシック Medium" panose="020B0500000000000000" pitchFamily="50" charset="-128"/>
                        </a:rPr>
                        <a:t>年</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w="12700" cap="flat" cmpd="sng" algn="ctr">
                      <a:solidFill>
                        <a:srgbClr val="EDEDED"/>
                      </a:solidFill>
                      <a:prstDash val="solid"/>
                      <a:round/>
                      <a:headEnd type="none" w="med" len="med"/>
                      <a:tailEnd type="none" w="med" len="med"/>
                    </a:lnB>
                    <a:solidFill>
                      <a:srgbClr val="D9D9D9"/>
                    </a:solidFill>
                  </a:tcPr>
                </a:tc>
                <a:tc>
                  <a:txBody>
                    <a:bodyPr/>
                    <a:lstStyle/>
                    <a:p>
                      <a:pPr algn="ctr" fontAlgn="ct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25</a:t>
                      </a:r>
                      <a:r>
                        <a:rPr lang="ja-JP" altLang="en-US" sz="900" b="0" i="0" u="none" strike="noStrike">
                          <a:solidFill>
                            <a:srgbClr val="000000"/>
                          </a:solidFill>
                          <a:effectLst/>
                          <a:latin typeface="游ゴシック Medium" panose="020B0500000000000000" pitchFamily="50" charset="-128"/>
                          <a:ea typeface="游ゴシック Medium" panose="020B0500000000000000" pitchFamily="50" charset="-128"/>
                        </a:rPr>
                        <a:t>年</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w="12700" cap="flat" cmpd="sng" algn="ctr">
                      <a:solidFill>
                        <a:srgbClr val="EDEDED"/>
                      </a:solidFill>
                      <a:prstDash val="solid"/>
                      <a:round/>
                      <a:headEnd type="none" w="med" len="med"/>
                      <a:tailEnd type="none" w="med" len="med"/>
                    </a:lnB>
                    <a:solidFill>
                      <a:srgbClr val="D9D9D9"/>
                    </a:solidFill>
                  </a:tcPr>
                </a:tc>
                <a:tc>
                  <a:txBody>
                    <a:bodyPr/>
                    <a:lstStyle/>
                    <a:p>
                      <a:pPr algn="ctr" fontAlgn="ct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40</a:t>
                      </a:r>
                      <a:r>
                        <a:rPr lang="ja-JP" altLang="en-US" sz="900" b="0" i="0" u="none" strike="noStrike" dirty="0">
                          <a:solidFill>
                            <a:srgbClr val="000000"/>
                          </a:solidFill>
                          <a:effectLst/>
                          <a:latin typeface="游ゴシック Medium" panose="020B0500000000000000" pitchFamily="50" charset="-128"/>
                          <a:ea typeface="游ゴシック Medium" panose="020B0500000000000000" pitchFamily="50" charset="-128"/>
                        </a:rPr>
                        <a:t>年</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w="12700" cap="flat" cmpd="sng" algn="ctr">
                      <a:solidFill>
                        <a:srgbClr val="EDEDED"/>
                      </a:solidFill>
                      <a:prstDash val="solid"/>
                      <a:round/>
                      <a:headEnd type="none" w="med" len="med"/>
                      <a:tailEnd type="none" w="med" len="med"/>
                    </a:lnB>
                    <a:solidFill>
                      <a:srgbClr val="D9D9D9"/>
                    </a:solidFill>
                  </a:tcPr>
                </a:tc>
                <a:tc>
                  <a:txBody>
                    <a:bodyPr/>
                    <a:lstStyle/>
                    <a:p>
                      <a:pPr algn="ctr" fontAlgn="ct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40</a:t>
                      </a:r>
                      <a:r>
                        <a:rPr lang="ja-JP" altLang="en-US" sz="900" b="0" i="0" u="none" strike="noStrike">
                          <a:solidFill>
                            <a:srgbClr val="000000"/>
                          </a:solidFill>
                          <a:effectLst/>
                          <a:latin typeface="游ゴシック Medium" panose="020B0500000000000000" pitchFamily="50" charset="-128"/>
                          <a:ea typeface="游ゴシック Medium" panose="020B0500000000000000" pitchFamily="50" charset="-128"/>
                        </a:rPr>
                        <a:t>年</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w="12700" cap="flat" cmpd="sng" algn="ctr">
                      <a:solidFill>
                        <a:srgbClr val="EDEDED"/>
                      </a:solidFill>
                      <a:prstDash val="solid"/>
                      <a:round/>
                      <a:headEnd type="none" w="med" len="med"/>
                      <a:tailEnd type="none" w="med" len="med"/>
                    </a:lnB>
                    <a:solidFill>
                      <a:srgbClr val="D9D9D9"/>
                    </a:solidFill>
                  </a:tcPr>
                </a:tc>
                <a:tc>
                  <a:txBody>
                    <a:bodyPr/>
                    <a:lstStyle/>
                    <a:p>
                      <a:pPr algn="ctr" fontAlgn="ct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40</a:t>
                      </a:r>
                      <a:r>
                        <a:rPr lang="ja-JP" altLang="en-US" sz="900" b="0" i="0" u="none" strike="noStrike">
                          <a:solidFill>
                            <a:srgbClr val="000000"/>
                          </a:solidFill>
                          <a:effectLst/>
                          <a:latin typeface="游ゴシック Medium" panose="020B0500000000000000" pitchFamily="50" charset="-128"/>
                          <a:ea typeface="游ゴシック Medium" panose="020B0500000000000000" pitchFamily="50" charset="-128"/>
                        </a:rPr>
                        <a:t>年</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w="12700" cap="flat" cmpd="sng" algn="ctr">
                      <a:solidFill>
                        <a:srgbClr val="EDEDED"/>
                      </a:solidFill>
                      <a:prstDash val="solid"/>
                      <a:round/>
                      <a:headEnd type="none" w="med" len="med"/>
                      <a:tailEnd type="none" w="med" len="med"/>
                    </a:lnB>
                    <a:solidFill>
                      <a:srgbClr val="D9D9D9"/>
                    </a:solidFill>
                  </a:tcPr>
                </a:tc>
                <a:tc>
                  <a:txBody>
                    <a:bodyPr/>
                    <a:lstStyle/>
                    <a:p>
                      <a:pPr algn="ctr" fontAlgn="ct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40</a:t>
                      </a:r>
                      <a:r>
                        <a:rPr lang="ja-JP" altLang="en-US" sz="900" b="0" i="0" u="none" strike="noStrike">
                          <a:solidFill>
                            <a:srgbClr val="000000"/>
                          </a:solidFill>
                          <a:effectLst/>
                          <a:latin typeface="游ゴシック Medium" panose="020B0500000000000000" pitchFamily="50" charset="-128"/>
                          <a:ea typeface="游ゴシック Medium" panose="020B0500000000000000" pitchFamily="50" charset="-128"/>
                        </a:rPr>
                        <a:t>年</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w="12700" cap="flat" cmpd="sng" algn="ctr">
                      <a:solidFill>
                        <a:srgbClr val="EDEDED"/>
                      </a:solidFill>
                      <a:prstDash val="solid"/>
                      <a:round/>
                      <a:headEnd type="none" w="med" len="med"/>
                      <a:tailEnd type="none" w="med" len="med"/>
                    </a:lnB>
                    <a:solidFill>
                      <a:srgbClr val="D9D9D9"/>
                    </a:solidFill>
                  </a:tcPr>
                </a:tc>
                <a:tc>
                  <a:txBody>
                    <a:bodyPr/>
                    <a:lstStyle/>
                    <a:p>
                      <a:pPr algn="ctr" fontAlgn="ct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40</a:t>
                      </a:r>
                      <a:r>
                        <a:rPr lang="ja-JP" altLang="en-US" sz="900" b="0" i="0" u="none" strike="noStrike">
                          <a:solidFill>
                            <a:srgbClr val="000000"/>
                          </a:solidFill>
                          <a:effectLst/>
                          <a:latin typeface="游ゴシック Medium" panose="020B0500000000000000" pitchFamily="50" charset="-128"/>
                          <a:ea typeface="游ゴシック Medium" panose="020B0500000000000000" pitchFamily="50" charset="-128"/>
                        </a:rPr>
                        <a:t>年</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w="12700" cap="flat" cmpd="sng" algn="ctr">
                      <a:solidFill>
                        <a:srgbClr val="EDEDED"/>
                      </a:solidFill>
                      <a:prstDash val="solid"/>
                      <a:round/>
                      <a:headEnd type="none" w="med" len="med"/>
                      <a:tailEnd type="none" w="med" len="med"/>
                    </a:lnB>
                    <a:solidFill>
                      <a:srgbClr val="D9D9D9"/>
                    </a:solidFill>
                  </a:tcPr>
                </a:tc>
                <a:tc>
                  <a:txBody>
                    <a:bodyPr/>
                    <a:lstStyle/>
                    <a:p>
                      <a:pPr algn="ctr" fontAlgn="ct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30</a:t>
                      </a:r>
                      <a:r>
                        <a:rPr lang="ja-JP" altLang="en-US" sz="900" b="0" i="0" u="none" strike="noStrike">
                          <a:solidFill>
                            <a:srgbClr val="000000"/>
                          </a:solidFill>
                          <a:effectLst/>
                          <a:latin typeface="游ゴシック Medium" panose="020B0500000000000000" pitchFamily="50" charset="-128"/>
                          <a:ea typeface="游ゴシック Medium" panose="020B0500000000000000" pitchFamily="50" charset="-128"/>
                        </a:rPr>
                        <a:t>年</a:t>
                      </a:r>
                    </a:p>
                  </a:txBody>
                  <a:tcPr marL="8208" marR="8208" marT="8208"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a:noFill/>
                    </a:lnT>
                    <a:lnB w="12700" cap="flat" cmpd="sng" algn="ctr">
                      <a:solidFill>
                        <a:srgbClr val="EDEDED"/>
                      </a:solidFill>
                      <a:prstDash val="solid"/>
                      <a:round/>
                      <a:headEnd type="none" w="med" len="med"/>
                      <a:tailEnd type="none" w="med" len="med"/>
                    </a:lnB>
                    <a:solidFill>
                      <a:srgbClr val="D9D9D9"/>
                    </a:solidFill>
                  </a:tcPr>
                </a:tc>
                <a:tc>
                  <a:txBody>
                    <a:bodyPr/>
                    <a:lstStyle/>
                    <a:p>
                      <a:pPr algn="ctr" fontAlgn="ctr"/>
                      <a:r>
                        <a:rPr lang="en-US" altLang="ja-JP" sz="900" b="0" i="0" u="none" strike="noStrike" dirty="0">
                          <a:solidFill>
                            <a:srgbClr val="000000"/>
                          </a:solidFill>
                          <a:effectLst/>
                          <a:latin typeface="游ゴシック Medium" panose="020B0500000000000000" pitchFamily="50" charset="-128"/>
                          <a:ea typeface="游ゴシック Medium" panose="020B0500000000000000" pitchFamily="50" charset="-128"/>
                        </a:rPr>
                        <a:t>30</a:t>
                      </a:r>
                      <a:r>
                        <a:rPr lang="ja-JP" altLang="en-US" sz="900" b="0" i="0" u="none" strike="noStrike" dirty="0">
                          <a:solidFill>
                            <a:srgbClr val="000000"/>
                          </a:solidFill>
                          <a:effectLst/>
                          <a:latin typeface="游ゴシック Medium" panose="020B0500000000000000" pitchFamily="50" charset="-128"/>
                          <a:ea typeface="游ゴシック Medium" panose="020B0500000000000000" pitchFamily="50" charset="-128"/>
                        </a:rPr>
                        <a:t>年</a:t>
                      </a:r>
                    </a:p>
                  </a:txBody>
                  <a:tcPr marL="8208" marR="8208" marT="8208" marB="0" anchor="ctr">
                    <a:lnL w="12700" cap="flat" cmpd="sng" algn="ctr">
                      <a:solidFill>
                        <a:srgbClr val="FFFFFF"/>
                      </a:solidFill>
                      <a:prstDash val="solid"/>
                      <a:round/>
                      <a:headEnd type="none" w="med" len="med"/>
                      <a:tailEnd type="none" w="med" len="med"/>
                    </a:lnL>
                    <a:lnR>
                      <a:noFill/>
                    </a:lnR>
                    <a:lnT>
                      <a:noFill/>
                    </a:lnT>
                    <a:lnB w="12700" cap="flat" cmpd="sng" algn="ctr">
                      <a:solidFill>
                        <a:srgbClr val="EDEDED"/>
                      </a:solidFill>
                      <a:prstDash val="solid"/>
                      <a:round/>
                      <a:headEnd type="none" w="med" len="med"/>
                      <a:tailEnd type="none" w="med" len="med"/>
                    </a:lnB>
                    <a:solidFill>
                      <a:srgbClr val="D9D9D9"/>
                    </a:solidFill>
                  </a:tcPr>
                </a:tc>
                <a:extLst>
                  <a:ext uri="{0D108BD9-81ED-4DB2-BD59-A6C34878D82A}">
                    <a16:rowId xmlns:a16="http://schemas.microsoft.com/office/drawing/2014/main" val="2404309435"/>
                  </a:ext>
                </a:extLst>
              </a:tr>
            </a:tbl>
          </a:graphicData>
        </a:graphic>
      </p:graphicFrame>
      <p:sp>
        <p:nvSpPr>
          <p:cNvPr id="5" name="正方形/長方形 4"/>
          <p:cNvSpPr/>
          <p:nvPr/>
        </p:nvSpPr>
        <p:spPr>
          <a:xfrm>
            <a:off x="179512" y="5096566"/>
            <a:ext cx="8964488" cy="1656184"/>
          </a:xfrm>
          <a:prstGeom prst="rect">
            <a:avLst/>
          </a:prstGeom>
          <a:solidFill>
            <a:schemeClr val="bg1"/>
          </a:solidFill>
        </p:spPr>
        <p:txBody>
          <a:bodyPr vert="horz">
            <a:noAutofit/>
          </a:bodyPr>
          <a:lstStyle/>
          <a:p>
            <a:pPr marL="109728">
              <a:spcBef>
                <a:spcPts val="400"/>
              </a:spcBef>
              <a:buClr>
                <a:schemeClr val="accent1"/>
              </a:buClr>
              <a:buSzPct val="68000"/>
            </a:pPr>
            <a:r>
              <a:rPr lang="en-US" altLang="ja-JP" sz="1600" dirty="0">
                <a:latin typeface="HG丸ｺﾞｼｯｸM-PRO" panose="020F0600000000000000" pitchFamily="50" charset="-128"/>
                <a:ea typeface="HG丸ｺﾞｼｯｸM-PRO" panose="020F0600000000000000" pitchFamily="50" charset="-128"/>
              </a:rPr>
              <a:t>2030</a:t>
            </a:r>
            <a:r>
              <a:rPr lang="ja-JP" altLang="en-US" sz="1600" dirty="0">
                <a:latin typeface="HG丸ｺﾞｼｯｸM-PRO" panose="020F0600000000000000" pitchFamily="50" charset="-128"/>
                <a:ea typeface="HG丸ｺﾞｼｯｸM-PRO" panose="020F0600000000000000" pitchFamily="50" charset="-128"/>
              </a:rPr>
              <a:t>年時点の太陽光発電の発電コストは</a:t>
            </a:r>
            <a:r>
              <a:rPr lang="en-US" altLang="ja-JP" sz="1600" dirty="0">
                <a:latin typeface="HG丸ｺﾞｼｯｸM-PRO" panose="020F0600000000000000" pitchFamily="50" charset="-128"/>
                <a:ea typeface="HG丸ｺﾞｼｯｸM-PRO" panose="020F0600000000000000" pitchFamily="50" charset="-128"/>
              </a:rPr>
              <a:t>8.2</a:t>
            </a:r>
            <a:r>
              <a:rPr lang="ja-JP" altLang="en-US" sz="1600" dirty="0">
                <a:latin typeface="HG丸ｺﾞｼｯｸM-PRO" panose="020F0600000000000000" pitchFamily="50" charset="-128"/>
                <a:ea typeface="HG丸ｺﾞｼｯｸM-PRO" panose="020F0600000000000000" pitchFamily="50" charset="-128"/>
              </a:rPr>
              <a:t>円～</a:t>
            </a:r>
            <a:r>
              <a:rPr lang="en-US" altLang="ja-JP" sz="1600" dirty="0">
                <a:latin typeface="HG丸ｺﾞｼｯｸM-PRO" panose="020F0600000000000000" pitchFamily="50" charset="-128"/>
                <a:ea typeface="HG丸ｺﾞｼｯｸM-PRO" panose="020F0600000000000000" pitchFamily="50" charset="-128"/>
              </a:rPr>
              <a:t>11.8</a:t>
            </a:r>
            <a:r>
              <a:rPr lang="ja-JP" altLang="en-US" sz="1600" dirty="0">
                <a:latin typeface="HG丸ｺﾞｼｯｸM-PRO" panose="020F0600000000000000" pitchFamily="50" charset="-128"/>
                <a:ea typeface="HG丸ｺﾞｼｯｸM-PRO" panose="020F0600000000000000" pitchFamily="50" charset="-128"/>
              </a:rPr>
              <a:t>円となります。これは発電コストとしては最も安い部類になります。一方、化石燃料は社会情勢から高騰することもあり、最悪の場合輸入できなくなることも考えられます。</a:t>
            </a:r>
          </a:p>
          <a:p>
            <a:pPr marL="109728">
              <a:spcBef>
                <a:spcPts val="400"/>
              </a:spcBef>
              <a:buClr>
                <a:schemeClr val="accent1"/>
              </a:buClr>
              <a:buSzPct val="68000"/>
            </a:pPr>
            <a:r>
              <a:rPr lang="ja-JP" altLang="en-US" sz="1600" dirty="0">
                <a:latin typeface="HG丸ｺﾞｼｯｸM-PRO" panose="020F0600000000000000" pitchFamily="50" charset="-128"/>
                <a:ea typeface="HG丸ｺﾞｼｯｸM-PRO" panose="020F0600000000000000" pitchFamily="50" charset="-128"/>
              </a:rPr>
              <a:t>一方、最近注目されている洋上風力は</a:t>
            </a:r>
            <a:r>
              <a:rPr lang="en-US" altLang="ja-JP" sz="1600" dirty="0">
                <a:latin typeface="HG丸ｺﾞｼｯｸM-PRO" panose="020F0600000000000000" pitchFamily="50" charset="-128"/>
                <a:ea typeface="HG丸ｺﾞｼｯｸM-PRO" panose="020F0600000000000000" pitchFamily="50" charset="-128"/>
              </a:rPr>
              <a:t>2030</a:t>
            </a:r>
            <a:r>
              <a:rPr lang="ja-JP" altLang="en-US" sz="1600" dirty="0">
                <a:latin typeface="HG丸ｺﾞｼｯｸM-PRO" panose="020F0600000000000000" pitchFamily="50" charset="-128"/>
                <a:ea typeface="HG丸ｺﾞｼｯｸM-PRO" panose="020F0600000000000000" pitchFamily="50" charset="-128"/>
              </a:rPr>
              <a:t>年時点でもまだコストが高く、大規模な洋上風力発電所を建設するのは大資本が必要となり、技術的にも日本近海の気象条件の厳しさなどまだまだ課題を抱えていると思います。</a:t>
            </a:r>
          </a:p>
        </p:txBody>
      </p:sp>
      <p:pic>
        <p:nvPicPr>
          <p:cNvPr id="5122" name="Picture 2">
            <a:extLst>
              <a:ext uri="{FF2B5EF4-FFF2-40B4-BE49-F238E27FC236}">
                <a16:creationId xmlns:a16="http://schemas.microsoft.com/office/drawing/2014/main" id="{4FFA1650-FB8B-9B1A-EAC1-4D397F3388D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756" y="3322344"/>
            <a:ext cx="8964488" cy="17742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5425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wipe(left)">
                                      <p:cBhvr>
                                        <p:cTn id="12" dur="500"/>
                                        <p:tgtEl>
                                          <p:spTgt spid="6">
                                            <p:txEl>
                                              <p:pRg st="0" end="0"/>
                                            </p:txEl>
                                          </p:spTgt>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childTnLst>
                          </p:cTn>
                        </p:par>
                        <p:par>
                          <p:cTn id="17" fill="hold">
                            <p:stCondLst>
                              <p:cond delay="1500"/>
                            </p:stCondLst>
                            <p:childTnLst>
                              <p:par>
                                <p:cTn id="18" presetID="2" presetClass="entr" presetSubtype="4" fill="hold" nodeType="afterEffect">
                                  <p:stCondLst>
                                    <p:cond delay="0"/>
                                  </p:stCondLst>
                                  <p:childTnLst>
                                    <p:set>
                                      <p:cBhvr>
                                        <p:cTn id="19" dur="1" fill="hold">
                                          <p:stCondLst>
                                            <p:cond delay="0"/>
                                          </p:stCondLst>
                                        </p:cTn>
                                        <p:tgtEl>
                                          <p:spTgt spid="5122"/>
                                        </p:tgtEl>
                                        <p:attrNameLst>
                                          <p:attrName>style.visibility</p:attrName>
                                        </p:attrNameLst>
                                      </p:cBhvr>
                                      <p:to>
                                        <p:strVal val="visible"/>
                                      </p:to>
                                    </p:set>
                                    <p:anim calcmode="lin" valueType="num">
                                      <p:cBhvr additive="base">
                                        <p:cTn id="20" dur="500" fill="hold"/>
                                        <p:tgtEl>
                                          <p:spTgt spid="5122"/>
                                        </p:tgtEl>
                                        <p:attrNameLst>
                                          <p:attrName>ppt_x</p:attrName>
                                        </p:attrNameLst>
                                      </p:cBhvr>
                                      <p:tavLst>
                                        <p:tav tm="0">
                                          <p:val>
                                            <p:strVal val="#ppt_x"/>
                                          </p:val>
                                        </p:tav>
                                        <p:tav tm="100000">
                                          <p:val>
                                            <p:strVal val="#ppt_x"/>
                                          </p:val>
                                        </p:tav>
                                      </p:tavLst>
                                    </p:anim>
                                    <p:anim calcmode="lin" valueType="num">
                                      <p:cBhvr additive="base">
                                        <p:cTn id="21" dur="500" fill="hold"/>
                                        <p:tgtEl>
                                          <p:spTgt spid="5122"/>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2" presetClass="entr" presetSubtype="1" fill="hold" grpId="0" nodeType="after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animEffect transition="in" filter="wipe(up)">
                                      <p:cBhvr>
                                        <p:cTn id="25" dur="500"/>
                                        <p:tgtEl>
                                          <p:spTgt spid="5">
                                            <p:txEl>
                                              <p:pRg st="0" end="0"/>
                                            </p:txEl>
                                          </p:spTgt>
                                        </p:tgtEl>
                                      </p:cBhvr>
                                    </p:animEffect>
                                  </p:childTnLst>
                                </p:cTn>
                              </p:par>
                            </p:childTnLst>
                          </p:cTn>
                        </p:par>
                        <p:par>
                          <p:cTn id="26" fill="hold">
                            <p:stCondLst>
                              <p:cond delay="2500"/>
                            </p:stCondLst>
                            <p:childTnLst>
                              <p:par>
                                <p:cTn id="27" presetID="22" presetClass="entr" presetSubtype="1" fill="hold" grpId="0" nodeType="after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Effect transition="in" filter="wipe(up)">
                                      <p:cBhvr>
                                        <p:cTn id="29"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P spid="3" grpId="0"/>
      <p:bldP spid="5" grpId="0" uiExpand="1"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アース">
  <a:themeElements>
    <a:clrScheme name="アース">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アース">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アース">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extLst>
    <a:ext uri="{05A4C25C-085E-4340-85A3-A5531E510DB2}">
      <thm15:themeFamily xmlns:thm15="http://schemas.microsoft.com/office/thememl/2012/main" name="アース" id="{9BFCB353-CAA8-4448-B477-229111D468C3}" vid="{16ABC884-57D3-4FC8-BC06-6EB1DECB479D}"/>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5840</TotalTime>
  <Words>22144</Words>
  <Application>Microsoft Office PowerPoint</Application>
  <PresentationFormat>画面に合わせる (4:3)</PresentationFormat>
  <Paragraphs>1331</Paragraphs>
  <Slides>66</Slides>
  <Notes>66</Notes>
  <HiddenSlides>0</HiddenSlides>
  <MMClips>0</MMClips>
  <ScaleCrop>false</ScaleCrop>
  <HeadingPairs>
    <vt:vector size="6" baseType="variant">
      <vt:variant>
        <vt:lpstr>使用されているフォント</vt:lpstr>
      </vt:variant>
      <vt:variant>
        <vt:i4>19</vt:i4>
      </vt:variant>
      <vt:variant>
        <vt:lpstr>テーマ</vt:lpstr>
      </vt:variant>
      <vt:variant>
        <vt:i4>1</vt:i4>
      </vt:variant>
      <vt:variant>
        <vt:lpstr>スライド タイトル</vt:lpstr>
      </vt:variant>
      <vt:variant>
        <vt:i4>66</vt:i4>
      </vt:variant>
    </vt:vector>
  </HeadingPairs>
  <TitlesOfParts>
    <vt:vector size="86" baseType="lpstr">
      <vt:lpstr>BIZ UDPGothic</vt:lpstr>
      <vt:lpstr>HG丸ｺﾞｼｯｸM-PRO</vt:lpstr>
      <vt:lpstr>Hiragino Kaku Gothic ProN</vt:lpstr>
      <vt:lpstr>ＭＳ Ｐゴシック</vt:lpstr>
      <vt:lpstr>ＭＳ 明朝</vt:lpstr>
      <vt:lpstr>Noto Sans JP</vt:lpstr>
      <vt:lpstr>YuGothic</vt:lpstr>
      <vt:lpstr>メイリオ</vt:lpstr>
      <vt:lpstr>メイリオ</vt:lpstr>
      <vt:lpstr>游ゴシック</vt:lpstr>
      <vt:lpstr>游ゴシック Medium</vt:lpstr>
      <vt:lpstr>游ゴシック体</vt:lpstr>
      <vt:lpstr>Arial</vt:lpstr>
      <vt:lpstr>Bookman Old Style</vt:lpstr>
      <vt:lpstr>Calibri</vt:lpstr>
      <vt:lpstr>Gill Sans MT</vt:lpstr>
      <vt:lpstr>Lucida Sans Unicode</vt:lpstr>
      <vt:lpstr>Wingdings</vt:lpstr>
      <vt:lpstr>Wingdings 3</vt:lpstr>
      <vt:lpstr>アース</vt:lpstr>
      <vt:lpstr>再生可能エネルギー発電の現状とさらなる普及に向けて</vt:lpstr>
      <vt:lpstr>1.再生可能エネルギーによる発電</vt:lpstr>
      <vt:lpstr>1.再生可能エネルギーによる発電</vt:lpstr>
      <vt:lpstr>1.再生可能エネルギーによる発電</vt:lpstr>
      <vt:lpstr>1.再生可能エネルギーによる発電</vt:lpstr>
      <vt:lpstr>1.再生可能エネルギーによる発電</vt:lpstr>
      <vt:lpstr>1.再生可能エネルギーによる発電</vt:lpstr>
      <vt:lpstr>1.再生可能エネルギーによる発電</vt:lpstr>
      <vt:lpstr>1.再生可能エネルギーによる発電</vt:lpstr>
      <vt:lpstr>1.再生可能エネルギーによる発電</vt:lpstr>
      <vt:lpstr>1.再生可能エネルギーによる発電</vt:lpstr>
      <vt:lpstr>1.再生可能エネルギーによる発電</vt:lpstr>
      <vt:lpstr>1.再生可能エネルギーによる発電</vt:lpstr>
      <vt:lpstr>1.再生可能エネルギーによる発電</vt:lpstr>
      <vt:lpstr>1.再生可能エネルギーによる発電</vt:lpstr>
      <vt:lpstr>1.再生可能エネルギーによる発電</vt:lpstr>
      <vt:lpstr>1.再生可能エネルギーによる発電</vt:lpstr>
      <vt:lpstr>1.再生可能エネルギーによる発電</vt:lpstr>
      <vt:lpstr>２.固定価格買取制度（ＦＩＴ法）</vt:lpstr>
      <vt:lpstr>２.固定価格買取制度（ＦＩＴ法）</vt:lpstr>
      <vt:lpstr>２.固定価格買取制度（ＦＩＴ法）</vt:lpstr>
      <vt:lpstr>２.固定価格買取制度（ＦＩＴ法）</vt:lpstr>
      <vt:lpstr>２.固定価格買取制度（ＦＩＴ法）</vt:lpstr>
      <vt:lpstr>２.固定価格買取制度（ＦＩＴ法）</vt:lpstr>
      <vt:lpstr>3. FIP制度とは</vt:lpstr>
      <vt:lpstr>3. FIP制度とは</vt:lpstr>
      <vt:lpstr>3. FIP制度とは</vt:lpstr>
      <vt:lpstr>3. FIP制度とは</vt:lpstr>
      <vt:lpstr>3. FIP制度とは</vt:lpstr>
      <vt:lpstr>3. FIP制度とは</vt:lpstr>
      <vt:lpstr>4. PPAモデル（電力販売契約）とは</vt:lpstr>
      <vt:lpstr>4. PPAモデル（電力販売契約）とは</vt:lpstr>
      <vt:lpstr>4. PPAモデル（電力販売契約）とは</vt:lpstr>
      <vt:lpstr>4. PPAモデル（電力販売契約）とは</vt:lpstr>
      <vt:lpstr>4. PPAモデル（電力販売契約）とは</vt:lpstr>
      <vt:lpstr>4. PPAモデル（電力販売契約）とは</vt:lpstr>
      <vt:lpstr>4. PPAモデル（電力販売契約）とは</vt:lpstr>
      <vt:lpstr>4. PPAモデル（電力販売契約）とは</vt:lpstr>
      <vt:lpstr>4. PPAモデル（電力販売契約）とは</vt:lpstr>
      <vt:lpstr>4. PPAモデル（電力販売契約）とは</vt:lpstr>
      <vt:lpstr>4. PPAモデル（電力販売契約）とは</vt:lpstr>
      <vt:lpstr>4. PPAモデル（電力販売契約）とは</vt:lpstr>
      <vt:lpstr>4. PPAモデル（電力販売契約）とは</vt:lpstr>
      <vt:lpstr>4. PPAモデル（電力販売契約）とは</vt:lpstr>
      <vt:lpstr>4. PPAモデル（電力販売契約）とは</vt:lpstr>
      <vt:lpstr>4. PPAモデル（電力販売契約）とは</vt:lpstr>
      <vt:lpstr>4. PPAモデル（電力販売契約）とは</vt:lpstr>
      <vt:lpstr>5.太陽光発電の仕組み</vt:lpstr>
      <vt:lpstr>5.太陽光発電の仕組み</vt:lpstr>
      <vt:lpstr>5.太陽光発電の仕組み</vt:lpstr>
      <vt:lpstr>5.太陽光発電の仕組み</vt:lpstr>
      <vt:lpstr>5.太陽光発電の仕組み</vt:lpstr>
      <vt:lpstr>5.太陽光発電の仕組み</vt:lpstr>
      <vt:lpstr>5.太陽光発電の仕組み</vt:lpstr>
      <vt:lpstr>5.太陽光発電の仕組み</vt:lpstr>
      <vt:lpstr>5.太陽光発電の仕組み</vt:lpstr>
      <vt:lpstr>5.太陽光発電の仕組み</vt:lpstr>
      <vt:lpstr>5.太陽光発電の仕組み</vt:lpstr>
      <vt:lpstr>5.太陽光発電の仕組み</vt:lpstr>
      <vt:lpstr>5.太陽光発電の仕組み</vt:lpstr>
      <vt:lpstr>6.低炭素社会実現のために</vt:lpstr>
      <vt:lpstr>PowerPoint プレゼンテーション</vt:lpstr>
      <vt:lpstr>5.太陽光発電の仕組み</vt:lpstr>
      <vt:lpstr>5.太陽光発電の仕組み</vt:lpstr>
      <vt:lpstr>5.太陽光発電の仕組み</vt:lpstr>
      <vt:lpstr>5.太陽光発電の仕組み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太陽光発電の仕組み</dc:title>
  <dc:creator>user</dc:creator>
  <cp:lastModifiedBy>慎一 小澤</cp:lastModifiedBy>
  <cp:revision>188</cp:revision>
  <cp:lastPrinted>2024-11-11T10:56:15Z</cp:lastPrinted>
  <dcterms:created xsi:type="dcterms:W3CDTF">2017-07-16T22:59:02Z</dcterms:created>
  <dcterms:modified xsi:type="dcterms:W3CDTF">2024-11-15T07:05:59Z</dcterms:modified>
</cp:coreProperties>
</file>